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8" r:id="rId50"/>
    <p:sldId id="309" r:id="rId51"/>
    <p:sldId id="304" r:id="rId52"/>
    <p:sldId id="310" r:id="rId53"/>
    <p:sldId id="305" r:id="rId54"/>
    <p:sldId id="306" r:id="rId5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54B1C88-28FF-4B1C-B27D-91BAD9BB4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214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938CE1-B66D-467E-B84B-F6A8E7C4E212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</a:t>
            </a:r>
            <a:r>
              <a:rPr lang="ru-RU" baseline="0" dirty="0" smtClean="0"/>
              <a:t> пример со страницы соответствующего </a:t>
            </a:r>
            <a:r>
              <a:rPr lang="en-US" baseline="0" dirty="0" smtClean="0"/>
              <a:t>CWE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Это</a:t>
            </a:r>
            <a:r>
              <a:rPr lang="ru-RU" baseline="0" smtClean="0"/>
              <a:t> пример со страницы соответствующего </a:t>
            </a:r>
            <a:r>
              <a:rPr lang="en-US" baseline="0" smtClean="0"/>
              <a:t>CWE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3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 из </a:t>
            </a:r>
            <a:r>
              <a:rPr lang="en-US" smtClean="0"/>
              <a:t>FreeBSD (https://www.viva64.com/ru/b/0496/)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5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ru-RU" baseline="0" smtClean="0"/>
              <a:t> из реального проекта</a:t>
            </a:r>
            <a:r>
              <a:rPr lang="en-US" baseline="0" smtClean="0"/>
              <a:t> (FreeSWITCH)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1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ru-RU" baseline="0" smtClean="0"/>
              <a:t> из реального проекта</a:t>
            </a:r>
            <a:r>
              <a:rPr lang="en-US" baseline="0" smtClean="0"/>
              <a:t> (FreeSWITCH)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8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ru-RU" baseline="0" smtClean="0"/>
              <a:t> из реального проекта</a:t>
            </a:r>
            <a:r>
              <a:rPr lang="en-US" baseline="0" smtClean="0"/>
              <a:t> (FreeSWITCH)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5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ru-RU" baseline="0" smtClean="0"/>
              <a:t> из реального проекта</a:t>
            </a:r>
            <a:r>
              <a:rPr lang="en-US" baseline="0" smtClean="0"/>
              <a:t> (FreeSWITCH)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80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ru-RU" baseline="0" smtClean="0"/>
              <a:t> из реального проекта</a:t>
            </a:r>
            <a:r>
              <a:rPr lang="en-US" baseline="0" smtClean="0"/>
              <a:t> (FreeSWITCH)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3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https://www.cvedetails.com/cve/CVE-2017-15232/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libjpeg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-turbo 1.5.2 has a NULL Pointer Dereference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jdpostct.c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jquant1.c via a crafted JPEG file.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70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https://www.cvedetails.com/cve/CVE-2017-15232/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libjpeg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-turbo 1.5.2 has a NULL Pointer Dereference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jdpostct.c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jquant1.c via a crafted JPEG file.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1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3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98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https://www.cvedetails.com/cve/CVE-2015-8617/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7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https://www.cvedetails.com/cve/CVE-2015-8617/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https://www.cvedetails.com/cve/CVE-2017-15025/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9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https://www.cvedetails.com/cve/CVE-2017-15025/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4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https://www.cvedetails.com/cve/CVE-2017-15025/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70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5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7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33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из </a:t>
            </a:r>
            <a:r>
              <a:rPr lang="en-US" dirty="0" smtClean="0"/>
              <a:t>MISRA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4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из </a:t>
            </a:r>
            <a:r>
              <a:rPr lang="en-US" dirty="0" smtClean="0"/>
              <a:t>MISRA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85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r>
              <a:rPr lang="ru-RU" baseline="0" dirty="0" smtClean="0"/>
              <a:t> из </a:t>
            </a:r>
            <a:r>
              <a:rPr lang="en-US" baseline="0" dirty="0" smtClean="0"/>
              <a:t>MISRA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1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Название</a:t>
            </a:r>
            <a:r>
              <a:rPr lang="ru-RU" baseline="0" dirty="0" smtClean="0"/>
              <a:t> из </a:t>
            </a:r>
            <a:r>
              <a:rPr lang="en-US" baseline="0" dirty="0" smtClean="0"/>
              <a:t>MISRA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95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Название</a:t>
            </a:r>
            <a:r>
              <a:rPr lang="ru-RU" baseline="0" dirty="0" smtClean="0"/>
              <a:t> из </a:t>
            </a:r>
            <a:r>
              <a:rPr lang="en-US" baseline="0" dirty="0" smtClean="0"/>
              <a:t>MISRA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3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Название</a:t>
            </a:r>
            <a:r>
              <a:rPr lang="ru-RU" baseline="0" dirty="0" smtClean="0"/>
              <a:t> из </a:t>
            </a:r>
            <a:r>
              <a:rPr lang="en-US" baseline="0" dirty="0" smtClean="0"/>
              <a:t>MISRA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2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8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8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7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8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8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32D56B-8AB6-445B-85FA-DABB452121DA}" type="slidenum">
              <a:rPr lang="ru-RU" altLang="ru-RU" sz="1400" smtClean="0"/>
              <a:pPr>
                <a:spcBef>
                  <a:spcPct val="0"/>
                </a:spcBef>
              </a:pPr>
              <a:t>9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1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пример со страницы</a:t>
            </a:r>
            <a:r>
              <a:rPr lang="ru-RU" baseline="0" dirty="0" smtClean="0"/>
              <a:t> соответствующего </a:t>
            </a:r>
            <a:r>
              <a:rPr lang="en-US" baseline="0" dirty="0" smtClean="0"/>
              <a:t>CWE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5282-4286-4160-87A0-AD06FD53902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7B8C-D132-4878-81D3-491AC3DBD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8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2D85-2B39-488E-8700-551EFAFA2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38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005B-9612-40CC-80D9-79F2BFD52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57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1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2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1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80F0-9177-4ABF-B0A0-612E63D05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575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76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7D98-C449-4500-A42A-F8FF190A5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1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5678-F667-463A-A88D-9C5EC607F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5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5EB9-4F08-4551-A8BD-631A104DC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0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53EF-458A-4D9F-A030-CB4466A53B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6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2DE3-8ECB-4027-AA9D-C6DC9CD2CF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2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C761-B0FB-45C7-8F11-B369D5B5B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2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8A0E-F7BF-4F13-A6BE-5928257F2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47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1E16E37-C028-4CEE-B343-B8A8408F7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fld id="{693CA51F-D805-4773-873C-CE0B029816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fld id="{6034547C-2C45-44E2-95B1-E05463EAF6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0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details.com/" TargetMode="External"/><Relationship Id="rId2" Type="http://schemas.openxmlformats.org/officeDocument/2006/relationships/hyperlink" Target="https://cve.mitr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hyperlink" Target="https://twitter.com/CVEn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24</a:t>
            </a: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Москва. 23–</a:t>
            </a:r>
            <a:r>
              <a:rPr lang="en-US" altLang="ru-RU" sz="1800" dirty="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4 ноября 2018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>
                <a:latin typeface="Open Sans" pitchFamily="32" charset="0"/>
              </a:rPr>
              <a:t>Евгений </a:t>
            </a:r>
            <a:r>
              <a:rPr lang="ru-RU" altLang="ru-RU" dirty="0" smtClean="0">
                <a:latin typeface="Open Sans" pitchFamily="32" charset="0"/>
              </a:rPr>
              <a:t>Рыжков</a:t>
            </a:r>
            <a:endParaRPr lang="ru-RU" altLang="ru-RU" dirty="0">
              <a:latin typeface="Open Sans" pitchFamily="32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1800" y="3563938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>
                <a:latin typeface="Open Sans" pitchFamily="32" charset="0"/>
              </a:rPr>
              <a:t>PVS-Studio</a:t>
            </a:r>
            <a:r>
              <a:rPr lang="ru-RU" altLang="ru-RU" sz="1400" dirty="0">
                <a:latin typeface="Open Sans" pitchFamily="32" charset="0"/>
              </a:rPr>
              <a:t>. Тула, Россия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417513" y="4473576"/>
            <a:ext cx="9374187" cy="18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dirty="0"/>
              <a:t>CWE, CERT, MISRA, OWASP - просто модные слова или способ повысить качество программного обеспечения?</a:t>
            </a:r>
            <a:endParaRPr lang="ru-RU" altLang="ru-RU" dirty="0">
              <a:solidFill>
                <a:srgbClr val="24877A"/>
              </a:solidFill>
              <a:latin typeface="Open Sans" pitchFamily="32" charset="0"/>
            </a:endParaRPr>
          </a:p>
        </p:txBody>
      </p:sp>
      <p:pic>
        <p:nvPicPr>
          <p:cNvPr id="308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2863"/>
            <a:ext cx="17954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CWE-570: Expression is Always False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#define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1819" dirty="0">
                <a:latin typeface="Consolas" panose="020B0609020204030204" pitchFamily="49" charset="0"/>
              </a:rPr>
              <a:t>  0x0001</a:t>
            </a:r>
            <a:endParaRPr lang="en-US" sz="1819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#define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1819" dirty="0">
                <a:latin typeface="Consolas" panose="020B0609020204030204" pitchFamily="49" charset="0"/>
              </a:rPr>
              <a:t> 0x0010</a:t>
            </a:r>
            <a:endParaRPr lang="en-US" sz="1819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mask =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1819" dirty="0">
                <a:latin typeface="Consolas" panose="020B0609020204030204" pitchFamily="49" charset="0"/>
              </a:rPr>
              <a:t> &amp;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hasReadWriteAccess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userMask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userMask</a:t>
            </a:r>
            <a:r>
              <a:rPr lang="en-US" sz="1819" dirty="0">
                <a:latin typeface="Consolas" panose="020B0609020204030204" pitchFamily="49" charset="0"/>
              </a:rPr>
              <a:t> &amp; mask)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819" dirty="0">
                <a:latin typeface="Consolas" panose="020B0609020204030204" pitchFamily="49" charset="0"/>
              </a:rPr>
              <a:t>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819" dirty="0">
                <a:latin typeface="Consolas" panose="020B0609020204030204" pitchFamily="49" charset="0"/>
              </a:rPr>
              <a:t>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CWE-570: Expression is Always False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#define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1819" dirty="0">
                <a:latin typeface="Consolas" panose="020B0609020204030204" pitchFamily="49" charset="0"/>
              </a:rPr>
              <a:t>  0x0001</a:t>
            </a:r>
            <a:endParaRPr lang="en-US" sz="1819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#define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1819" dirty="0">
                <a:latin typeface="Consolas" panose="020B0609020204030204" pitchFamily="49" charset="0"/>
              </a:rPr>
              <a:t> 0x0010</a:t>
            </a:r>
            <a:endParaRPr lang="en-US" sz="1819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mask =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1819" dirty="0">
                <a:latin typeface="Consolas" panose="020B0609020204030204" pitchFamily="49" charset="0"/>
              </a:rPr>
              <a:t> &amp;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  <a:r>
              <a:rPr lang="ru-RU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00000000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hasReadWriteAccess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(unsigned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userMask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1819" dirty="0"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userMask</a:t>
            </a:r>
            <a:r>
              <a:rPr lang="en-US" sz="1819" dirty="0">
                <a:latin typeface="Consolas" panose="020B0609020204030204" pitchFamily="49" charset="0"/>
              </a:rPr>
              <a:t> &amp; mask) {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always false</a:t>
            </a: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819" dirty="0">
                <a:latin typeface="Consolas" panose="020B0609020204030204" pitchFamily="49" charset="0"/>
              </a:rPr>
              <a:t>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36257" y="2415382"/>
            <a:ext cx="1263243" cy="495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9500" y="2047878"/>
            <a:ext cx="1467068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'&amp;' -&gt; '|'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CWE-14: </a:t>
            </a:r>
            <a:br>
              <a:rPr lang="en-US" dirty="0" smtClean="0"/>
            </a:br>
            <a:r>
              <a:rPr lang="en-US" dirty="0" smtClean="0"/>
              <a:t>Compiler Removal of Code to Clear Buffers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GetData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819" dirty="0">
                <a:latin typeface="Consolas" panose="020B0609020204030204" pitchFamily="49" charset="0"/>
              </a:rPr>
              <a:t> *</a:t>
            </a:r>
            <a:r>
              <a:rPr lang="en-US" sz="1819" dirty="0" err="1">
                <a:latin typeface="Consolas" panose="020B0609020204030204" pitchFamily="49" charset="0"/>
              </a:rPr>
              <a:t>MFAddr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[64];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GetPasswordFromUser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))) {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ConnectToMainframe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MFAddr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)) {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Interaction with mainframe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....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memset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, 0,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pwd</a:t>
            </a:r>
            <a:r>
              <a:rPr lang="en-US" sz="1819" dirty="0">
                <a:latin typeface="Consolas" panose="020B0609020204030204" pitchFamily="49" charset="0"/>
              </a:rPr>
              <a:t>));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CWE-14: </a:t>
            </a:r>
            <a:br>
              <a:rPr lang="en-US" dirty="0" smtClean="0"/>
            </a:br>
            <a:r>
              <a:rPr lang="en-US" dirty="0" smtClean="0"/>
              <a:t>Compiler Removal of Code to Clear Buffers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mlx5_core_create_qp(....)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2B91AF"/>
                </a:solidFill>
                <a:latin typeface="Consolas" panose="020B0609020204030204" pitchFamily="49" charset="0"/>
              </a:rPr>
              <a:t>mlx5_destroy_qp_mbox_out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dout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 err="1">
                <a:latin typeface="Consolas" panose="020B0609020204030204" pitchFamily="49" charset="0"/>
              </a:rPr>
              <a:t>err_cmd</a:t>
            </a:r>
            <a:r>
              <a:rPr lang="en-US" sz="1819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memset</a:t>
            </a:r>
            <a:r>
              <a:rPr lang="en-US" sz="1819" dirty="0">
                <a:latin typeface="Consolas" panose="020B0609020204030204" pitchFamily="49" charset="0"/>
              </a:rPr>
              <a:t>(&amp;</a:t>
            </a:r>
            <a:r>
              <a:rPr lang="en-US" sz="1819" dirty="0" err="1">
                <a:latin typeface="Consolas" panose="020B0609020204030204" pitchFamily="49" charset="0"/>
              </a:rPr>
              <a:t>dout</a:t>
            </a:r>
            <a:r>
              <a:rPr lang="en-US" sz="1819" dirty="0">
                <a:latin typeface="Consolas" panose="020B0609020204030204" pitchFamily="49" charset="0"/>
              </a:rPr>
              <a:t>, 0,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dout</a:t>
            </a:r>
            <a:r>
              <a:rPr lang="en-US" sz="1819" dirty="0">
                <a:latin typeface="Consolas" panose="020B0609020204030204" pitchFamily="49" charset="0"/>
              </a:rPr>
              <a:t>));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CWE-20: Improper Input Validation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c = </a:t>
            </a:r>
            <a:r>
              <a:rPr lang="en-US" sz="1819" dirty="0" err="1">
                <a:latin typeface="Consolas" panose="020B0609020204030204" pitchFamily="49" charset="0"/>
              </a:rPr>
              <a:t>getchar</a:t>
            </a:r>
            <a:r>
              <a:rPr lang="en-US" sz="1819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(c &lt; 0)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fgets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 - 1, 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819" dirty="0">
                <a:solidFill>
                  <a:srgbClr val="6F008A"/>
                </a:solidFill>
                <a:latin typeface="Consolas" panose="020B0609020204030204" pitchFamily="49" charset="0"/>
              </a:rPr>
              <a:t>            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!=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)-1] 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1819" dirty="0">
                <a:latin typeface="Consolas" panose="020B0609020204030204" pitchFamily="49" charset="0"/>
              </a:rPr>
              <a:t>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/* remove </a:t>
            </a:r>
            <a:r>
              <a:rPr lang="en-US" sz="1819" dirty="0" err="1">
                <a:solidFill>
                  <a:srgbClr val="008000"/>
                </a:solidFill>
                <a:latin typeface="Consolas" panose="020B0609020204030204" pitchFamily="49" charset="0"/>
              </a:rPr>
              <a:t>endline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Посмотрим к чему приводит эта проблема в </a:t>
            </a:r>
            <a:r>
              <a:rPr lang="en-US" dirty="0" err="1" smtClean="0"/>
              <a:t>FreeSWITCH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reeSWITCH">
            <a:hlinkClick r:id="" action="ppaction://media"/>
          </p:cNvPr>
          <p:cNvPicPr preferRelativeResize="0"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590" y="25030"/>
            <a:ext cx="10249804" cy="5907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6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CWE-20: Improper Input Validation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 =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fgets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 - 1, 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819" dirty="0">
                <a:solidFill>
                  <a:srgbClr val="6F008A"/>
                </a:solidFill>
                <a:latin typeface="Consolas" panose="020B0609020204030204" pitchFamily="49" charset="0"/>
              </a:rPr>
              <a:t>            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!=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)-1] = '\0'; /* remove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endline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break;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CWE-20: Improper Input Validation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 =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fgets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- 1, 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!=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)-1] 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1819" dirty="0">
                <a:latin typeface="Consolas" panose="020B0609020204030204" pitchFamily="49" charset="0"/>
              </a:rPr>
              <a:t>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/* remove </a:t>
            </a:r>
            <a:r>
              <a:rPr lang="en-US" sz="1819" dirty="0" err="1">
                <a:solidFill>
                  <a:srgbClr val="008000"/>
                </a:solidFill>
                <a:latin typeface="Consolas" panose="020B0609020204030204" pitchFamily="49" charset="0"/>
              </a:rPr>
              <a:t>endline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CWE-20: Improper Input Validation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 =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fgets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- 1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endParaRPr lang="ru-RU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819" dirty="0">
                <a:solidFill>
                  <a:srgbClr val="6F008A"/>
                </a:solidFill>
                <a:latin typeface="Consolas" panose="020B0609020204030204" pitchFamily="49" charset="0"/>
              </a:rPr>
              <a:t>          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!=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break;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command_buf</a:t>
            </a:r>
            <a:r>
              <a:rPr lang="en-US" sz="1819" dirty="0">
                <a:latin typeface="Consolas" panose="020B0609020204030204" pitchFamily="49" charset="0"/>
              </a:rPr>
              <a:t>)-1] 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1819" dirty="0">
                <a:latin typeface="Consolas" panose="020B0609020204030204" pitchFamily="49" charset="0"/>
              </a:rPr>
              <a:t>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/* remove </a:t>
            </a:r>
            <a:r>
              <a:rPr lang="en-US" sz="1819" dirty="0" err="1">
                <a:solidFill>
                  <a:srgbClr val="008000"/>
                </a:solidFill>
                <a:latin typeface="Consolas" panose="020B0609020204030204" pitchFamily="49" charset="0"/>
              </a:rPr>
              <a:t>endline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break;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73686" y="2365528"/>
            <a:ext cx="1512093" cy="384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5779" y="2131610"/>
            <a:ext cx="697627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  <a:ea typeface="+mn-ea"/>
              </a:rPr>
              <a:t>'\0'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752744" y="3367399"/>
            <a:ext cx="288672" cy="2666784"/>
          </a:xfrm>
          <a:prstGeom prst="leftBrace">
            <a:avLst>
              <a:gd name="adj1" fmla="val 121666"/>
              <a:gd name="adj2" fmla="val 497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3626449" y="2853689"/>
            <a:ext cx="243002" cy="2323124"/>
          </a:xfrm>
          <a:prstGeom prst="leftBrace">
            <a:avLst>
              <a:gd name="adj1" fmla="val 8101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1497" y="3495476"/>
            <a:ext cx="31290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0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7840" y="4919724"/>
            <a:ext cx="44114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-1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CVE: </a:t>
            </a:r>
            <a:r>
              <a:rPr lang="en-US" b="1" dirty="0"/>
              <a:t>Common Vulnerabilities and Exposures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CVE - </a:t>
            </a:r>
            <a:r>
              <a:rPr lang="ru-RU" i="1" dirty="0" smtClean="0"/>
              <a:t>реальные</a:t>
            </a:r>
            <a:r>
              <a:rPr lang="ru-RU" dirty="0" smtClean="0"/>
              <a:t> уязвимости, найденные в приложениях</a:t>
            </a:r>
            <a:r>
              <a:rPr lang="en-US" dirty="0" smtClean="0"/>
              <a:t>.</a:t>
            </a:r>
          </a:p>
          <a:p>
            <a:r>
              <a:rPr lang="ru-RU" dirty="0" smtClean="0"/>
              <a:t>Основной сайт: </a:t>
            </a:r>
            <a:r>
              <a:rPr lang="en-US" dirty="0" smtClean="0">
                <a:hlinkClick r:id="rId2"/>
              </a:rPr>
              <a:t>https://cve.mitre.org/</a:t>
            </a:r>
            <a:endParaRPr lang="ru-RU" dirty="0" smtClean="0"/>
          </a:p>
          <a:p>
            <a:r>
              <a:rPr lang="en-US" dirty="0" smtClean="0"/>
              <a:t>Total CVE Entries: 108 581</a:t>
            </a:r>
          </a:p>
          <a:p>
            <a:r>
              <a:rPr lang="ru-RU" dirty="0" smtClean="0"/>
              <a:t>Также интересно: </a:t>
            </a:r>
            <a:r>
              <a:rPr lang="en-US" dirty="0" smtClean="0">
                <a:hlinkClick r:id="rId3"/>
              </a:rPr>
              <a:t>https://www.cvedetails.com/</a:t>
            </a:r>
            <a:endParaRPr lang="en-US" dirty="0" smtClean="0"/>
          </a:p>
          <a:p>
            <a:r>
              <a:rPr lang="ru-RU" dirty="0" smtClean="0"/>
              <a:t>Для маньяков: </a:t>
            </a:r>
            <a:r>
              <a:rPr lang="en-US" dirty="0" smtClean="0">
                <a:hlinkClick r:id="rId4"/>
              </a:rPr>
              <a:t>https://twitter.com/CVEnew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C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17" y="5030690"/>
            <a:ext cx="2154665" cy="10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я?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3" y="1246555"/>
            <a:ext cx="3194564" cy="482316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92240" y="1246555"/>
            <a:ext cx="5180385" cy="5509845"/>
          </a:xfrm>
        </p:spPr>
        <p:txBody>
          <a:bodyPr>
            <a:normAutofit/>
          </a:bodyPr>
          <a:lstStyle/>
          <a:p>
            <a:r>
              <a:rPr lang="ru-RU" sz="2400" dirty="0"/>
              <a:t>Евгений Рыжков – руководитель и </a:t>
            </a:r>
            <a:r>
              <a:rPr lang="ru-RU" sz="2400" dirty="0" err="1"/>
              <a:t>сооснователь</a:t>
            </a:r>
            <a:r>
              <a:rPr lang="ru-RU" sz="2400" dirty="0"/>
              <a:t> </a:t>
            </a:r>
            <a:r>
              <a:rPr lang="en-US" sz="2400" dirty="0"/>
              <a:t>PVS-Studio;</a:t>
            </a:r>
            <a:endParaRPr lang="ru-RU" sz="2400" dirty="0"/>
          </a:p>
          <a:p>
            <a:r>
              <a:rPr lang="ru-RU" sz="2400" dirty="0"/>
              <a:t>Год основания компании: 2008</a:t>
            </a:r>
            <a:r>
              <a:rPr lang="en-US" sz="2400" dirty="0"/>
              <a:t>;</a:t>
            </a:r>
          </a:p>
          <a:p>
            <a:r>
              <a:rPr lang="ru-RU" sz="2400" dirty="0"/>
              <a:t>Офис - г. Тула (200 км от Москвы), штат </a:t>
            </a:r>
            <a:r>
              <a:rPr lang="ru-RU" sz="2400" dirty="0" smtClean="0"/>
              <a:t>20+ </a:t>
            </a:r>
            <a:r>
              <a:rPr lang="ru-RU" sz="2400" dirty="0"/>
              <a:t>человек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en-US" sz="2400" dirty="0"/>
              <a:t>PVS-Studio – </a:t>
            </a:r>
            <a:r>
              <a:rPr lang="ru-RU" sz="2400" dirty="0" smtClean="0"/>
              <a:t>статический анализатор </a:t>
            </a:r>
            <a:r>
              <a:rPr lang="ru-RU" sz="2400" dirty="0"/>
              <a:t>кода. </a:t>
            </a:r>
            <a:endParaRPr lang="ru-RU" sz="2400" dirty="0" smtClean="0"/>
          </a:p>
          <a:p>
            <a:r>
              <a:rPr lang="ru-RU" sz="2400" dirty="0" smtClean="0"/>
              <a:t>Ищет </a:t>
            </a:r>
            <a:r>
              <a:rPr lang="ru-RU" sz="2400" dirty="0"/>
              <a:t>ошибки в коде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en-US" sz="2400" dirty="0"/>
              <a:t>C, C++, C#</a:t>
            </a:r>
            <a:r>
              <a:rPr lang="ru-RU" sz="2400" dirty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/>
              <a:t>Java.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Работает </a:t>
            </a:r>
            <a:r>
              <a:rPr lang="ru-RU" sz="2400" dirty="0"/>
              <a:t>на </a:t>
            </a:r>
            <a:r>
              <a:rPr lang="en-US" sz="2400" dirty="0"/>
              <a:t>Windows, Linux</a:t>
            </a:r>
            <a:r>
              <a:rPr lang="ru-RU" sz="2400" dirty="0"/>
              <a:t> и </a:t>
            </a:r>
            <a:r>
              <a:rPr lang="en-US" sz="2400" dirty="0" err="1"/>
              <a:t>macOS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CVE-2017-15232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) </a:t>
            </a:r>
            <a:r>
              <a:rPr lang="en-US" sz="1819" dirty="0" err="1">
                <a:latin typeface="Consolas" panose="020B0609020204030204" pitchFamily="49" charset="0"/>
              </a:rPr>
              <a:t>quantize_ord_dither</a:t>
            </a:r>
            <a:r>
              <a:rPr lang="en-US" sz="1819" dirty="0">
                <a:latin typeface="Consolas" panose="020B0609020204030204" pitchFamily="49" charset="0"/>
              </a:rPr>
              <a:t> (....,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,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num_rows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819" dirty="0">
                <a:latin typeface="Consolas" panose="020B0609020204030204" pitchFamily="49" charset="0"/>
              </a:rPr>
              <a:t> (row = 0; row &lt; </a:t>
            </a:r>
            <a:r>
              <a:rPr lang="en-US" sz="1819" dirty="0" err="1">
                <a:latin typeface="Consolas" panose="020B0609020204030204" pitchFamily="49" charset="0"/>
              </a:rPr>
              <a:t>num_rows</a:t>
            </a:r>
            <a:r>
              <a:rPr lang="en-US" sz="1819" dirty="0">
                <a:latin typeface="Consolas" panose="020B0609020204030204" pitchFamily="49" charset="0"/>
              </a:rPr>
              <a:t>; row++)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jzero_far</a:t>
            </a:r>
            <a:r>
              <a:rPr lang="en-US" sz="1819" dirty="0">
                <a:latin typeface="Consolas" panose="020B0609020204030204" pitchFamily="49" charset="0"/>
              </a:rPr>
              <a:t>((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 *)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[row],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(</a:t>
            </a:r>
            <a:r>
              <a:rPr lang="en-US" sz="1819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19" dirty="0">
                <a:latin typeface="Consolas" panose="020B0609020204030204" pitchFamily="49" charset="0"/>
              </a:rPr>
              <a:t>) (width *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JSAMPLE</a:t>
            </a:r>
            <a:r>
              <a:rPr lang="en-US" sz="1819" dirty="0">
                <a:latin typeface="Consolas" panose="020B0609020204030204" pitchFamily="49" charset="0"/>
              </a:rPr>
              <a:t>)));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.... 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  <a:endParaRPr lang="ru-RU" sz="1819" dirty="0">
              <a:latin typeface="Consolas" panose="020B0609020204030204" pitchFamily="49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CVE-2017-15232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) </a:t>
            </a:r>
            <a:r>
              <a:rPr lang="en-US" sz="1819" dirty="0" err="1">
                <a:latin typeface="Consolas" panose="020B0609020204030204" pitchFamily="49" charset="0"/>
              </a:rPr>
              <a:t>quantize_ord_dither</a:t>
            </a:r>
            <a:r>
              <a:rPr lang="en-US" sz="1819" dirty="0">
                <a:latin typeface="Consolas" panose="020B0609020204030204" pitchFamily="49" charset="0"/>
              </a:rPr>
              <a:t> (....,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,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num_rows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for (row = 0; row &lt;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num_rows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; row++)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jzero_far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((void *)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[row],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size_t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(width *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(JSAMPLE)));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 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5645" y="3515889"/>
            <a:ext cx="1766400" cy="123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56409" y="3267325"/>
            <a:ext cx="1278042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alibri" panose="020F0502020204030204"/>
                <a:ea typeface="+mn-ea"/>
              </a:rPr>
              <a:t>null pointer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CVE-2017-15232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) </a:t>
            </a:r>
            <a:r>
              <a:rPr lang="en-US" sz="1819" dirty="0" err="1">
                <a:latin typeface="Consolas" panose="020B0609020204030204" pitchFamily="49" charset="0"/>
              </a:rPr>
              <a:t>quantize_ord_dither</a:t>
            </a:r>
            <a:r>
              <a:rPr lang="en-US" sz="1819" dirty="0">
                <a:latin typeface="Consolas" panose="020B0609020204030204" pitchFamily="49" charset="0"/>
              </a:rPr>
              <a:t> (....,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,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num_rows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 ==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1819" dirty="0">
                <a:latin typeface="Consolas" panose="020B0609020204030204" pitchFamily="49" charset="0"/>
              </a:rPr>
              <a:t> &amp;&amp; </a:t>
            </a:r>
            <a:r>
              <a:rPr lang="en-US" sz="1819" dirty="0" err="1">
                <a:latin typeface="Consolas" panose="020B0609020204030204" pitchFamily="49" charset="0"/>
              </a:rPr>
              <a:t>num_rows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ERREXIT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cinfo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JERR_BAD_PARAM</a:t>
            </a:r>
            <a:r>
              <a:rPr lang="en-US" sz="1819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for (row = 0; row &lt;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num_rows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; row++)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jzero_far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((void *) </a:t>
            </a:r>
            <a:r>
              <a:rPr lang="en-US" sz="1819" dirty="0" err="1">
                <a:latin typeface="Consolas" panose="020B0609020204030204" pitchFamily="49" charset="0"/>
              </a:rPr>
              <a:t>output_buf</a:t>
            </a:r>
            <a:r>
              <a:rPr lang="en-US" sz="1819" dirty="0">
                <a:latin typeface="Consolas" panose="020B0609020204030204" pitchFamily="49" charset="0"/>
              </a:rPr>
              <a:t>[row]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b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 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size_t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(width *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(JSAMPLE)));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890292" y="3131765"/>
            <a:ext cx="268053" cy="845397"/>
          </a:xfrm>
          <a:prstGeom prst="rightBrace">
            <a:avLst>
              <a:gd name="adj1" fmla="val 6122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488256" y="3551027"/>
            <a:ext cx="1429617" cy="6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2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CVE-2015-8617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zend_throw_or_error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fetch_type</a:t>
            </a:r>
            <a:r>
              <a:rPr lang="en-US" sz="1819" dirty="0">
                <a:latin typeface="Consolas" panose="020B0609020204030204" pitchFamily="49" charset="0"/>
              </a:rPr>
              <a:t>,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</a:t>
            </a:r>
            <a:r>
              <a:rPr lang="en-US" sz="1819" dirty="0" err="1">
                <a:solidFill>
                  <a:srgbClr val="2B91AF"/>
                </a:solidFill>
                <a:latin typeface="Consolas" panose="020B0609020204030204" pitchFamily="49" charset="0"/>
              </a:rPr>
              <a:t>zend_class_entry</a:t>
            </a:r>
            <a:r>
              <a:rPr lang="en-US" sz="1819" dirty="0">
                <a:latin typeface="Consolas" panose="020B0609020204030204" pitchFamily="49" charset="0"/>
              </a:rPr>
              <a:t> *</a:t>
            </a:r>
            <a:r>
              <a:rPr lang="en-US" sz="1819" dirty="0" err="1">
                <a:latin typeface="Consolas" panose="020B0609020204030204" pitchFamily="49" charset="0"/>
              </a:rPr>
              <a:t>exception_ce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char </a:t>
            </a:r>
            <a:r>
              <a:rPr lang="en-US" sz="1819" dirty="0">
                <a:latin typeface="Consolas" panose="020B0609020204030204" pitchFamily="49" charset="0"/>
              </a:rPr>
              <a:t>*format, ...) </a:t>
            </a: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fetch_type</a:t>
            </a:r>
            <a:r>
              <a:rPr lang="en-US" sz="1819" dirty="0">
                <a:latin typeface="Consolas" panose="020B0609020204030204" pitchFamily="49" charset="0"/>
              </a:rPr>
              <a:t> &amp;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ZEND_FETCH_CLASS_EXCEPTION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zend_throw_error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exception_ce</a:t>
            </a:r>
            <a:r>
              <a:rPr lang="en-US" sz="1819" dirty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}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zend_error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E_ERROR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sz="1819" dirty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CVE-2015-8617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zend_throw_or_error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fetch_type</a:t>
            </a:r>
            <a:r>
              <a:rPr lang="en-US" sz="1819" dirty="0">
                <a:latin typeface="Consolas" panose="020B0609020204030204" pitchFamily="49" charset="0"/>
              </a:rPr>
              <a:t>,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</a:t>
            </a:r>
            <a:r>
              <a:rPr lang="en-US" sz="1819" dirty="0" err="1">
                <a:solidFill>
                  <a:srgbClr val="2B91AF"/>
                </a:solidFill>
                <a:latin typeface="Consolas" panose="020B0609020204030204" pitchFamily="49" charset="0"/>
              </a:rPr>
              <a:t>zend_class_entry</a:t>
            </a:r>
            <a:r>
              <a:rPr lang="en-US" sz="1819" dirty="0">
                <a:latin typeface="Consolas" panose="020B0609020204030204" pitchFamily="49" charset="0"/>
              </a:rPr>
              <a:t> *</a:t>
            </a:r>
            <a:r>
              <a:rPr lang="en-US" sz="1819" dirty="0" err="1">
                <a:latin typeface="Consolas" panose="020B0609020204030204" pitchFamily="49" charset="0"/>
              </a:rPr>
              <a:t>exception_ce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br>
              <a:rPr lang="en-US" sz="1819" dirty="0">
                <a:latin typeface="Consolas" panose="020B0609020204030204" pitchFamily="49" charset="0"/>
              </a:rPr>
            </a:br>
            <a:r>
              <a:rPr lang="en-US" sz="1819" dirty="0">
                <a:latin typeface="Consolas" panose="020B0609020204030204" pitchFamily="49" charset="0"/>
              </a:rPr>
              <a:t>                          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char </a:t>
            </a:r>
            <a:r>
              <a:rPr lang="en-US" sz="1819" dirty="0">
                <a:latin typeface="Consolas" panose="020B0609020204030204" pitchFamily="49" charset="0"/>
              </a:rPr>
              <a:t>*format, ...) </a:t>
            </a: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fetch_type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&amp; ZEND_FETCH_CLASS_EXCEPTION)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zend_throw_error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exception_ce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sz="1819" dirty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zend_error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(E_ERROR, "%s", message);</a:t>
            </a:r>
          </a:p>
          <a:p>
            <a:pPr marL="0" indent="0">
              <a:buNone/>
            </a:pPr>
            <a:r>
              <a:rPr lang="ru-RU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7874" y="3995861"/>
            <a:ext cx="1395250" cy="714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CVE-2017-15025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19" dirty="0">
                <a:latin typeface="Consolas" panose="020B0609020204030204" pitchFamily="49" charset="0"/>
              </a:rPr>
              <a:t> .... </a:t>
            </a:r>
            <a:r>
              <a:rPr lang="en-US" sz="1819" dirty="0" err="1">
                <a:latin typeface="Consolas" panose="020B0609020204030204" pitchFamily="49" charset="0"/>
              </a:rPr>
              <a:t>decode_line_info</a:t>
            </a:r>
            <a:r>
              <a:rPr lang="en-US" sz="1819" dirty="0">
                <a:latin typeface="Consolas" panose="020B0609020204030204" pitchFamily="49" charset="0"/>
              </a:rPr>
              <a:t> (....)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DW_LNS_const_add_pc</a:t>
            </a:r>
            <a:r>
              <a:rPr lang="en-US" sz="1819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lh.maximum_ops_per_insn</a:t>
            </a:r>
            <a:r>
              <a:rPr lang="en-US" sz="1819" dirty="0">
                <a:latin typeface="Consolas" panose="020B0609020204030204" pitchFamily="49" charset="0"/>
              </a:rPr>
              <a:t> == 1)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address += (</a:t>
            </a:r>
            <a:r>
              <a:rPr lang="en-US" sz="1819" dirty="0" err="1">
                <a:latin typeface="Consolas" panose="020B0609020204030204" pitchFamily="49" charset="0"/>
              </a:rPr>
              <a:t>lh.minimum_instruction_length</a:t>
            </a: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            * ((255 - </a:t>
            </a:r>
            <a:r>
              <a:rPr lang="en-US" sz="1819" dirty="0" err="1">
                <a:latin typeface="Consolas" panose="020B0609020204030204" pitchFamily="49" charset="0"/>
              </a:rPr>
              <a:t>lh.opcode_base</a:t>
            </a:r>
            <a:r>
              <a:rPr lang="en-US" sz="1819" dirty="0">
                <a:latin typeface="Consolas" panose="020B0609020204030204" pitchFamily="49" charset="0"/>
              </a:rPr>
              <a:t>) / </a:t>
            </a:r>
            <a:r>
              <a:rPr lang="en-US" sz="1819" dirty="0" err="1">
                <a:latin typeface="Consolas" panose="020B0609020204030204" pitchFamily="49" charset="0"/>
              </a:rPr>
              <a:t>lh.line_range</a:t>
            </a:r>
            <a:r>
              <a:rPr lang="en-US" sz="1819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  <a:endParaRPr lang="ru-RU" sz="1819" dirty="0">
              <a:latin typeface="Consolas" panose="020B0609020204030204" pitchFamily="49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CVE-2017-15025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static ....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decode_line_info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(....)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case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DW_LNS_const_add_pc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if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lh.maximum_ops_per_insn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== 1)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address +=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lh.minimum_instruction_length</a:t>
            </a:r>
            <a:endParaRPr lang="en-US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          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sz="1819" dirty="0">
                <a:latin typeface="Consolas" panose="020B0609020204030204" pitchFamily="49" charset="0"/>
              </a:rPr>
              <a:t> ((255 - </a:t>
            </a:r>
            <a:r>
              <a:rPr lang="en-US" sz="1819" dirty="0" err="1">
                <a:latin typeface="Consolas" panose="020B0609020204030204" pitchFamily="49" charset="0"/>
              </a:rPr>
              <a:t>lh.opcode_base</a:t>
            </a:r>
            <a:r>
              <a:rPr lang="en-US" sz="1819" dirty="0">
                <a:latin typeface="Consolas" panose="020B0609020204030204" pitchFamily="49" charset="0"/>
              </a:rPr>
              <a:t>) / </a:t>
            </a:r>
            <a:r>
              <a:rPr lang="en-US" sz="1819" dirty="0" err="1">
                <a:latin typeface="Consolas" panose="020B0609020204030204" pitchFamily="49" charset="0"/>
              </a:rPr>
              <a:t>lh.line_range</a:t>
            </a:r>
            <a:r>
              <a:rPr lang="en-US" sz="1819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7371458" y="3483886"/>
            <a:ext cx="219941" cy="1656429"/>
          </a:xfrm>
          <a:prstGeom prst="leftBrace">
            <a:avLst>
              <a:gd name="adj1" fmla="val 1208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4550" y="4470185"/>
            <a:ext cx="31290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0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635800" y="4826452"/>
            <a:ext cx="962514" cy="681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CVE-2017-15025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static ....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decode_line_info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(....) {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case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DW_LNS_const_add_pc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lh.line_range</a:t>
            </a:r>
            <a:r>
              <a:rPr lang="en-US" sz="1819" dirty="0">
                <a:latin typeface="Consolas" panose="020B0609020204030204" pitchFamily="49" charset="0"/>
              </a:rPr>
              <a:t> == 0)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line_fail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if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lh.maximum_ops_per_insn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== 1)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address +=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lh.minimum_instruction_length</a:t>
            </a:r>
            <a:endParaRPr lang="en-US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      * ((255 -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lh.opcode_base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819" dirty="0">
                <a:latin typeface="Consolas" panose="020B0609020204030204" pitchFamily="49" charset="0"/>
              </a:rPr>
              <a:t>/ </a:t>
            </a:r>
            <a:r>
              <a:rPr lang="en-US" sz="1819" dirty="0" err="1">
                <a:latin typeface="Consolas" panose="020B0609020204030204" pitchFamily="49" charset="0"/>
              </a:rPr>
              <a:t>lh.line_range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1819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0800000">
            <a:off x="4268227" y="3059757"/>
            <a:ext cx="219942" cy="632329"/>
          </a:xfrm>
          <a:prstGeom prst="leftBrace">
            <a:avLst>
              <a:gd name="adj1" fmla="val 4218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59320" y="3369049"/>
            <a:ext cx="1463981" cy="6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CVE-2015-8948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fgets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BUFSIZ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==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1819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) - 1] ==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1819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) - 1] 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CVE-2015-8948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if (</a:t>
            </a:r>
            <a:r>
              <a:rPr lang="en-US" sz="1819" dirty="0" err="1">
                <a:latin typeface="Consolas" panose="020B0609020204030204" pitchFamily="49" charset="0"/>
              </a:rPr>
              <a:t>fgets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BUFSIZ,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==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readbuf</a:t>
            </a:r>
            <a:r>
              <a:rPr lang="en-US" sz="1819" dirty="0">
                <a:latin typeface="Consolas" panose="020B0609020204030204" pitchFamily="49" charset="0"/>
              </a:rPr>
              <a:t>) - 1] ==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readbuf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readbuf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- 1] = '\0';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33479" y="2870659"/>
            <a:ext cx="1014690" cy="171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90894" y="2843733"/>
            <a:ext cx="697627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  <a:ea typeface="+mn-ea"/>
              </a:rPr>
              <a:t>"\0"</a:t>
            </a:r>
            <a:endParaRPr lang="ru-RU" sz="1819" dirty="0">
              <a:solidFill>
                <a:srgbClr val="A31515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3433265" y="2356162"/>
            <a:ext cx="260928" cy="2549941"/>
          </a:xfrm>
          <a:prstGeom prst="leftBrace">
            <a:avLst>
              <a:gd name="adj1" fmla="val 1374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1947" y="3059757"/>
            <a:ext cx="44114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-1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SAST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: Static Application Security Testing;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CWE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: Common Weakness Enumeration;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CVE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: Common Vulnerabilities and Exposures;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SEI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CERT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 Coding Standards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MISRA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: Motor Industry Software Reliability Association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OWASP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: Open Web Application Security </a:t>
            </a:r>
            <a:r>
              <a:rPr lang="en-US" sz="2800" kern="1200" dirty="0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8333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CVE-2016-6262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getline</a:t>
            </a:r>
            <a:r>
              <a:rPr lang="en-US" sz="1819" dirty="0">
                <a:latin typeface="Consolas" panose="020B0609020204030204" pitchFamily="49" charset="0"/>
              </a:rPr>
              <a:t> (&amp;line, &amp;</a:t>
            </a:r>
            <a:r>
              <a:rPr lang="en-US" sz="1819" dirty="0" err="1">
                <a:latin typeface="Consolas" panose="020B0609020204030204" pitchFamily="49" charset="0"/>
              </a:rPr>
              <a:t>linelen</a:t>
            </a:r>
            <a:r>
              <a:rPr lang="en-US" sz="1819" dirty="0"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== -1)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(line[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(line) - 1] ==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1819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line[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(line) - 1] 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1819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CVE-2016-6262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if (</a:t>
            </a:r>
            <a:r>
              <a:rPr lang="en-US" sz="1819" dirty="0" err="1">
                <a:latin typeface="Consolas" panose="020B0609020204030204" pitchFamily="49" charset="0"/>
              </a:rPr>
              <a:t>getline</a:t>
            </a:r>
            <a:r>
              <a:rPr lang="en-US" sz="1819" dirty="0">
                <a:latin typeface="Consolas" panose="020B0609020204030204" pitchFamily="49" charset="0"/>
              </a:rPr>
              <a:t> (&amp;line, &amp;</a:t>
            </a:r>
            <a:r>
              <a:rPr lang="en-US" sz="1819" dirty="0" err="1">
                <a:latin typeface="Consolas" panose="020B0609020204030204" pitchFamily="49" charset="0"/>
              </a:rPr>
              <a:t>linelen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latin typeface="Consolas" panose="020B0609020204030204" pitchFamily="49" charset="0"/>
              </a:rPr>
              <a:t>) == -1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1819" dirty="0">
                <a:latin typeface="Consolas" panose="020B0609020204030204" pitchFamily="49" charset="0"/>
              </a:rPr>
              <a:t>line[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(line) - 1] ==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line[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(line) - 1] = '\0';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09084" y="2699717"/>
            <a:ext cx="939086" cy="192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8170" y="2699717"/>
            <a:ext cx="697627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  <a:ea typeface="+mn-ea"/>
              </a:rPr>
              <a:t>"\0"</a:t>
            </a:r>
            <a:endParaRPr lang="ru-RU" sz="1819" dirty="0">
              <a:solidFill>
                <a:srgbClr val="A31515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2876539" y="2566849"/>
            <a:ext cx="260928" cy="2165046"/>
          </a:xfrm>
          <a:prstGeom prst="leftBrace">
            <a:avLst>
              <a:gd name="adj1" fmla="val 1374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095" y="3106856"/>
            <a:ext cx="44114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-1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CVE-2016-6262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if (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getline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(&amp;line, &amp;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linelen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== -1)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(line) &gt; 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sz="1819" dirty="0">
                <a:latin typeface="Consolas" panose="020B0609020204030204" pitchFamily="49" charset="0"/>
              </a:rPr>
              <a:t> (line[</a:t>
            </a:r>
            <a:r>
              <a:rPr lang="en-US" sz="1819" dirty="0" err="1">
                <a:latin typeface="Consolas" panose="020B0609020204030204" pitchFamily="49" charset="0"/>
              </a:rPr>
              <a:t>strlen</a:t>
            </a:r>
            <a:r>
              <a:rPr lang="en-US" sz="1819" dirty="0">
                <a:latin typeface="Consolas" panose="020B0609020204030204" pitchFamily="49" charset="0"/>
              </a:rPr>
              <a:t> (line) - 1] ==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1819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line[</a:t>
            </a:r>
            <a:r>
              <a:rPr lang="en-US" sz="1819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strlen</a:t>
            </a:r>
            <a:r>
              <a:rPr lang="en-US" sz="1819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(line) - 1] = '\0';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подхода к поиску уязвимостей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Можно (и нужно) искать потенциальные уязвимости, которые могут привести к реальным проблемам при написании нового кода.</a:t>
            </a:r>
          </a:p>
          <a:p>
            <a:r>
              <a:rPr lang="ru-RU" dirty="0" smtClean="0"/>
              <a:t>Можно искать по базе существующих известных уязвимостей в своем имеющемся коде (с помощью автоматизированных средств).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MISRA C 2012 </a:t>
            </a:r>
            <a:r>
              <a:rPr lang="ru-RU" b="1" dirty="0" smtClean="0"/>
              <a:t>и </a:t>
            </a:r>
            <a:r>
              <a:rPr lang="en-US" b="1" dirty="0" smtClean="0"/>
              <a:t>MISRA C++ 2008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Закрытый</a:t>
            </a:r>
            <a:r>
              <a:rPr lang="ru-RU" dirty="0" smtClean="0"/>
              <a:t> стандарт кодирования. Доступен только за деньги.</a:t>
            </a:r>
          </a:p>
          <a:p>
            <a:r>
              <a:rPr lang="ru-RU" dirty="0" smtClean="0"/>
              <a:t>Это не про ошибки, а про то как писать код так, чтобы ошибок и проблем в целом было поменьше.</a:t>
            </a:r>
          </a:p>
          <a:p>
            <a:r>
              <a:rPr lang="ru-RU" dirty="0" smtClean="0"/>
              <a:t>Анализаторы</a:t>
            </a:r>
            <a:r>
              <a:rPr lang="en-US" dirty="0" smtClean="0"/>
              <a:t>, </a:t>
            </a:r>
            <a:r>
              <a:rPr lang="en-US" dirty="0" err="1"/>
              <a:t>проверяющие</a:t>
            </a:r>
            <a:r>
              <a:rPr lang="en-US" dirty="0"/>
              <a:t> </a:t>
            </a:r>
            <a:r>
              <a:rPr lang="en-US" dirty="0" err="1"/>
              <a:t>соответствие</a:t>
            </a:r>
            <a:r>
              <a:rPr lang="en-US" dirty="0"/>
              <a:t> MISRA,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ищут</a:t>
            </a:r>
            <a:r>
              <a:rPr lang="en-US" dirty="0"/>
              <a:t> </a:t>
            </a:r>
            <a:r>
              <a:rPr lang="en-US" dirty="0" err="1"/>
              <a:t>ошибки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/>
              <a:t>С</a:t>
            </a:r>
            <a:r>
              <a:rPr lang="en-US" dirty="0" err="1" smtClean="0"/>
              <a:t>тандарт</a:t>
            </a:r>
            <a:r>
              <a:rPr lang="en-US" dirty="0" smtClean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правил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помогли</a:t>
            </a:r>
            <a:r>
              <a:rPr lang="en-US" dirty="0"/>
              <a:t> </a:t>
            </a:r>
            <a:r>
              <a:rPr lang="en-US" dirty="0" err="1"/>
              <a:t>бы</a:t>
            </a:r>
            <a:r>
              <a:rPr lang="en-US" dirty="0"/>
              <a:t> </a:t>
            </a:r>
            <a:r>
              <a:rPr lang="en-US" dirty="0" err="1"/>
              <a:t>писать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безопасный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. </a:t>
            </a:r>
            <a:r>
              <a:rPr lang="en-US" dirty="0" err="1"/>
              <a:t>Хотя</a:t>
            </a:r>
            <a:r>
              <a:rPr lang="en-US" dirty="0"/>
              <a:t>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взглянуть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правила</a:t>
            </a:r>
            <a:r>
              <a:rPr lang="en-US" dirty="0"/>
              <a:t> </a:t>
            </a:r>
            <a:r>
              <a:rPr lang="ru-RU" dirty="0" smtClean="0"/>
              <a:t>первый раз</a:t>
            </a:r>
            <a:r>
              <a:rPr lang="en-US" dirty="0" smtClean="0"/>
              <a:t>,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показаться</a:t>
            </a:r>
            <a:r>
              <a:rPr lang="en-US" dirty="0"/>
              <a:t> </a:t>
            </a:r>
            <a:r>
              <a:rPr lang="ru-RU" dirty="0" smtClean="0"/>
              <a:t>странными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рекомендаций из </a:t>
            </a:r>
            <a:r>
              <a:rPr lang="en-US" dirty="0" smtClean="0"/>
              <a:t>MISRA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</a:t>
            </a:r>
            <a:r>
              <a:rPr lang="en-US" dirty="0" smtClean="0"/>
              <a:t>'switch'</a:t>
            </a:r>
            <a:r>
              <a:rPr lang="ru-RU" dirty="0" smtClean="0"/>
              <a:t> должен содержать </a:t>
            </a:r>
            <a:r>
              <a:rPr lang="en-US" dirty="0" smtClean="0"/>
              <a:t>'default'.</a:t>
            </a:r>
          </a:p>
          <a:p>
            <a:r>
              <a:rPr lang="ru-RU" dirty="0" smtClean="0"/>
              <a:t>Возвращаемое значение </a:t>
            </a:r>
            <a:r>
              <a:rPr lang="en-US" dirty="0" smtClean="0"/>
              <a:t>non-void </a:t>
            </a:r>
            <a:r>
              <a:rPr lang="ru-RU" dirty="0" smtClean="0"/>
              <a:t>функций должно быть использовано.</a:t>
            </a:r>
          </a:p>
          <a:p>
            <a:r>
              <a:rPr lang="ru-RU" dirty="0" smtClean="0"/>
              <a:t>Функция должна иметь одну точку выхода.</a:t>
            </a:r>
            <a:endParaRPr lang="en-US" dirty="0" smtClean="0"/>
          </a:p>
          <a:p>
            <a:r>
              <a:rPr lang="ru-RU" dirty="0" smtClean="0"/>
              <a:t>Указатели должны иметь не более 2-х уровней вложенности.</a:t>
            </a:r>
          </a:p>
          <a:p>
            <a:r>
              <a:rPr lang="ru-RU" dirty="0" smtClean="0"/>
              <a:t>Тела циклов и условных выражений должны быть заключены в </a:t>
            </a:r>
            <a:r>
              <a:rPr lang="en-US" dirty="0" smtClean="0"/>
              <a:t>{}.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en-US" dirty="0" smtClean="0"/>
              <a:t>'if ... else if'</a:t>
            </a:r>
            <a:r>
              <a:rPr lang="ru-RU" dirty="0" smtClean="0"/>
              <a:t> должен иметь завершающий </a:t>
            </a:r>
            <a:r>
              <a:rPr lang="en-US" dirty="0" smtClean="0"/>
              <a:t>'else'.</a:t>
            </a:r>
            <a:endParaRPr lang="ru-RU" dirty="0" smtClean="0"/>
          </a:p>
          <a:p>
            <a:r>
              <a:rPr lang="ru-RU" dirty="0" smtClean="0"/>
              <a:t>Не использовать </a:t>
            </a:r>
            <a:r>
              <a:rPr lang="en-US" dirty="0" smtClean="0"/>
              <a:t>unions.</a:t>
            </a:r>
            <a:r>
              <a:rPr lang="ru-RU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err="1" smtClean="0"/>
              <a:t>goto</a:t>
            </a:r>
            <a:r>
              <a:rPr lang="en-US" dirty="0" smtClean="0"/>
              <a:t> statement should not be used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819" dirty="0">
                <a:latin typeface="Consolas" panose="020B0609020204030204" pitchFamily="49" charset="0"/>
              </a:rPr>
              <a:t> (x = 0; FEATURES[x].name; x++)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(all || !ns || 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(ns, FEATURES[x].name))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(!(tag = </a:t>
            </a:r>
            <a:r>
              <a:rPr lang="en-US" sz="1819" dirty="0" err="1">
                <a:latin typeface="Consolas" panose="020B0609020204030204" pitchFamily="49" charset="0"/>
              </a:rPr>
              <a:t>iks_insert</a:t>
            </a:r>
            <a:r>
              <a:rPr lang="en-US" sz="1819" dirty="0">
                <a:latin typeface="Consolas" panose="020B0609020204030204" pitchFamily="49" charset="0"/>
              </a:rPr>
              <a:t> (query,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"feature"</a:t>
            </a:r>
            <a:r>
              <a:rPr lang="en-US" sz="1819" dirty="0">
                <a:latin typeface="Consolas" panose="020B0609020204030204" pitchFamily="49" charset="0"/>
              </a:rPr>
              <a:t>)))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19" dirty="0">
                <a:latin typeface="Consolas" panose="020B0609020204030204" pitchFamily="49" charset="0"/>
              </a:rPr>
              <a:t>fail;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iks_insert_attrib</a:t>
            </a:r>
            <a:r>
              <a:rPr lang="en-US" sz="1819" dirty="0">
                <a:latin typeface="Consolas" panose="020B0609020204030204" pitchFamily="49" charset="0"/>
              </a:rPr>
              <a:t>(tag,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19" dirty="0" err="1">
                <a:solidFill>
                  <a:srgbClr val="A31515"/>
                </a:solidFill>
                <a:latin typeface="Consolas" panose="020B0609020204030204" pitchFamily="49" charset="0"/>
              </a:rPr>
              <a:t>var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19" dirty="0">
                <a:latin typeface="Consolas" panose="020B0609020204030204" pitchFamily="49" charset="0"/>
              </a:rPr>
              <a:t>, FEATURES[x].name);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</a:t>
            </a:r>
            <a:r>
              <a:rPr lang="en-US" i="1" dirty="0" smtClean="0"/>
              <a:t>if</a:t>
            </a:r>
            <a:r>
              <a:rPr lang="en-US" dirty="0" smtClean="0"/>
              <a:t> ... </a:t>
            </a:r>
            <a:r>
              <a:rPr lang="en-US" i="1" dirty="0" smtClean="0"/>
              <a:t>else if</a:t>
            </a:r>
            <a:r>
              <a:rPr lang="en-US" dirty="0" smtClean="0"/>
              <a:t> constructs </a:t>
            </a:r>
            <a:br>
              <a:rPr lang="en-US" dirty="0" smtClean="0"/>
            </a:br>
            <a:r>
              <a:rPr lang="en-US" dirty="0" smtClean="0"/>
              <a:t>shall be terminated with an </a:t>
            </a:r>
            <a:r>
              <a:rPr lang="en-US" i="1" dirty="0" smtClean="0"/>
              <a:t>else</a:t>
            </a:r>
            <a:r>
              <a:rPr lang="en-US" dirty="0" smtClean="0"/>
              <a:t> statement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sz="1819" dirty="0">
                <a:latin typeface="Consolas" panose="020B0609020204030204" pitchFamily="49" charset="0"/>
              </a:rPr>
              <a:t>(!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(type,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"unavailable"</a:t>
            </a:r>
            <a:r>
              <a:rPr lang="en-US" sz="1819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dl_signal</a:t>
            </a:r>
            <a:r>
              <a:rPr lang="en-US" sz="1819" dirty="0">
                <a:latin typeface="Consolas" panose="020B0609020204030204" pitchFamily="49" charset="0"/>
              </a:rPr>
              <a:t> = LDL_SIGNAL_PRESENCE_OUT;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 if</a:t>
            </a:r>
            <a:r>
              <a:rPr lang="en-US" sz="1819" dirty="0">
                <a:latin typeface="Consolas" panose="020B0609020204030204" pitchFamily="49" charset="0"/>
              </a:rPr>
              <a:t> (!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(type,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"probe"</a:t>
            </a:r>
            <a:r>
              <a:rPr lang="en-US" sz="1819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dl_signal</a:t>
            </a:r>
            <a:r>
              <a:rPr lang="en-US" sz="1819" dirty="0">
                <a:latin typeface="Consolas" panose="020B0609020204030204" pitchFamily="49" charset="0"/>
              </a:rPr>
              <a:t> = LDL_SIGNAL_PRESENCE_PROBE;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</a:t>
            </a:r>
            <a:r>
              <a:rPr lang="en-US" i="1" dirty="0" smtClean="0"/>
              <a:t>if</a:t>
            </a:r>
            <a:r>
              <a:rPr lang="en-US" dirty="0" smtClean="0"/>
              <a:t> ... </a:t>
            </a:r>
            <a:r>
              <a:rPr lang="en-US" i="1" dirty="0" smtClean="0"/>
              <a:t>else if</a:t>
            </a:r>
            <a:r>
              <a:rPr lang="en-US" dirty="0" smtClean="0"/>
              <a:t> constructs </a:t>
            </a:r>
            <a:br>
              <a:rPr lang="en-US" dirty="0" smtClean="0"/>
            </a:br>
            <a:r>
              <a:rPr lang="en-US" dirty="0" smtClean="0"/>
              <a:t>shall be terminated with an </a:t>
            </a:r>
            <a:r>
              <a:rPr lang="en-US" i="1" dirty="0" smtClean="0"/>
              <a:t>else</a:t>
            </a:r>
            <a:r>
              <a:rPr lang="en-US" dirty="0" smtClean="0"/>
              <a:t> statement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819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sz="1819" dirty="0">
                <a:latin typeface="Consolas" panose="020B0609020204030204" pitchFamily="49" charset="0"/>
              </a:rPr>
              <a:t>(!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(type,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"unavailable"</a:t>
            </a:r>
            <a:r>
              <a:rPr lang="en-US" sz="1819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dl_signal</a:t>
            </a:r>
            <a:r>
              <a:rPr lang="en-US" sz="1819" dirty="0">
                <a:latin typeface="Consolas" panose="020B0609020204030204" pitchFamily="49" charset="0"/>
              </a:rPr>
              <a:t> = LDL_SIGNAL_PRESENCE_OUT;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 if</a:t>
            </a:r>
            <a:r>
              <a:rPr lang="en-US" sz="1819" dirty="0">
                <a:latin typeface="Consolas" panose="020B0609020204030204" pitchFamily="49" charset="0"/>
              </a:rPr>
              <a:t> (!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(type, </a:t>
            </a: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</a:rPr>
              <a:t>"probe"</a:t>
            </a:r>
            <a:r>
              <a:rPr lang="en-US" sz="1819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 err="1">
                <a:latin typeface="Consolas" panose="020B0609020204030204" pitchFamily="49" charset="0"/>
              </a:rPr>
              <a:t>dl_signal</a:t>
            </a:r>
            <a:r>
              <a:rPr lang="en-US" sz="1819" dirty="0">
                <a:latin typeface="Consolas" panose="020B0609020204030204" pitchFamily="49" charset="0"/>
              </a:rPr>
              <a:t> = LDL_SIGNAL_PRESENCE_PROBE;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something...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}</a:t>
            </a:r>
            <a:endParaRPr lang="ru-RU" sz="1819" dirty="0">
              <a:latin typeface="Consolas" panose="020B0609020204030204" pitchFamily="49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function should have a single point of exit at the end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solidFill>
                  <a:srgbClr val="2B91AF"/>
                </a:solidFill>
                <a:latin typeface="Consolas" panose="020B0609020204030204" pitchFamily="49" charset="0"/>
              </a:rPr>
              <a:t>iks</a:t>
            </a:r>
            <a:r>
              <a:rPr lang="en-US" sz="1819" dirty="0">
                <a:latin typeface="Consolas" panose="020B0609020204030204" pitchFamily="49" charset="0"/>
              </a:rPr>
              <a:t>* </a:t>
            </a:r>
            <a:r>
              <a:rPr lang="en-US" sz="1819" dirty="0" err="1">
                <a:latin typeface="Consolas" panose="020B0609020204030204" pitchFamily="49" charset="0"/>
              </a:rPr>
              <a:t>working_find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solidFill>
                  <a:srgbClr val="2B91AF"/>
                </a:solidFill>
                <a:latin typeface="Consolas" panose="020B0609020204030204" pitchFamily="49" charset="0"/>
              </a:rPr>
              <a:t>iks</a:t>
            </a:r>
            <a:r>
              <a:rPr lang="en-US" sz="1819" dirty="0">
                <a:latin typeface="Consolas" panose="020B0609020204030204" pitchFamily="49" charset="0"/>
              </a:rPr>
              <a:t> *tag, </a:t>
            </a:r>
            <a:r>
              <a:rPr lang="en-US" sz="1819" dirty="0" err="1">
                <a:latin typeface="Consolas" panose="020B0609020204030204" pitchFamily="49" charset="0"/>
              </a:rPr>
              <a:t>const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819" dirty="0">
                <a:latin typeface="Consolas" panose="020B0609020204030204" pitchFamily="49" charset="0"/>
              </a:rPr>
              <a:t> *name) </a:t>
            </a: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819" dirty="0">
                <a:latin typeface="Consolas" panose="020B0609020204030204" pitchFamily="49" charset="0"/>
              </a:rPr>
              <a:t>(tag)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(!</a:t>
            </a:r>
            <a:r>
              <a:rPr lang="en-US" sz="1819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1819" dirty="0">
                <a:latin typeface="Consolas" panose="020B0609020204030204" pitchFamily="49" charset="0"/>
              </a:rPr>
              <a:t>(</a:t>
            </a:r>
            <a:r>
              <a:rPr lang="en-US" sz="1819" dirty="0" err="1">
                <a:latin typeface="Consolas" panose="020B0609020204030204" pitchFamily="49" charset="0"/>
              </a:rPr>
              <a:t>iks_name</a:t>
            </a:r>
            <a:r>
              <a:rPr lang="en-US" sz="1819" dirty="0">
                <a:latin typeface="Consolas" panose="020B0609020204030204" pitchFamily="49" charset="0"/>
              </a:rPr>
              <a:t>(tag), name))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819" dirty="0">
                <a:latin typeface="Consolas" panose="020B0609020204030204" pitchFamily="49" charset="0"/>
              </a:rPr>
              <a:t> tag; 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tag = </a:t>
            </a:r>
            <a:r>
              <a:rPr lang="en-US" sz="1819" dirty="0" err="1">
                <a:latin typeface="Consolas" panose="020B0609020204030204" pitchFamily="49" charset="0"/>
              </a:rPr>
              <a:t>iks_next_tag</a:t>
            </a:r>
            <a:r>
              <a:rPr lang="en-US" sz="1819" dirty="0">
                <a:latin typeface="Consolas" panose="020B0609020204030204" pitchFamily="49" charset="0"/>
              </a:rPr>
              <a:t>(tag);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1819" dirty="0">
                <a:latin typeface="Consolas" panose="020B0609020204030204" pitchFamily="49" charset="0"/>
              </a:rPr>
              <a:t>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нам все это знать?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Чтобы больше зарабатывать денег!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DevOps = </a:t>
            </a:r>
            <a:r>
              <a:rPr lang="ru-RU" dirty="0"/>
              <a:t>системный администратор + программист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QA = </a:t>
            </a:r>
            <a:r>
              <a:rPr lang="ru-RU" dirty="0" err="1"/>
              <a:t>тестировщик</a:t>
            </a:r>
            <a:r>
              <a:rPr lang="ru-RU" dirty="0"/>
              <a:t> +  программист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Security Researcher, Security Specialist, </a:t>
            </a:r>
            <a:r>
              <a:rPr lang="en-US" dirty="0" err="1"/>
              <a:t>SecOps</a:t>
            </a:r>
            <a:r>
              <a:rPr lang="en-US" dirty="0"/>
              <a:t> = security anything + </a:t>
            </a:r>
            <a:r>
              <a:rPr lang="ru-RU" dirty="0"/>
              <a:t>программист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7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heap memory allocation </a:t>
            </a:r>
            <a:br>
              <a:rPr lang="en-US" dirty="0" smtClean="0"/>
            </a:br>
            <a:r>
              <a:rPr lang="en-US" dirty="0" smtClean="0"/>
              <a:t>shall not be used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19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clearSpline</a:t>
            </a:r>
            <a:r>
              <a:rPr lang="en-US" sz="1819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819" dirty="0">
                <a:latin typeface="Consolas" panose="020B0609020204030204" pitchFamily="49" charset="0"/>
              </a:rPr>
              <a:t> ( </a:t>
            </a:r>
            <a:r>
              <a:rPr lang="en-US" sz="1819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i</a:t>
            </a:r>
            <a:r>
              <a:rPr lang="en-US" sz="1819" dirty="0">
                <a:latin typeface="Consolas" panose="020B0609020204030204" pitchFamily="49" charset="0"/>
              </a:rPr>
              <a:t> = 0; </a:t>
            </a:r>
            <a:r>
              <a:rPr lang="en-US" sz="1819" dirty="0" err="1">
                <a:latin typeface="Consolas" panose="020B0609020204030204" pitchFamily="49" charset="0"/>
              </a:rPr>
              <a:t>i</a:t>
            </a:r>
            <a:r>
              <a:rPr lang="en-US" sz="1819" dirty="0">
                <a:latin typeface="Consolas" panose="020B0609020204030204" pitchFamily="49" charset="0"/>
              </a:rPr>
              <a:t> &lt; </a:t>
            </a:r>
            <a:r>
              <a:rPr lang="en-US" sz="1819" dirty="0" err="1">
                <a:latin typeface="Consolas" panose="020B0609020204030204" pitchFamily="49" charset="0"/>
              </a:rPr>
              <a:t>splinePoints.Num</a:t>
            </a:r>
            <a:r>
              <a:rPr lang="en-US" sz="1819" dirty="0">
                <a:latin typeface="Consolas" panose="020B0609020204030204" pitchFamily="49" charset="0"/>
              </a:rPr>
              <a:t>(); </a:t>
            </a:r>
            <a:r>
              <a:rPr lang="en-US" sz="1819" dirty="0" err="1">
                <a:latin typeface="Consolas" panose="020B0609020204030204" pitchFamily="49" charset="0"/>
              </a:rPr>
              <a:t>i</a:t>
            </a:r>
            <a:r>
              <a:rPr lang="en-US" sz="1819" dirty="0">
                <a:latin typeface="Consolas" panose="020B0609020204030204" pitchFamily="49" charset="0"/>
              </a:rPr>
              <a:t>++ ) {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en-US" sz="1819" dirty="0" err="1">
                <a:latin typeface="Consolas" panose="020B0609020204030204" pitchFamily="49" charset="0"/>
              </a:rPr>
              <a:t>splinePoints</a:t>
            </a:r>
            <a:r>
              <a:rPr lang="en-US" sz="1819" dirty="0">
                <a:latin typeface="Consolas" panose="020B0609020204030204" pitchFamily="49" charset="0"/>
              </a:rPr>
              <a:t>[</a:t>
            </a:r>
            <a:r>
              <a:rPr lang="en-US" sz="1819" dirty="0" err="1">
                <a:latin typeface="Consolas" panose="020B0609020204030204" pitchFamily="49" charset="0"/>
              </a:rPr>
              <a:t>i</a:t>
            </a:r>
            <a:r>
              <a:rPr lang="en-US" sz="1819" dirty="0">
                <a:latin typeface="Consolas" panose="020B0609020204030204" pitchFamily="49" charset="0"/>
              </a:rPr>
              <a:t>];</a:t>
            </a:r>
            <a:r>
              <a:rPr lang="ru-RU" sz="1819" dirty="0">
                <a:latin typeface="Consolas" panose="020B0609020204030204" pitchFamily="49" charset="0"/>
              </a:rPr>
              <a:t>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 err="1">
                <a:latin typeface="Consolas" panose="020B0609020204030204" pitchFamily="49" charset="0"/>
              </a:rPr>
              <a:t>splinePoints.Clear</a:t>
            </a:r>
            <a:r>
              <a:rPr lang="en-US" sz="1819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1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Octal constants shall not be used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(!(</a:t>
            </a:r>
            <a:r>
              <a:rPr lang="en-US" sz="1819" dirty="0" err="1">
                <a:latin typeface="Consolas" panose="020B0609020204030204" pitchFamily="49" charset="0"/>
              </a:rPr>
              <a:t>ch</a:t>
            </a:r>
            <a:r>
              <a:rPr lang="en-US" sz="1819" dirty="0">
                <a:latin typeface="Consolas" panose="020B0609020204030204" pitchFamily="49" charset="0"/>
              </a:rPr>
              <a:t> &amp; 0200)) {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 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19" dirty="0">
                <a:latin typeface="Consolas" panose="020B0609020204030204" pitchFamily="49" charset="0"/>
              </a:rPr>
              <a:t> ((</a:t>
            </a:r>
            <a:r>
              <a:rPr lang="en-US" sz="1819" dirty="0" err="1">
                <a:latin typeface="Consolas" panose="020B0609020204030204" pitchFamily="49" charset="0"/>
              </a:rPr>
              <a:t>ch</a:t>
            </a:r>
            <a:r>
              <a:rPr lang="en-US" sz="1819" dirty="0">
                <a:latin typeface="Consolas" panose="020B0609020204030204" pitchFamily="49" charset="0"/>
              </a:rPr>
              <a:t> &amp; 0300) != 0300) {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 x2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ru-RU" sz="1819" dirty="0">
                <a:latin typeface="Consolas" panose="020B0609020204030204" pitchFamily="49" charset="0"/>
              </a:rPr>
              <a:t>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</a:t>
            </a:r>
            <a:r>
              <a:rPr lang="en-US" sz="1819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819" dirty="0">
                <a:latin typeface="Consolas" panose="020B0609020204030204" pitchFamily="49" charset="0"/>
              </a:rPr>
              <a:t> </a:t>
            </a:r>
            <a:r>
              <a:rPr lang="ru-RU" sz="1819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19" dirty="0">
                <a:latin typeface="Consolas" panose="020B0609020204030204" pitchFamily="49" charset="0"/>
              </a:rPr>
              <a:t>    mask = 0340; </a:t>
            </a:r>
            <a:r>
              <a:rPr lang="en-US" sz="1819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  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19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 CERT Coding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Carnegie Mellon </a:t>
            </a:r>
            <a:r>
              <a:rPr lang="en-US" dirty="0" smtClean="0"/>
              <a:t>University, Software </a:t>
            </a:r>
            <a:r>
              <a:rPr lang="en-US" dirty="0"/>
              <a:t>Engineering </a:t>
            </a:r>
            <a:r>
              <a:rPr lang="en-US" dirty="0" smtClean="0"/>
              <a:t>Institute;</a:t>
            </a:r>
          </a:p>
          <a:p>
            <a:r>
              <a:rPr lang="en-US" dirty="0" smtClean="0"/>
              <a:t>CERT – computer emergency response team;</a:t>
            </a:r>
          </a:p>
          <a:p>
            <a:r>
              <a:rPr lang="ru-RU" dirty="0" smtClean="0"/>
              <a:t>Есть стандарты для </a:t>
            </a:r>
            <a:r>
              <a:rPr lang="en-US" dirty="0" smtClean="0"/>
              <a:t>C, C++, Java, Perl, Android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7" dirty="0"/>
              <a:t>EXP34-C. Do not dereference null pointers, C/C++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dirty="0" smtClean="0">
                <a:latin typeface="Consolas" panose="020B0609020204030204" pitchFamily="49" charset="0"/>
              </a:rPr>
              <a:t> &lt;</a:t>
            </a:r>
            <a:r>
              <a:rPr lang="en-US" dirty="0" err="1" smtClean="0">
                <a:latin typeface="Consolas" panose="020B0609020204030204" pitchFamily="49" charset="0"/>
              </a:rPr>
              <a:t>png.h</a:t>
            </a:r>
            <a:r>
              <a:rPr lang="en-US" dirty="0" smtClean="0">
                <a:latin typeface="Consolas" panose="020B0609020204030204" pitchFamily="49" charset="0"/>
              </a:rPr>
              <a:t>&gt; /* From </a:t>
            </a:r>
            <a:r>
              <a:rPr lang="en-US" dirty="0" err="1" smtClean="0">
                <a:latin typeface="Consolas" panose="020B0609020204030204" pitchFamily="49" charset="0"/>
              </a:rPr>
              <a:t>libpng</a:t>
            </a:r>
            <a:r>
              <a:rPr lang="en-US" dirty="0" smtClean="0"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#include </a:t>
            </a:r>
            <a:r>
              <a:rPr lang="en-US" dirty="0" smtClean="0"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latin typeface="Consolas" panose="020B0609020204030204" pitchFamily="49" charset="0"/>
              </a:rPr>
              <a:t>string.h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func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png_structp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png_ptr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length,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void </a:t>
            </a:r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err="1" smtClean="0">
                <a:latin typeface="Consolas" panose="020B0609020204030204" pitchFamily="49" charset="0"/>
              </a:rPr>
              <a:t>user_data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png_charp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chunkdata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chunkdata</a:t>
            </a:r>
            <a:r>
              <a:rPr lang="en-US" dirty="0" smtClean="0">
                <a:latin typeface="Consolas" panose="020B0609020204030204" pitchFamily="49" charset="0"/>
              </a:rPr>
              <a:t> = (</a:t>
            </a:r>
            <a:r>
              <a:rPr lang="en-US" dirty="0" err="1" smtClean="0">
                <a:latin typeface="Consolas" panose="020B0609020204030204" pitchFamily="49" charset="0"/>
              </a:rPr>
              <a:t>png_charp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  <a:r>
              <a:rPr lang="en-US" dirty="0" err="1" smtClean="0">
                <a:latin typeface="Consolas" panose="020B0609020204030204" pitchFamily="49" charset="0"/>
              </a:rPr>
              <a:t>png_malloc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png_ptr</a:t>
            </a:r>
            <a:r>
              <a:rPr lang="en-US" dirty="0" smtClean="0">
                <a:latin typeface="Consolas" panose="020B0609020204030204" pitchFamily="49" charset="0"/>
              </a:rPr>
              <a:t>, length + 1);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memcpy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chunkdata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user_data</a:t>
            </a:r>
            <a:r>
              <a:rPr lang="en-US" dirty="0" smtClean="0">
                <a:latin typeface="Consolas" panose="020B0609020204030204" pitchFamily="49" charset="0"/>
              </a:rPr>
              <a:t>, length);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chunkdata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may be NULL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INT33-C. Ensure that division and remainder operations do not result in divide-by-zero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dirty="0" smtClean="0">
                <a:latin typeface="Consolas" panose="020B0609020204030204" pitchFamily="49" charset="0"/>
              </a:rPr>
              <a:t> &lt;</a:t>
            </a:r>
            <a:r>
              <a:rPr lang="en-US" dirty="0" err="1" smtClean="0">
                <a:latin typeface="Consolas" panose="020B0609020204030204" pitchFamily="49" charset="0"/>
              </a:rPr>
              <a:t>limits.h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func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s_a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s_b</a:t>
            </a:r>
            <a:r>
              <a:rPr lang="en-US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 smtClean="0"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</a:rPr>
              <a:t> ((</a:t>
            </a:r>
            <a:r>
              <a:rPr lang="en-US" dirty="0" err="1" smtClean="0">
                <a:latin typeface="Consolas" panose="020B0609020204030204" pitchFamily="49" charset="0"/>
              </a:rPr>
              <a:t>s_a</a:t>
            </a:r>
            <a:r>
              <a:rPr lang="en-US" dirty="0" smtClean="0">
                <a:latin typeface="Consolas" panose="020B0609020204030204" pitchFamily="49" charset="0"/>
              </a:rPr>
              <a:t> == LONG_MIN) &amp;&amp; (</a:t>
            </a:r>
            <a:r>
              <a:rPr lang="en-US" dirty="0" err="1" smtClean="0">
                <a:latin typeface="Consolas" panose="020B0609020204030204" pitchFamily="49" charset="0"/>
              </a:rPr>
              <a:t>s_b</a:t>
            </a:r>
            <a:r>
              <a:rPr lang="en-US" dirty="0" smtClean="0">
                <a:latin typeface="Consolas" panose="020B0609020204030204" pitchFamily="49" charset="0"/>
              </a:rPr>
              <a:t> == -1))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/* Handle error */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dirty="0" smtClean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result = </a:t>
            </a:r>
            <a:r>
              <a:rPr lang="en-US" dirty="0" err="1" smtClean="0">
                <a:latin typeface="Consolas" panose="020B0609020204030204" pitchFamily="49" charset="0"/>
              </a:rPr>
              <a:t>s_a</a:t>
            </a:r>
            <a:r>
              <a:rPr lang="en-US" dirty="0" smtClean="0">
                <a:latin typeface="Consolas" panose="020B0609020204030204" pitchFamily="49" charset="0"/>
              </a:rPr>
              <a:t> / </a:t>
            </a:r>
            <a:r>
              <a:rPr lang="en-US" dirty="0" err="1" smtClean="0">
                <a:latin typeface="Consolas" panose="020B0609020204030204" pitchFamily="49" charset="0"/>
              </a:rPr>
              <a:t>s_b</a:t>
            </a:r>
            <a:r>
              <a:rPr lang="en-US" dirty="0" smtClean="0"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&lt;&lt;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EXP12-C. Do not ignore values returned by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main(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argc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latin typeface="Consolas" panose="020B0609020204030204" pitchFamily="49" charset="0"/>
              </a:rPr>
              <a:t> **</a:t>
            </a:r>
            <a:r>
              <a:rPr lang="en-US" dirty="0" err="1" smtClean="0">
                <a:latin typeface="Consolas" panose="020B0609020204030204" pitchFamily="49" charset="0"/>
              </a:rPr>
              <a:t>argv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QByteArray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arg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argv</a:t>
            </a:r>
            <a:r>
              <a:rPr lang="en-US" dirty="0" smtClean="0">
                <a:latin typeface="Consolas" panose="020B0609020204030204" pitchFamily="49" charset="0"/>
              </a:rPr>
              <a:t>[a]);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arg</a:t>
            </a:r>
            <a:r>
              <a:rPr lang="en-US" dirty="0" smtClean="0">
                <a:latin typeface="Consolas" panose="020B0609020204030204" pitchFamily="49" charset="0"/>
              </a:rPr>
              <a:t> = arg.</a:t>
            </a:r>
            <a:r>
              <a:rPr lang="en-US" dirty="0" smtClean="0">
                <a:solidFill>
                  <a:srgbClr val="6F008A"/>
                </a:solidFill>
                <a:latin typeface="Consolas" panose="020B0609020204030204" pitchFamily="49" charset="0"/>
              </a:rPr>
              <a:t>mid</a:t>
            </a:r>
            <a:r>
              <a:rPr lang="en-US" dirty="0" smtClean="0">
                <a:latin typeface="Consolas" panose="020B0609020204030204" pitchFamily="49" charset="0"/>
              </a:rPr>
              <a:t>(1);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arg.</a:t>
            </a:r>
            <a:r>
              <a:rPr lang="en-US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toLower</a:t>
            </a:r>
            <a:r>
              <a:rPr lang="en-US" dirty="0" smtClean="0">
                <a:latin typeface="Consolas" panose="020B0609020204030204" pitchFamily="49" charset="0"/>
              </a:rPr>
              <a:t>();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&lt;&lt;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arg</a:t>
            </a:r>
            <a:r>
              <a:rPr lang="en-US" dirty="0" smtClean="0">
                <a:latin typeface="Consolas" panose="020B0609020204030204" pitchFamily="49" charset="0"/>
              </a:rPr>
              <a:t> == "o")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....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7" dirty="0"/>
              <a:t>OWASP: Open Web Application Security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OWASP Top </a:t>
            </a:r>
            <a:r>
              <a:rPr lang="en-US" dirty="0" smtClean="0"/>
              <a:t>10</a:t>
            </a:r>
            <a:endParaRPr lang="ru-RU" dirty="0" smtClean="0"/>
          </a:p>
          <a:p>
            <a:pPr lvl="1"/>
            <a:r>
              <a:rPr lang="en-US" dirty="0"/>
              <a:t>The Ten Most Critical Web Application Security Risks</a:t>
            </a:r>
            <a:endParaRPr lang="en-US" dirty="0" smtClean="0"/>
          </a:p>
          <a:p>
            <a:r>
              <a:rPr lang="en-US" dirty="0"/>
              <a:t>OWASP Mobile Top 10 </a:t>
            </a:r>
            <a:r>
              <a:rPr lang="en-US" dirty="0" smtClean="0"/>
              <a:t>Risks</a:t>
            </a:r>
            <a:endParaRPr lang="ru-RU" dirty="0" smtClean="0"/>
          </a:p>
          <a:p>
            <a:pPr lvl="1"/>
            <a:r>
              <a:rPr lang="en-US" dirty="0"/>
              <a:t>OWASP Mobile Security Project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Top 10 –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A1:2017- </a:t>
            </a:r>
            <a:r>
              <a:rPr lang="en-US" dirty="0" smtClean="0"/>
              <a:t>Injection</a:t>
            </a:r>
            <a:endParaRPr lang="ru-RU" dirty="0" smtClean="0"/>
          </a:p>
          <a:p>
            <a:r>
              <a:rPr lang="en-US" dirty="0"/>
              <a:t>A2:2017-Broken </a:t>
            </a:r>
            <a:r>
              <a:rPr lang="en-US" dirty="0" smtClean="0"/>
              <a:t>Authentication</a:t>
            </a:r>
            <a:endParaRPr lang="ru-RU" dirty="0" smtClean="0"/>
          </a:p>
          <a:p>
            <a:r>
              <a:rPr lang="en-US" dirty="0"/>
              <a:t>A3:2017- Sensitive Data </a:t>
            </a:r>
            <a:r>
              <a:rPr lang="en-US" dirty="0" smtClean="0"/>
              <a:t>Exposure</a:t>
            </a:r>
            <a:endParaRPr lang="ru-RU" dirty="0" smtClean="0"/>
          </a:p>
          <a:p>
            <a:r>
              <a:rPr lang="en-US" dirty="0"/>
              <a:t>A4:2017-XML External Entities (XXE</a:t>
            </a:r>
            <a:r>
              <a:rPr lang="en-US" dirty="0" smtClean="0"/>
              <a:t>)</a:t>
            </a:r>
          </a:p>
          <a:p>
            <a:r>
              <a:rPr lang="en-US" dirty="0"/>
              <a:t>A5:2017-Broken Access </a:t>
            </a:r>
            <a:r>
              <a:rPr lang="en-US" dirty="0" smtClean="0"/>
              <a:t>Control</a:t>
            </a:r>
          </a:p>
          <a:p>
            <a:r>
              <a:rPr lang="en-US" dirty="0"/>
              <a:t>A6:2017-Security </a:t>
            </a:r>
            <a:r>
              <a:rPr lang="en-US" dirty="0" smtClean="0"/>
              <a:t>Misconfiguration</a:t>
            </a:r>
          </a:p>
          <a:p>
            <a:r>
              <a:rPr lang="en-US" dirty="0"/>
              <a:t>A7:2017- Cross-Site Scripting (XSS</a:t>
            </a:r>
            <a:r>
              <a:rPr lang="en-US" dirty="0" smtClean="0"/>
              <a:t>)</a:t>
            </a:r>
          </a:p>
          <a:p>
            <a:r>
              <a:rPr lang="en-US" dirty="0"/>
              <a:t>A8:2017- Insecure </a:t>
            </a:r>
            <a:r>
              <a:rPr lang="en-US" dirty="0" smtClean="0"/>
              <a:t>Deserialization</a:t>
            </a:r>
          </a:p>
          <a:p>
            <a:r>
              <a:rPr lang="en-US" dirty="0"/>
              <a:t>A9:2017-Using Components with Known </a:t>
            </a:r>
            <a:r>
              <a:rPr lang="en-US" dirty="0" smtClean="0"/>
              <a:t>Vulnerabilities</a:t>
            </a:r>
          </a:p>
          <a:p>
            <a:r>
              <a:rPr lang="en-US" dirty="0"/>
              <a:t>A10:2017- Insufficient Logging &amp; </a:t>
            </a:r>
            <a:r>
              <a:rPr lang="en-US" dirty="0" smtClean="0"/>
              <a:t>Monitoring</a:t>
            </a:r>
            <a:endParaRPr lang="ru-RU" dirty="0" smtClean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r>
              <a:rPr lang="en-US" dirty="0" smtClean="0"/>
              <a:t> SQL-</a:t>
            </a:r>
            <a:r>
              <a:rPr lang="ru-RU" dirty="0" smtClean="0"/>
              <a:t>инъекции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Ð½ÑÐµÑÐµÑÐ½Ð¾, Ð¿Ð¾ÑÐ¸ÐºÑÐ¸Ð»Ð¸? ÑÑÐ°ÑÐ¸Ð½Ð½Ð°Ñ ÑÑÑÐºÐ°, Ð±Ð°ÑÐ½Ð¾Ð¼Ð¾Ð¼ÐµÑÑ Ð¼Ð¾Ð»ÑÐ°Ð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2" y="1331565"/>
            <a:ext cx="7918876" cy="5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r>
              <a:rPr lang="en-US" dirty="0" smtClean="0"/>
              <a:t> SQL-</a:t>
            </a:r>
            <a:r>
              <a:rPr lang="ru-RU" dirty="0" smtClean="0"/>
              <a:t>инъекции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s.pikabu.ru/images/big_size/129690932893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2" y="2123653"/>
            <a:ext cx="9666139" cy="29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SAST: </a:t>
            </a:r>
            <a:r>
              <a:rPr lang="en-US" sz="4000" dirty="0"/>
              <a:t>Static</a:t>
            </a:r>
            <a:r>
              <a:rPr lang="en-US" sz="3600" dirty="0"/>
              <a:t> Application Security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 panose="020F0502020204030204"/>
              </a:rPr>
              <a:t>Есть «обычный» статический анализ кода, который ищет «обычные» ошибки в программах.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 panose="020F0502020204030204"/>
              </a:rPr>
              <a:t>Кто бы мог подумать (сарказм), но проблемы безопасности и уязвимости в большинстве случаев происходят из-за ошибок в программах.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 panose="020F0502020204030204"/>
              </a:rPr>
              <a:t>Что если есть связь между </a:t>
            </a:r>
            <a:endParaRPr lang="ru-RU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ru-RU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kern="1200" dirty="0" smtClean="0">
                <a:solidFill>
                  <a:prstClr val="black"/>
                </a:solidFill>
                <a:latin typeface="Calibri" panose="020F0502020204030204"/>
              </a:rPr>
              <a:t>     ошибками </a:t>
            </a: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ru-RU" kern="1200" dirty="0" smtClean="0">
                <a:solidFill>
                  <a:prstClr val="black"/>
                </a:solidFill>
                <a:latin typeface="Calibri" panose="020F0502020204030204"/>
              </a:rPr>
              <a:t>	и </a:t>
            </a:r>
            <a:r>
              <a:rPr lang="ru-RU" kern="1200" dirty="0">
                <a:solidFill>
                  <a:prstClr val="black"/>
                </a:solidFill>
                <a:latin typeface="Calibri" panose="020F0502020204030204"/>
              </a:rPr>
              <a:t>проблемами безопасности?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 descr="https://www.meme-arsenal.com/memes/dba6fdf829cc43bbcddb31b1865d68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98" y="4094970"/>
            <a:ext cx="2827986" cy="28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09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Top 10 2016-Top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M1-Improper </a:t>
            </a:r>
            <a:r>
              <a:rPr lang="en-US" dirty="0"/>
              <a:t>Platform </a:t>
            </a:r>
            <a:r>
              <a:rPr lang="en-US" dirty="0" smtClean="0"/>
              <a:t>Usage</a:t>
            </a:r>
            <a:endParaRPr lang="ru-RU" dirty="0" smtClean="0"/>
          </a:p>
          <a:p>
            <a:r>
              <a:rPr lang="en-US" dirty="0"/>
              <a:t>M2-Insecure Data </a:t>
            </a:r>
            <a:r>
              <a:rPr lang="en-US" dirty="0" smtClean="0"/>
              <a:t>Storage</a:t>
            </a:r>
            <a:endParaRPr lang="ru-RU" dirty="0" smtClean="0"/>
          </a:p>
          <a:p>
            <a:r>
              <a:rPr lang="en-US" dirty="0" smtClean="0"/>
              <a:t>M3-Insecure </a:t>
            </a:r>
            <a:r>
              <a:rPr lang="en-US" dirty="0"/>
              <a:t>Communication</a:t>
            </a:r>
          </a:p>
          <a:p>
            <a:r>
              <a:rPr lang="en-US" dirty="0"/>
              <a:t>M4-Insecure Authentication</a:t>
            </a:r>
          </a:p>
          <a:p>
            <a:r>
              <a:rPr lang="en-US" dirty="0"/>
              <a:t>M5-Insufficient Cryptography</a:t>
            </a:r>
          </a:p>
          <a:p>
            <a:r>
              <a:rPr lang="en-US" dirty="0"/>
              <a:t>M6-Insecure Authorization</a:t>
            </a:r>
          </a:p>
          <a:p>
            <a:r>
              <a:rPr lang="en-US" dirty="0"/>
              <a:t>M7-Poor Code Quality</a:t>
            </a:r>
          </a:p>
          <a:p>
            <a:r>
              <a:rPr lang="en-US" dirty="0"/>
              <a:t>M8-Code Tampering</a:t>
            </a:r>
          </a:p>
          <a:p>
            <a:r>
              <a:rPr lang="en-US" dirty="0"/>
              <a:t>M9-Reverse Engineering</a:t>
            </a:r>
          </a:p>
          <a:p>
            <a:r>
              <a:rPr lang="en-US" dirty="0"/>
              <a:t>M10-Extraneous </a:t>
            </a:r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Platform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thenewstack.io/wp-content/uploads/2015/03/7852942192_c2105995c8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801135"/>
            <a:ext cx="7511735" cy="50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«безопасности» нет никакой магии.</a:t>
            </a:r>
          </a:p>
          <a:p>
            <a:r>
              <a:rPr lang="ru-RU" dirty="0" smtClean="0"/>
              <a:t>Но вы должны знать хотя бы ключевые слова и понимать о чем речь.</a:t>
            </a:r>
          </a:p>
          <a:p>
            <a:r>
              <a:rPr lang="ru-RU" dirty="0" smtClean="0"/>
              <a:t>Также полезно знать про инструменты, которые помогут искать проблемы безопасности в коде приложений.</a:t>
            </a:r>
          </a:p>
          <a:p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82205" y="5088015"/>
            <a:ext cx="7560469" cy="1265848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Скачайте </a:t>
            </a:r>
            <a:r>
              <a:rPr lang="en-US" dirty="0" smtClean="0"/>
              <a:t>PVS-Studio</a:t>
            </a:r>
            <a:r>
              <a:rPr lang="ru-RU" dirty="0" smtClean="0"/>
              <a:t> и проверьте свой проект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программные ошибки и проблемы безопасности!</a:t>
            </a:r>
            <a:endParaRPr lang="en-US" dirty="0" smtClean="0"/>
          </a:p>
          <a:p>
            <a:r>
              <a:rPr lang="en-US" dirty="0" smtClean="0"/>
              <a:t>C, C++, C#, Java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www.viva64.com</a:t>
            </a: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567" y="215390"/>
            <a:ext cx="3968029" cy="37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Связь и </a:t>
            </a:r>
            <a:r>
              <a:rPr lang="ru-RU" sz="3600" dirty="0" smtClean="0"/>
              <a:t>есть</a:t>
            </a:r>
            <a:endParaRPr lang="en-US" sz="3600" dirty="0"/>
          </a:p>
        </p:txBody>
      </p:sp>
      <p:pic>
        <p:nvPicPr>
          <p:cNvPr id="8" name="Picture 4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541977"/>
            <a:ext cx="5773010" cy="40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8800" y="5181814"/>
            <a:ext cx="5470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CWE – </a:t>
            </a:r>
            <a:r>
              <a:rPr lang="ru-RU" sz="2400" dirty="0"/>
              <a:t>потенциальные уязвимости</a:t>
            </a:r>
            <a:endParaRPr lang="en-US" sz="2400" dirty="0"/>
          </a:p>
          <a:p>
            <a:r>
              <a:rPr lang="en-US" sz="2400" dirty="0"/>
              <a:t>CVE – </a:t>
            </a:r>
            <a:r>
              <a:rPr lang="ru-RU" sz="2400" dirty="0"/>
              <a:t>подтвержденные уязвимости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34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и весь</a:t>
            </a:r>
            <a:r>
              <a:rPr lang="en-US" dirty="0"/>
              <a:t> SAST!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Но давайте разбираться на примерах, что такое</a:t>
            </a:r>
            <a:r>
              <a:rPr lang="en-US" dirty="0"/>
              <a:t> CWE</a:t>
            </a:r>
            <a:r>
              <a:rPr lang="ru-RU" dirty="0"/>
              <a:t> и </a:t>
            </a:r>
            <a:r>
              <a:rPr lang="en-US" dirty="0"/>
              <a:t>CVE</a:t>
            </a:r>
            <a:r>
              <a:rPr lang="ru-RU" dirty="0"/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6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CWE</a:t>
            </a:r>
            <a:r>
              <a:rPr lang="en-US" sz="4000" dirty="0"/>
              <a:t>: Common Weakness Enumeration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</a:rPr>
              <a:t>CWE™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 is a community-developed list of common software security weaknesses. </a:t>
            </a:r>
            <a:endParaRPr lang="ru-RU" sz="28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Важно понимать, что это </a:t>
            </a:r>
            <a:r>
              <a:rPr lang="ru-RU" sz="2800" i="1" kern="1200" dirty="0">
                <a:solidFill>
                  <a:prstClr val="black"/>
                </a:solidFill>
                <a:latin typeface="Calibri" panose="020F0502020204030204"/>
              </a:rPr>
              <a:t>потенциальные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 уязвимости, </a:t>
            </a:r>
            <a:r>
              <a:rPr lang="ru-RU" sz="2800" kern="1200" dirty="0" smtClean="0">
                <a:solidFill>
                  <a:prstClr val="black"/>
                </a:solidFill>
                <a:latin typeface="Calibri" panose="020F0502020204030204"/>
              </a:rPr>
              <a:t>которые могут 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стать реальными. А могут и не стать.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Сайт: </a:t>
            </a:r>
            <a:r>
              <a:rPr lang="en-US" sz="2800" kern="1200" dirty="0">
                <a:solidFill>
                  <a:srgbClr val="0000FF"/>
                </a:solidFill>
                <a:latin typeface="Calibri" panose="020F0502020204030204"/>
              </a:rPr>
              <a:t>https://cwe.mitre.org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 List Version 3.1 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содержит 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716 </a:t>
            </a:r>
            <a:r>
              <a:rPr lang="ru-RU" sz="2800" kern="1200" dirty="0">
                <a:solidFill>
                  <a:prstClr val="black"/>
                </a:solidFill>
                <a:latin typeface="Calibri" panose="020F0502020204030204"/>
              </a:rPr>
              <a:t>потенциальных уязвимостей.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 descr="C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97" y="5003973"/>
            <a:ext cx="3725110" cy="13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6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CWE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, CERT, MISRA, OWASP - просто модные слова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или  способ </a:t>
            </a:r>
            <a:r>
              <a:rPr lang="ru-RU" altLang="ru-RU" sz="1400" dirty="0">
                <a:solidFill>
                  <a:srgbClr val="FFFFFF"/>
                </a:solidFill>
                <a:latin typeface="Open Sans" pitchFamily="32" charset="0"/>
              </a:rPr>
              <a:t>повысить качество 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ПО?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  <a:p>
            <a:pPr eaLnBrk="1">
              <a:lnSpc>
                <a:spcPct val="96000"/>
              </a:lnSpc>
              <a:spcAft>
                <a:spcPct val="0"/>
              </a:spcAft>
            </a:pP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62775"/>
            <a:ext cx="869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Рассмотрим примеры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CWE-570\571: Expression is Always False\True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CWE-467: Use of </a:t>
            </a:r>
            <a:r>
              <a:rPr lang="en-US" sz="2800" kern="1200" dirty="0" err="1">
                <a:solidFill>
                  <a:prstClr val="black"/>
                </a:solidFill>
                <a:latin typeface="Calibri" panose="020F0502020204030204"/>
              </a:rPr>
              <a:t>sizeof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() on a Pointer Type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CWE-476: NULL Pointer Dereference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CWE-14: Compiler Removal of Code to Clear Buffers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CWE-369: Divide By Zero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CWE-20: Improper Input Validation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9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3062</Words>
  <Application>Microsoft Office PowerPoint</Application>
  <PresentationFormat>Custom</PresentationFormat>
  <Paragraphs>538</Paragraphs>
  <Slides>53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 Unicode MS</vt:lpstr>
      <vt:lpstr>Microsoft YaHei</vt:lpstr>
      <vt:lpstr>Arial</vt:lpstr>
      <vt:lpstr>Calibri</vt:lpstr>
      <vt:lpstr>Calibri Light</vt:lpstr>
      <vt:lpstr>Consolas</vt:lpstr>
      <vt:lpstr>Open Sans</vt:lpstr>
      <vt:lpstr>Times New Roman</vt:lpstr>
      <vt:lpstr>Тема Office</vt:lpstr>
      <vt:lpstr>Office Theme</vt:lpstr>
      <vt:lpstr>PowerPoint Presentation</vt:lpstr>
      <vt:lpstr>Кто я?</vt:lpstr>
      <vt:lpstr>Содержание</vt:lpstr>
      <vt:lpstr>Зачем нам все это знать?</vt:lpstr>
      <vt:lpstr>SAST: Static Application Security Testing</vt:lpstr>
      <vt:lpstr>Связь и есть</vt:lpstr>
      <vt:lpstr>Вот и весь SAST!</vt:lpstr>
      <vt:lpstr>CWE: Common Weakness Enumeration</vt:lpstr>
      <vt:lpstr>Рассмотрим примеры</vt:lpstr>
      <vt:lpstr>CWE-570: Expression is Always False</vt:lpstr>
      <vt:lpstr>CWE-570: Expression is Always False</vt:lpstr>
      <vt:lpstr>CWE-14:  Compiler Removal of Code to Clear Buffers</vt:lpstr>
      <vt:lpstr>CWE-14:  Compiler Removal of Code to Clear Buffers</vt:lpstr>
      <vt:lpstr>CWE-20: Improper Input Validation</vt:lpstr>
      <vt:lpstr>PowerPoint Presentation</vt:lpstr>
      <vt:lpstr>CWE-20: Improper Input Validation</vt:lpstr>
      <vt:lpstr>CWE-20: Improper Input Validation</vt:lpstr>
      <vt:lpstr>CWE-20: Improper Input Validation</vt:lpstr>
      <vt:lpstr>CVE: Common Vulnerabilities and Exposures</vt:lpstr>
      <vt:lpstr>CVE-2017-15232</vt:lpstr>
      <vt:lpstr>CVE-2017-15232</vt:lpstr>
      <vt:lpstr>CVE-2017-15232</vt:lpstr>
      <vt:lpstr>CVE-2015-8617</vt:lpstr>
      <vt:lpstr>CVE-2015-8617</vt:lpstr>
      <vt:lpstr>CVE-2017-15025</vt:lpstr>
      <vt:lpstr>CVE-2017-15025</vt:lpstr>
      <vt:lpstr>CVE-2017-15025</vt:lpstr>
      <vt:lpstr>CVE-2015-8948</vt:lpstr>
      <vt:lpstr>CVE-2015-8948</vt:lpstr>
      <vt:lpstr>CVE-2016-6262</vt:lpstr>
      <vt:lpstr>CVE-2016-6262</vt:lpstr>
      <vt:lpstr>CVE-2016-6262</vt:lpstr>
      <vt:lpstr>Два подхода к поиску уязвимостей</vt:lpstr>
      <vt:lpstr>MISRA C 2012 и MISRA C++ 2008</vt:lpstr>
      <vt:lpstr>Примеры рекомендаций из MISRA</vt:lpstr>
      <vt:lpstr>The goto statement should not be used</vt:lpstr>
      <vt:lpstr>All if ... else if constructs  shall be terminated with an else statement</vt:lpstr>
      <vt:lpstr>All if ... else if constructs  shall be terminated with an else statement</vt:lpstr>
      <vt:lpstr>A function should have a single point of exit at the end</vt:lpstr>
      <vt:lpstr>Dynamic heap memory allocation  shall not be used</vt:lpstr>
      <vt:lpstr>Octal constants shall not be used</vt:lpstr>
      <vt:lpstr>SEI CERT Coding Standard</vt:lpstr>
      <vt:lpstr>EXP34-C. Do not dereference null pointers, C/C++</vt:lpstr>
      <vt:lpstr>INT33-C. Ensure that division and remainder operations do not result in divide-by-zero errors</vt:lpstr>
      <vt:lpstr>EXP12-C. Do not ignore values returned by functions</vt:lpstr>
      <vt:lpstr>OWASP: Open Web Application Security Project</vt:lpstr>
      <vt:lpstr>OWASP Top 10 – 2017</vt:lpstr>
      <vt:lpstr>Примеры SQL-инъекции</vt:lpstr>
      <vt:lpstr>Примеры SQL-инъекции</vt:lpstr>
      <vt:lpstr>Mobile Top 10 2016-Top 10</vt:lpstr>
      <vt:lpstr>Improper Platform Usage</vt:lpstr>
      <vt:lpstr>Выводы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</dc:creator>
  <cp:lastModifiedBy>Evgeniy Ryzhkov</cp:lastModifiedBy>
  <cp:revision>29</cp:revision>
  <cp:lastPrinted>1601-01-01T00:00:00Z</cp:lastPrinted>
  <dcterms:created xsi:type="dcterms:W3CDTF">2015-01-21T10:52:29Z</dcterms:created>
  <dcterms:modified xsi:type="dcterms:W3CDTF">2018-11-13T06:06:26Z</dcterms:modified>
</cp:coreProperties>
</file>