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24387175" cy="13716000"/>
  <p:notesSz cx="24387175" cy="137160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onsolas" panose="020B0609020204030204" pitchFamily="49" charset="0"/>
      <p:regular r:id="rId81"/>
      <p:bold r:id="rId82"/>
      <p:italic r:id="rId83"/>
      <p:boldItalic r:id="rId84"/>
    </p:embeddedFont>
    <p:embeddedFont>
      <p:font typeface="Manrope" pitchFamily="2" charset="0"/>
      <p:regular r:id="rId85"/>
      <p:bold r:id="rId86"/>
    </p:embeddedFont>
  </p:embeddedFontLst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26" y="684"/>
      </p:cViewPr>
      <p:guideLst>
        <p:guide pos="7681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Issue в трекере</c:v>
                </c:pt>
                <c:pt idx="1">
                  <c:v>Ревью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D-4755-9365-4C9B3106B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004959"/>
        <c:axId val="923843807"/>
      </c:barChart>
      <c:catAx>
        <c:axId val="9210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3843807"/>
        <c:crosses val="autoZero"/>
        <c:auto val="1"/>
        <c:lblAlgn val="ctr"/>
        <c:lblOffset val="100"/>
        <c:noMultiLvlLbl val="0"/>
      </c:catAx>
      <c:valAx>
        <c:axId val="923843807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100495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831303" y="7924884"/>
      <a:ext cx="11362284" cy="4283746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2%D0%B0%D1%80%D0%B8%D1%8F_%D1%80%D0%B0%D0%BA%D0%B5%D1%82%D1%8B-%D0%BD%D0%BE%D1%81%D0%B8%D1%82%D0%B5%D0%BB%D1%8F_%C2%AB%D0%90%D1%80%D0%B8%D0%B0%D0%BD-5%C2%BB#cite_note-report-10" TargetMode="External"/><Relationship Id="rId3" Type="http://schemas.openxmlformats.org/officeDocument/2006/relationships/hyperlink" Target="https://ru.wikipedia.org/wiki/%D0%9F%D1%80%D0%B8%D0%B2%D0%B5%D0%B4%D0%B5%D0%BD%D0%B8%D0%B5_%D1%82%D0%B8%D0%BF%D0%B0" TargetMode="External"/><Relationship Id="rId7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0%D1%80%D0%B8%D1%84%D0%BC%D0%B5%D1%82%D0%B8%D1%87%D0%B5%D1%81%D0%BA%D0%BE%D0%B5_%D0%BF%D0%B5%D1%80%D0%B5%D0%BF%D0%BE%D0%BB%D0%BD%D0%B5%D0%BD%D0%B8%D0%B5" TargetMode="External"/><Relationship Id="rId5" Type="http://schemas.openxmlformats.org/officeDocument/2006/relationships/hyperlink" Target="https://ru.wikipedia.org/wiki/%D0%A6%D0%B5%D0%BB%D0%BE%D0%B5_(%D1%82%D0%B8%D0%BF_%D0%B4%D0%B0%D0%BD%D0%BD%D1%8B%D1%85)#&#1062;&#1077;&#1083;&#1099;&#1077;_&#1089;&#1086;_&#1079;&#1085;&#1072;&#1082;&#1086;&#1084;" TargetMode="External"/><Relationship Id="rId4" Type="http://schemas.openxmlformats.org/officeDocument/2006/relationships/hyperlink" Target="https://ru.wikipedia.org/wiki/%D0%92%D0%B5%D1%89%D0%B5%D1%81%D1%82%D0%B2%D0%B5%D0%BD%D0%BD%D0%BE%D0%B5_%D1%87%D0%B8%D1%81%D0%BB%D0%BE" TargetMode="External"/><Relationship Id="rId9" Type="http://schemas.openxmlformats.org/officeDocument/2006/relationships/hyperlink" Target="https://ru.wikipedia.org/wiki/%D0%90%D0%B2%D0%B0%D1%80%D0%B8%D1%8F_%D1%80%D0%B0%D0%BA%D0%B5%D1%82%D1%8B-%D0%BD%D0%BE%D1%81%D0%B8%D1%82%D0%B5%D0%BB%D1%8F_%C2%AB%D0%90%D1%80%D0%B8%D0%B0%D0%BD-5%C2%BB#cite_note-1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458788" y="3048000"/>
            <a:ext cx="14633576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/>
              <a:t>Авария ракеты-носителя «Ариан-5»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="1"/>
          </a:p>
          <a:p>
            <a:pPr>
              <a:defRPr/>
            </a:pPr>
            <a:r>
              <a:rPr lang="ru-RU"/>
              <a:t>Авария ракеты-носителя «Ариан-5» Европейского космического агентства (ЕКА) произошла во время первого запуска, 4 июня 1996 года на космодроме Куру. Ракета разрушилась на 40-й секунде полёта из-за неверной работы бортового программного обеспечения.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Возникшая ошибка в программном модуле ИСО произошла во время </a:t>
            </a:r>
            <a:r>
              <a:rPr lang="ru-RU" u="sng">
                <a:hlinkClick r:id="rId3" tooltip="Приведение типа"/>
              </a:rPr>
              <a:t>конвертации</a:t>
            </a:r>
            <a:r>
              <a:rPr lang="ru-RU"/>
              <a:t> 64-битного </a:t>
            </a:r>
            <a:r>
              <a:rPr lang="ru-RU" u="sng">
                <a:hlinkClick r:id="rId4" tooltip="Вещественное число"/>
              </a:rPr>
              <a:t>вещественного числа</a:t>
            </a:r>
            <a:r>
              <a:rPr lang="ru-RU"/>
              <a:t> в 16-битное </a:t>
            </a:r>
            <a:r>
              <a:rPr lang="ru-RU" u="sng">
                <a:hlinkClick r:id="rId5" tooltip="Целое (тип данных)"/>
              </a:rPr>
              <a:t>знаковое целое</a:t>
            </a:r>
            <a:r>
              <a:rPr lang="ru-RU"/>
              <a:t>, и при этом случилось </a:t>
            </a:r>
            <a:r>
              <a:rPr lang="ru-RU" u="sng">
                <a:hlinkClick r:id="rId6" tooltip="Арифметическое переполнение"/>
              </a:rPr>
              <a:t>арифметическое переполнение</a:t>
            </a:r>
            <a:r>
              <a:rPr lang="ru-RU"/>
              <a:t> последней. Эта переменная (</a:t>
            </a:r>
            <a:r>
              <a:rPr lang="ru-RU" i="1"/>
              <a:t>E_BH</a:t>
            </a:r>
            <a:r>
              <a:rPr lang="ru-RU"/>
              <a:t>, </a:t>
            </a:r>
            <a:r>
              <a:rPr lang="ru-RU" u="sng">
                <a:hlinkClick r:id="rId7" tooltip="Английский язык"/>
              </a:rPr>
              <a:t>англ.</a:t>
            </a:r>
            <a:r>
              <a:rPr lang="ru-RU"/>
              <a:t> </a:t>
            </a:r>
            <a:r>
              <a:rPr lang="ru-RU" i="1"/>
              <a:t>Bias Horizontal</a:t>
            </a:r>
            <a:r>
              <a:rPr lang="ru-RU"/>
              <a:t>, горизонтальное смещение) показывала горизонтальное смещение инерционной платформы и была связана с горизонтальной скоростью ракеты</a:t>
            </a:r>
            <a:r>
              <a:rPr lang="ru-RU" u="sng" baseline="30000">
                <a:hlinkClick r:id="rId8" tooltip="https://ru.wikipedia.org/wiki/%D0%90%D0%B2%D0%B0%D1%80%D0%B8%D1%8F_%D1%80%D0%B0%D0%BA%D0%B5%D1%82%D1%8B-%D0%BD%D0%BE%D1%81%D0%B8%D1%82%D0%B5%D0%BB%D1%8F_%C2%AB%D0%90%D1%80%D0%B8%D0%B0%D0%BD-5%C2%BB#cite_note-report-10"/>
              </a:rPr>
              <a:t>[10]</a:t>
            </a:r>
            <a:r>
              <a:rPr lang="ru-RU"/>
              <a:t>. В программном модуле, вызвавшем ошибку, было семь переменных, из которых четыре были защищены. Строка программного кода, при выполнении которого произошла ошибка, выглядит следующим образом</a:t>
            </a:r>
            <a:r>
              <a:rPr lang="ru-RU" u="sng" baseline="30000">
                <a:hlinkClick r:id="rId9" tooltip="https://ru.wikipedia.org/wiki/%D0%90%D0%B2%D0%B0%D1%80%D0%B8%D1%8F_%D1%80%D0%B0%D0%BA%D0%B5%D1%82%D1%8B-%D0%BD%D0%BE%D1%81%D0%B8%D1%82%D0%B5%D0%BB%D1%8F_%C2%AB%D0%90%D1%80%D0%B8%D0%B0%D0%BD-5%C2%BB#cite_note-12"/>
              </a:rPr>
              <a:t>[11]</a:t>
            </a:r>
            <a:r>
              <a:rPr lang="ru-RU"/>
              <a:t>: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458788" y="3048000"/>
            <a:ext cx="14633576" cy="8231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11736388"/>
            <a:ext cx="10972800" cy="9602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Цикломатическая сложность (Cyclomatic Complexity): Измеряет сложность кода, определяя количество линейно независимых путей через программу. Более низкая сложность часто указывает на более поддерживаемый и понятный код.</a:t>
            </a:r>
            <a:endParaRPr/>
          </a:p>
          <a:p>
            <a:pPr>
              <a:defRPr/>
            </a:pPr>
            <a:r>
              <a:rPr lang="ru-RU"/>
              <a:t>Покрытие кода (Code Coverage): Показывает процент кодовой базы, охваченный автоматизированными тестами. Более высокое покрытие свидетельствует о более тщательном тестировании и потенциально меньшем количестве необнаруженных ошибок.</a:t>
            </a:r>
            <a:endParaRPr/>
          </a:p>
          <a:p>
            <a:pPr>
              <a:defRPr/>
            </a:pPr>
            <a:r>
              <a:rPr lang="ru-RU"/>
              <a:t>Среднее время между отказами (Mean Time Between Failures, MTBF): Метрика надежности, которая оценивает среднее время между сбоями системы, отражая устойчивость программного обеспечения.</a:t>
            </a:r>
            <a:endParaRPr/>
          </a:p>
          <a:p>
            <a:pPr>
              <a:defRPr/>
            </a:pPr>
            <a:r>
              <a:rPr lang="ru-RU"/>
              <a:t>Плотность уязвимостей (Vulnerability Density): Измеряет количество уязвимостей безопасности на тысячу строк кода (KLOC), помогая оценить уровень защищенности программного обеспечения 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ставка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340805" y="3712487"/>
            <a:ext cx="9705563" cy="629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без картинки_с описанием_заголовок в две строки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5"/>
          <p:cNvSpPr/>
          <p:nvPr userDrawn="1"/>
        </p:nvSpPr>
        <p:spPr bwMode="auto">
          <a:xfrm>
            <a:off x="0" y="-14328"/>
            <a:ext cx="24387175" cy="35848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7" name="Текст 1"/>
          <p:cNvSpPr>
            <a:spLocks noGrp="1"/>
          </p:cNvSpPr>
          <p:nvPr>
            <p:ph idx="14" hasCustomPrompt="1"/>
          </p:nvPr>
        </p:nvSpPr>
        <p:spPr bwMode="auto">
          <a:xfrm>
            <a:off x="552447" y="9931354"/>
            <a:ext cx="23283874" cy="20725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latin typeface="Manrope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Либо посредством отдельного текстового куска. Выбирайте и коминируйте любые возможные варианты</a:t>
            </a:r>
          </a:p>
        </p:txBody>
      </p:sp>
      <p:sp>
        <p:nvSpPr>
          <p:cNvPr id="18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8" y="4283735"/>
            <a:ext cx="23288511" cy="514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с картинкой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642225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 bwMode="auto">
          <a:xfrm>
            <a:off x="15614793" y="2655134"/>
            <a:ext cx="6057703" cy="9272694"/>
          </a:xfrm>
          <a:prstGeom prst="roundRect">
            <a:avLst>
              <a:gd name="adj" fmla="val 251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2400">
                <a:noFill/>
                <a:latin typeface="Manrope"/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994384" y="11242061"/>
            <a:ext cx="4860925" cy="3151499"/>
          </a:xfrm>
          <a:prstGeom prst="rect">
            <a:avLst/>
          </a:prstGeom>
        </p:spPr>
      </p:pic>
      <p:sp>
        <p:nvSpPr>
          <p:cNvPr id="17" name="Прямоугольник 5"/>
          <p:cNvSpPr/>
          <p:nvPr userDrawn="1"/>
        </p:nvSpPr>
        <p:spPr bwMode="auto">
          <a:xfrm>
            <a:off x="0" y="-14328"/>
            <a:ext cx="24387175" cy="2351128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20" name="Текст 1"/>
          <p:cNvSpPr>
            <a:spLocks noGrp="1"/>
          </p:cNvSpPr>
          <p:nvPr>
            <p:ph idx="14" hasCustomPrompt="1"/>
          </p:nvPr>
        </p:nvSpPr>
        <p:spPr bwMode="auto">
          <a:xfrm>
            <a:off x="552447" y="8483182"/>
            <a:ext cx="14379888" cy="41038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latin typeface="Manrope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Либо посредством отдельного текстового куска. Выбирайте и коминируйте любые возможные варианты</a:t>
            </a:r>
          </a:p>
        </p:txBody>
      </p:sp>
      <p:sp>
        <p:nvSpPr>
          <p:cNvPr id="21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9" y="2835563"/>
            <a:ext cx="14382751" cy="514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с картинкой_заголовок в две строки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642225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994384" y="11242061"/>
            <a:ext cx="4860925" cy="3151499"/>
          </a:xfrm>
          <a:prstGeom prst="rect">
            <a:avLst/>
          </a:prstGeom>
        </p:spPr>
      </p:pic>
      <p:sp>
        <p:nvSpPr>
          <p:cNvPr id="20" name="Прямоугольник 5"/>
          <p:cNvSpPr/>
          <p:nvPr userDrawn="1"/>
        </p:nvSpPr>
        <p:spPr bwMode="auto">
          <a:xfrm>
            <a:off x="0" y="-14328"/>
            <a:ext cx="24387175" cy="35848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22" name="TextBox 21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3"/>
          </p:nvPr>
        </p:nvSpPr>
        <p:spPr bwMode="auto">
          <a:xfrm>
            <a:off x="15614793" y="2655134"/>
            <a:ext cx="6057703" cy="9272694"/>
          </a:xfrm>
          <a:prstGeom prst="roundRect">
            <a:avLst>
              <a:gd name="adj" fmla="val 251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2400">
                <a:noFill/>
                <a:latin typeface="Manrope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Текст 1"/>
          <p:cNvSpPr>
            <a:spLocks noGrp="1"/>
          </p:cNvSpPr>
          <p:nvPr>
            <p:ph idx="14" hasCustomPrompt="1"/>
          </p:nvPr>
        </p:nvSpPr>
        <p:spPr bwMode="auto">
          <a:xfrm>
            <a:off x="552447" y="8483182"/>
            <a:ext cx="14379888" cy="41038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latin typeface="Manrope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Либо посредством отдельного текстового куска. Выбирайте и коминируйте любые возможные варианты</a:t>
            </a:r>
          </a:p>
        </p:txBody>
      </p:sp>
      <p:sp>
        <p:nvSpPr>
          <p:cNvPr id="24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9" y="4069277"/>
            <a:ext cx="14382751" cy="3914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д без пояснений 1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Текст 1"/>
          <p:cNvSpPr>
            <a:spLocks noGrp="1"/>
          </p:cNvSpPr>
          <p:nvPr>
            <p:ph idx="15" hasCustomPrompt="1"/>
          </p:nvPr>
        </p:nvSpPr>
        <p:spPr bwMode="auto">
          <a:xfrm>
            <a:off x="552449" y="12201051"/>
            <a:ext cx="23205326" cy="105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rgbClr val="009FEE"/>
                </a:solidFill>
                <a:latin typeface="Consolas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Место для диагностики</a:t>
            </a:r>
          </a:p>
        </p:txBody>
      </p:sp>
      <p:sp>
        <p:nvSpPr>
          <p:cNvPr id="49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9" y="3062514"/>
            <a:ext cx="23205326" cy="894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chemeClr val="tx1"/>
                </a:solidFill>
                <a:latin typeface="Consolas"/>
              </a:defRPr>
            </a:lvl1pPr>
            <a:lvl2pPr>
              <a:defRPr/>
            </a:lvl2pPr>
          </a:lstStyle>
          <a:p>
            <a:pPr lvl="0">
              <a:defRPr/>
            </a:pPr>
            <a:r>
              <a:rPr lang="ru-RU"/>
              <a:t>Место для вставки кода</a:t>
            </a:r>
            <a:endParaRPr/>
          </a:p>
        </p:txBody>
      </p:sp>
      <p:sp>
        <p:nvSpPr>
          <p:cNvPr id="8" name="Прямоугольник 5"/>
          <p:cNvSpPr/>
          <p:nvPr userDrawn="1"/>
        </p:nvSpPr>
        <p:spPr bwMode="auto">
          <a:xfrm>
            <a:off x="0" y="-14328"/>
            <a:ext cx="24387175" cy="2351128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д без пояснений_заголовок в две строки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/>
          <p:nvPr userDrawn="1"/>
        </p:nvSpPr>
        <p:spPr bwMode="auto">
          <a:xfrm>
            <a:off x="0" y="-14328"/>
            <a:ext cx="24387175" cy="35848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3" name="Текст 1"/>
          <p:cNvSpPr>
            <a:spLocks noGrp="1"/>
          </p:cNvSpPr>
          <p:nvPr>
            <p:ph idx="15" hasCustomPrompt="1"/>
          </p:nvPr>
        </p:nvSpPr>
        <p:spPr bwMode="auto">
          <a:xfrm>
            <a:off x="552449" y="12201051"/>
            <a:ext cx="23205326" cy="105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rgbClr val="009FEE"/>
                </a:solidFill>
                <a:latin typeface="Consolas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Место для диагностики</a:t>
            </a:r>
          </a:p>
        </p:txBody>
      </p:sp>
      <p:sp>
        <p:nvSpPr>
          <p:cNvPr id="14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9" y="4069276"/>
            <a:ext cx="23205326" cy="793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chemeClr val="tx1"/>
                </a:solidFill>
                <a:latin typeface="Consolas"/>
              </a:defRPr>
            </a:lvl1pPr>
            <a:lvl2pPr>
              <a:defRPr/>
            </a:lvl2pPr>
          </a:lstStyle>
          <a:p>
            <a:pPr lvl="0">
              <a:defRPr/>
            </a:pPr>
            <a:r>
              <a:rPr lang="ru-RU"/>
              <a:t>Место для вставки кода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д без пояснений 2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idx="16" hasCustomPrompt="1"/>
          </p:nvPr>
        </p:nvSpPr>
        <p:spPr bwMode="auto">
          <a:xfrm>
            <a:off x="552449" y="12201051"/>
            <a:ext cx="23205326" cy="105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rgbClr val="009FEE"/>
                </a:solidFill>
                <a:latin typeface="Consolas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Место для диагностики</a:t>
            </a:r>
          </a:p>
        </p:txBody>
      </p:sp>
      <p:sp>
        <p:nvSpPr>
          <p:cNvPr id="7" name="Текст 1"/>
          <p:cNvSpPr>
            <a:spLocks noGrp="1"/>
          </p:cNvSpPr>
          <p:nvPr>
            <p:ph idx="17" hasCustomPrompt="1"/>
          </p:nvPr>
        </p:nvSpPr>
        <p:spPr bwMode="auto">
          <a:xfrm>
            <a:off x="552449" y="1378858"/>
            <a:ext cx="23205326" cy="1062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chemeClr val="tx1"/>
                </a:solidFill>
                <a:latin typeface="Consolas"/>
              </a:defRPr>
            </a:lvl1pPr>
            <a:lvl2pPr>
              <a:defRPr/>
            </a:lvl2pPr>
          </a:lstStyle>
          <a:p>
            <a:pPr lvl="0">
              <a:defRPr/>
            </a:pPr>
            <a:r>
              <a:rPr lang="ru-RU"/>
              <a:t>Место для вставки кода</a:t>
            </a:r>
            <a:endParaRPr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tx1"/>
                </a:solidFill>
                <a:latin typeface="Manrope"/>
              </a:rPr>
              <a:t>‹#›</a:t>
            </a:fld>
            <a:endParaRPr lang="en-US" sz="3600">
              <a:solidFill>
                <a:schemeClr val="tx1"/>
              </a:solidFill>
              <a:latin typeface="Manrop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д с пояснениями 1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795932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8285132" y="4474270"/>
            <a:ext cx="4734662" cy="1081181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EE"/>
              </a:buClr>
              <a:buSzTx/>
              <a:buFont typeface="Wingdings"/>
              <a:buNone/>
              <a:defRPr sz="4400"/>
            </a:lvl1pPr>
          </a:lstStyle>
          <a:p>
            <a:pPr lvl="0">
              <a:defRPr/>
            </a:pPr>
            <a:r>
              <a:rPr lang="ru-RU"/>
              <a:t>Пояснение</a:t>
            </a:r>
            <a:endParaRPr/>
          </a:p>
        </p:txBody>
      </p:sp>
      <p:sp>
        <p:nvSpPr>
          <p:cNvPr id="23" name="Прямоугольник 5"/>
          <p:cNvSpPr/>
          <p:nvPr userDrawn="1"/>
        </p:nvSpPr>
        <p:spPr bwMode="auto">
          <a:xfrm>
            <a:off x="0" y="-14328"/>
            <a:ext cx="24387175" cy="2351128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0543263" y="2402381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21284865" y="2402381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2</a:t>
            </a:r>
            <a:endParaRPr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2026467" y="2402380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3</a:t>
            </a:r>
            <a:endParaRPr/>
          </a:p>
        </p:txBody>
      </p:sp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7444463" y="4518196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28" name="Текст 1"/>
          <p:cNvSpPr>
            <a:spLocks noGrp="1"/>
          </p:cNvSpPr>
          <p:nvPr>
            <p:ph idx="16" hasCustomPrompt="1"/>
          </p:nvPr>
        </p:nvSpPr>
        <p:spPr bwMode="auto">
          <a:xfrm>
            <a:off x="552449" y="12201051"/>
            <a:ext cx="15702625" cy="105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rgbClr val="009FEE"/>
                </a:solidFill>
                <a:latin typeface="Consolas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Место для диагностики</a:t>
            </a:r>
          </a:p>
        </p:txBody>
      </p:sp>
      <p:sp>
        <p:nvSpPr>
          <p:cNvPr id="29" name="Текст 1"/>
          <p:cNvSpPr>
            <a:spLocks noGrp="1"/>
          </p:cNvSpPr>
          <p:nvPr>
            <p:ph idx="26" hasCustomPrompt="1"/>
          </p:nvPr>
        </p:nvSpPr>
        <p:spPr bwMode="auto">
          <a:xfrm>
            <a:off x="552449" y="2835562"/>
            <a:ext cx="15702625" cy="916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chemeClr val="tx1"/>
                </a:solidFill>
                <a:latin typeface="Consolas"/>
              </a:defRPr>
            </a:lvl1pPr>
            <a:lvl2pPr>
              <a:defRPr/>
            </a:lvl2pPr>
          </a:lstStyle>
          <a:p>
            <a:pPr lvl="0">
              <a:defRPr/>
            </a:pPr>
            <a:r>
              <a:rPr lang="ru-RU"/>
              <a:t>Место для вставки кода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д с пояснениямия_заголовок в две строки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795932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ru-RU"/>
          </a:p>
        </p:txBody>
      </p:sp>
      <p:sp>
        <p:nvSpPr>
          <p:cNvPr id="28" name="Прямоугольник 5"/>
          <p:cNvSpPr/>
          <p:nvPr userDrawn="1"/>
        </p:nvSpPr>
        <p:spPr bwMode="auto">
          <a:xfrm>
            <a:off x="0" y="-14328"/>
            <a:ext cx="24387175" cy="35848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30" name="TextBox 29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8285132" y="5595304"/>
            <a:ext cx="4734662" cy="1081181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EE"/>
              </a:buClr>
              <a:buSzTx/>
              <a:buFont typeface="Wingdings"/>
              <a:buNone/>
              <a:defRPr sz="4400"/>
            </a:lvl1pPr>
          </a:lstStyle>
          <a:p>
            <a:pPr lvl="0">
              <a:defRPr/>
            </a:pPr>
            <a:r>
              <a:rPr lang="ru-RU"/>
              <a:t>Пояснение</a:t>
            </a:r>
            <a:endParaRPr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0543263" y="3523415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21284865" y="3523415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2</a:t>
            </a:r>
            <a:endParaRPr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2026467" y="3523414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3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7444463" y="5639230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36" name="Текст 1"/>
          <p:cNvSpPr>
            <a:spLocks noGrp="1"/>
          </p:cNvSpPr>
          <p:nvPr>
            <p:ph idx="16" hasCustomPrompt="1"/>
          </p:nvPr>
        </p:nvSpPr>
        <p:spPr bwMode="auto">
          <a:xfrm>
            <a:off x="552449" y="12201051"/>
            <a:ext cx="15702625" cy="105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rgbClr val="009FEE"/>
                </a:solidFill>
                <a:latin typeface="Consolas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Место для диагностики</a:t>
            </a:r>
          </a:p>
        </p:txBody>
      </p:sp>
      <p:sp>
        <p:nvSpPr>
          <p:cNvPr id="37" name="Текст 1"/>
          <p:cNvSpPr>
            <a:spLocks noGrp="1"/>
          </p:cNvSpPr>
          <p:nvPr>
            <p:ph idx="26" hasCustomPrompt="1"/>
          </p:nvPr>
        </p:nvSpPr>
        <p:spPr bwMode="auto">
          <a:xfrm>
            <a:off x="552449" y="4054949"/>
            <a:ext cx="15702625" cy="7948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chemeClr val="tx1"/>
                </a:solidFill>
                <a:latin typeface="Consolas"/>
              </a:defRPr>
            </a:lvl1pPr>
            <a:lvl2pPr>
              <a:defRPr/>
            </a:lvl2pPr>
          </a:lstStyle>
          <a:p>
            <a:pPr lvl="0">
              <a:defRPr/>
            </a:pPr>
            <a:r>
              <a:rPr lang="ru-RU"/>
              <a:t>Место для вставки кода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д с пояснениями 2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769038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ru-RU"/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8285132" y="5595304"/>
            <a:ext cx="4734662" cy="1081181"/>
          </a:xfrm>
          <a:prstGeom prst="roundRect">
            <a:avLst>
              <a:gd name="adj" fmla="val 2651"/>
            </a:avLst>
          </a:prstGeom>
          <a:solidFill>
            <a:schemeClr val="bg1"/>
          </a:solidFill>
        </p:spPr>
        <p:txBody>
          <a:bodyPr lIns="360000" tIns="180000" rIns="180000" bIns="180000">
            <a:spAutoFit/>
          </a:bodyPr>
          <a:lstStyle>
            <a:lvl1pPr marL="0" marR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FEE"/>
              </a:buClr>
              <a:buSzTx/>
              <a:buFont typeface="Wingdings"/>
              <a:buNone/>
              <a:defRPr sz="4400"/>
            </a:lvl1pPr>
          </a:lstStyle>
          <a:p>
            <a:pPr lvl="0">
              <a:defRPr/>
            </a:pPr>
            <a:r>
              <a:rPr lang="ru-RU"/>
              <a:t>Пояснение</a:t>
            </a:r>
            <a:endParaRPr/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7444463" y="5639230"/>
            <a:ext cx="993328" cy="9933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20000"/>
              </a:lnSpc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25" name="Текст 1"/>
          <p:cNvSpPr>
            <a:spLocks noGrp="1"/>
          </p:cNvSpPr>
          <p:nvPr>
            <p:ph idx="16" hasCustomPrompt="1"/>
          </p:nvPr>
        </p:nvSpPr>
        <p:spPr bwMode="auto">
          <a:xfrm>
            <a:off x="552449" y="12201051"/>
            <a:ext cx="15702625" cy="10520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rgbClr val="009FEE"/>
                </a:solidFill>
                <a:latin typeface="Consolas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Место для диагностики</a:t>
            </a:r>
          </a:p>
        </p:txBody>
      </p:sp>
      <p:sp>
        <p:nvSpPr>
          <p:cNvPr id="26" name="Текст 1"/>
          <p:cNvSpPr>
            <a:spLocks noGrp="1"/>
          </p:cNvSpPr>
          <p:nvPr>
            <p:ph idx="26" hasCustomPrompt="1"/>
          </p:nvPr>
        </p:nvSpPr>
        <p:spPr bwMode="auto">
          <a:xfrm>
            <a:off x="552449" y="725714"/>
            <a:ext cx="15702625" cy="1127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6000">
                <a:solidFill>
                  <a:schemeClr val="tx1"/>
                </a:solidFill>
                <a:latin typeface="Consolas"/>
              </a:defRPr>
            </a:lvl1pPr>
            <a:lvl2pPr>
              <a:defRPr/>
            </a:lvl2pPr>
          </a:lstStyle>
          <a:p>
            <a:pPr lvl="0">
              <a:defRPr/>
            </a:pPr>
            <a:r>
              <a:rPr lang="ru-RU"/>
              <a:t>Место для вставки кода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Вопрос ответ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9464902" y="5196005"/>
            <a:ext cx="5341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1000" b="1">
                <a:solidFill>
                  <a:schemeClr val="bg1"/>
                </a:solidFill>
                <a:latin typeface="Manrope"/>
              </a:rPr>
              <a:t>Q/A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-43248" y="0"/>
            <a:ext cx="24387175" cy="18953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52445" y="6424415"/>
            <a:ext cx="11279174" cy="1448002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 bwMode="auto">
          <a:xfrm>
            <a:off x="8884509" y="7373801"/>
            <a:ext cx="803188" cy="464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2555557" y="6401769"/>
            <a:ext cx="6677957" cy="1467055"/>
          </a:xfrm>
          <a:prstGeom prst="rect">
            <a:avLst/>
          </a:prstGeom>
        </p:spPr>
      </p:pic>
      <p:sp>
        <p:nvSpPr>
          <p:cNvPr id="12" name="Овал 11"/>
          <p:cNvSpPr/>
          <p:nvPr userDrawn="1"/>
        </p:nvSpPr>
        <p:spPr bwMode="auto">
          <a:xfrm>
            <a:off x="12555557" y="6559006"/>
            <a:ext cx="5299957" cy="981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u="sng"/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552445" y="444088"/>
            <a:ext cx="16957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6000" b="1" i="0" u="none" strike="noStrike" cap="none" spc="0">
                <a:ln>
                  <a:noFill/>
                </a:ln>
                <a:solidFill>
                  <a:schemeClr val="bg1"/>
                </a:solidFill>
                <a:latin typeface="Manrope"/>
                <a:ea typeface="+mj-ea"/>
                <a:cs typeface="+mj-cs"/>
              </a:rPr>
              <a:t>Гайд по сохранению презентации</a:t>
            </a:r>
            <a:endParaRPr lang="en-US" sz="6000" b="1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552447" y="2128667"/>
            <a:ext cx="16957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Manrope"/>
                <a:ea typeface="+mj-ea"/>
                <a:cs typeface="+mj-cs"/>
              </a:rPr>
              <a:t>Проблема</a:t>
            </a:r>
            <a:r>
              <a:rPr lang="ru-RU" sz="6000" b="1" i="0" u="none" strike="noStrike" cap="none" spc="0">
                <a:ln>
                  <a:noFill/>
                </a:ln>
                <a:solidFill>
                  <a:schemeClr val="tx1"/>
                </a:solidFill>
                <a:latin typeface="Manrope"/>
                <a:ea typeface="+mj-ea"/>
                <a:cs typeface="+mj-cs"/>
              </a:rPr>
              <a:t>:</a:t>
            </a:r>
            <a:endParaRPr lang="en-US" sz="6000" b="1">
              <a:solidFill>
                <a:schemeClr val="tx1"/>
              </a:solidFill>
              <a:latin typeface="Manrope"/>
            </a:endParaRPr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552447" y="3153849"/>
            <a:ext cx="23320810" cy="67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  <a:defRPr/>
            </a:pPr>
            <a:r>
              <a:rPr lang="ru-RU" sz="3600">
                <a:latin typeface="Manrope"/>
              </a:rPr>
              <a:t>Во время демонстрации презентации у многих возникает проблема с отображением шрифта Manrope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513917" y="4277749"/>
            <a:ext cx="1695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Manrope"/>
                <a:ea typeface="+mj-ea"/>
                <a:cs typeface="+mj-cs"/>
              </a:rPr>
              <a:t>Что же с этим делать?</a:t>
            </a:r>
            <a:endParaRPr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513917" y="5047190"/>
            <a:ext cx="23320810" cy="128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  <a:defRPr/>
            </a:pPr>
            <a:r>
              <a:rPr lang="ru-RU" sz="3600">
                <a:latin typeface="Manrope"/>
              </a:rPr>
              <a:t>Файл &gt; Сохранить как &gt; (Выбираем место сохранения) &gt; Сервис &gt; Параметры сохранения &gt; Внедрить шрифты в файл &gt; Внедрить все знаки</a:t>
            </a:r>
            <a:endParaRPr/>
          </a:p>
        </p:txBody>
      </p:sp>
      <p:sp>
        <p:nvSpPr>
          <p:cNvPr id="21" name="TextBox 20"/>
          <p:cNvSpPr txBox="1"/>
          <p:nvPr userDrawn="1"/>
        </p:nvSpPr>
        <p:spPr bwMode="auto">
          <a:xfrm>
            <a:off x="513917" y="8321732"/>
            <a:ext cx="16957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Manrope"/>
                <a:ea typeface="+mj-ea"/>
                <a:cs typeface="+mj-cs"/>
              </a:rPr>
              <a:t>Как перестраховаться?</a:t>
            </a:r>
            <a:endParaRPr/>
          </a:p>
        </p:txBody>
      </p:sp>
      <p:sp>
        <p:nvSpPr>
          <p:cNvPr id="22" name="TextBox 21"/>
          <p:cNvSpPr txBox="1"/>
          <p:nvPr userDrawn="1"/>
        </p:nvSpPr>
        <p:spPr bwMode="auto">
          <a:xfrm>
            <a:off x="513917" y="9091173"/>
            <a:ext cx="23320810" cy="18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10000"/>
              </a:lnSpc>
              <a:defRPr/>
            </a:pPr>
            <a:r>
              <a:rPr lang="ru-RU" sz="3600">
                <a:latin typeface="Manrope"/>
              </a:rPr>
              <a:t>Чтобы точно не переживать о корректном отображении шрифтов, дублируйте все ваши презентации в формате .pdf. В этом формате ваша презентация будет корректно отображаться на любом устройстве. Но предупреждаю: этот способ не допускает использования анимации! Пользуйтесь им как страховкой.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Вопрос ответ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 bwMode="auto">
          <a:xfrm>
            <a:off x="1181099" y="3036570"/>
            <a:ext cx="21034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1000" b="1">
                <a:solidFill>
                  <a:schemeClr val="bg1"/>
                </a:solidFill>
                <a:latin typeface="Manrope"/>
              </a:rPr>
              <a:t>Остались</a:t>
            </a:r>
            <a:br>
              <a:rPr lang="ru-RU" sz="21000" b="1">
                <a:solidFill>
                  <a:schemeClr val="bg1"/>
                </a:solidFill>
                <a:latin typeface="Manrope"/>
              </a:rPr>
            </a:br>
            <a:r>
              <a:rPr lang="ru-RU" sz="21000" b="1">
                <a:solidFill>
                  <a:schemeClr val="bg1"/>
                </a:solidFill>
                <a:latin typeface="Manrope"/>
              </a:rPr>
              <a:t>вопросы</a:t>
            </a:r>
            <a:endParaRPr lang="en-US" sz="21000" b="1">
              <a:solidFill>
                <a:schemeClr val="bg1"/>
              </a:solidFill>
              <a:latin typeface="Manrop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07687" y="5991225"/>
            <a:ext cx="15240000" cy="859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ма презентации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 userDrawn="1"/>
        </p:nvSpPr>
        <p:spPr bwMode="auto">
          <a:xfrm>
            <a:off x="-147918" y="10305143"/>
            <a:ext cx="24796376" cy="341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676399" y="2073036"/>
            <a:ext cx="21034375" cy="2651125"/>
          </a:xfrm>
          <a:prstGeom prst="rect">
            <a:avLst/>
          </a:prstGeom>
        </p:spPr>
        <p:txBody>
          <a:bodyPr/>
          <a:lstStyle>
            <a:lvl1pPr algn="ctr">
              <a:defRPr sz="10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Презентация нового шаблона</a:t>
            </a:r>
            <a:br>
              <a:rPr lang="ru-RU"/>
            </a:br>
            <a:r>
              <a:rPr lang="ru-RU"/>
              <a:t>для презентаций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676400" y="5447379"/>
            <a:ext cx="21034375" cy="2078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Manrope"/>
              </a:defRPr>
            </a:lvl1pPr>
          </a:lstStyle>
          <a:p>
            <a:pPr lvl="0">
              <a:defRPr/>
            </a:pPr>
            <a:r>
              <a:rPr lang="ru-RU"/>
              <a:t>А здесь будет ваш подзаголовок, </a:t>
            </a:r>
            <a:br>
              <a:rPr lang="ru-RU"/>
            </a:br>
            <a:r>
              <a:rPr lang="ru-RU"/>
              <a:t>если он понадобится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6256992" y="10977121"/>
            <a:ext cx="5315879" cy="101566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6000" b="1">
                <a:latin typeface="Manrope"/>
              </a:defRPr>
            </a:lvl1pPr>
          </a:lstStyle>
          <a:p>
            <a:pPr lvl="0">
              <a:defRPr/>
            </a:pPr>
            <a:r>
              <a:rPr lang="ru-RU"/>
              <a:t>Имя Фамилия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6513473" y="12023394"/>
            <a:ext cx="5059398" cy="83099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4800">
                <a:solidFill>
                  <a:srgbClr val="009FEE"/>
                </a:solidFill>
                <a:latin typeface="Manrope"/>
              </a:defRPr>
            </a:lvl1pPr>
          </a:lstStyle>
          <a:p>
            <a:pPr lvl="0">
              <a:defRPr/>
            </a:pPr>
            <a:r>
              <a:rPr lang="ru-RU"/>
              <a:t>Ваша должность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21879777" y="10977121"/>
            <a:ext cx="1854493" cy="1877270"/>
          </a:xfrm>
          <a:prstGeom prst="ellipse">
            <a:avLst/>
          </a:prstGeom>
          <a:blipFill>
            <a:blip r:embed="rId2"/>
            <a:stretch/>
          </a:blipFill>
        </p:spPr>
        <p:txBody>
          <a:bodyPr anchor="ctr" anchorCtr="0"/>
          <a:lstStyle>
            <a:lvl1pPr marL="0" indent="0" algn="ctr">
              <a:buNone/>
              <a:defRPr sz="2400"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Ваше фото</a:t>
            </a:r>
            <a:endParaRPr/>
          </a:p>
        </p:txBody>
      </p:sp>
      <p:grpSp>
        <p:nvGrpSpPr>
          <p:cNvPr id="17" name="Группа 16"/>
          <p:cNvGrpSpPr/>
          <p:nvPr userDrawn="1"/>
        </p:nvGrpSpPr>
        <p:grpSpPr bwMode="auto">
          <a:xfrm>
            <a:off x="635079" y="10966591"/>
            <a:ext cx="3022978" cy="1905000"/>
            <a:chOff x="635079" y="11176000"/>
            <a:chExt cx="3022978" cy="1905000"/>
          </a:xfrm>
        </p:grpSpPr>
        <p:pic>
          <p:nvPicPr>
            <p:cNvPr id="18" name="Image 1" descr=" 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35079" y="11176000"/>
              <a:ext cx="3022978" cy="1905000"/>
            </a:xfrm>
            <a:prstGeom prst="rect">
              <a:avLst/>
            </a:prstGeom>
          </p:spPr>
        </p:pic>
        <p:pic>
          <p:nvPicPr>
            <p:cNvPr id="19" name="Image 2" descr=" 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59370" y="11709230"/>
              <a:ext cx="1756739" cy="1076854"/>
            </a:xfrm>
            <a:prstGeom prst="rect">
              <a:avLst/>
            </a:prstGeom>
          </p:spPr>
        </p:pic>
        <p:pic>
          <p:nvPicPr>
            <p:cNvPr id="20" name="Image 3" descr=" 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719824" y="12527785"/>
              <a:ext cx="853142" cy="548963"/>
            </a:xfrm>
            <a:prstGeom prst="rect">
              <a:avLst/>
            </a:prstGeom>
          </p:spPr>
        </p:pic>
        <p:pic>
          <p:nvPicPr>
            <p:cNvPr id="21" name="Image 4" descr=" 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473967" y="11967767"/>
              <a:ext cx="132430" cy="115034"/>
            </a:xfrm>
            <a:prstGeom prst="rect">
              <a:avLst/>
            </a:prstGeom>
          </p:spPr>
        </p:pic>
        <p:pic>
          <p:nvPicPr>
            <p:cNvPr id="22" name="Image 5" descr=" 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174081" y="11543564"/>
              <a:ext cx="79195" cy="118637"/>
            </a:xfrm>
            <a:prstGeom prst="rect">
              <a:avLst/>
            </a:prstGeom>
          </p:spPr>
        </p:pic>
        <p:pic>
          <p:nvPicPr>
            <p:cNvPr id="23" name="Image 6" descr=" 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101266" y="11808630"/>
              <a:ext cx="124014" cy="93783"/>
            </a:xfrm>
            <a:prstGeom prst="rect">
              <a:avLst/>
            </a:prstGeom>
          </p:spPr>
        </p:pic>
        <p:pic>
          <p:nvPicPr>
            <p:cNvPr id="24" name="Image 7" descr=" 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2232132" y="11413700"/>
              <a:ext cx="72972" cy="135646"/>
            </a:xfrm>
            <a:prstGeom prst="rect">
              <a:avLst/>
            </a:prstGeom>
          </p:spPr>
        </p:pic>
        <p:pic>
          <p:nvPicPr>
            <p:cNvPr id="25" name="Image 8" descr=" 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2284895" y="11213164"/>
              <a:ext cx="85764" cy="189650"/>
            </a:xfrm>
            <a:prstGeom prst="rect">
              <a:avLst/>
            </a:prstGeom>
          </p:spPr>
        </p:pic>
        <p:pic>
          <p:nvPicPr>
            <p:cNvPr id="26" name="Image 9" descr=" 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2133916" y="11679379"/>
              <a:ext cx="84406" cy="73138"/>
            </a:xfrm>
            <a:prstGeom prst="rect">
              <a:avLst/>
            </a:prstGeom>
          </p:spPr>
        </p:pic>
        <p:pic>
          <p:nvPicPr>
            <p:cNvPr id="27" name="Image 10" descr=" 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2129245" y="11773140"/>
              <a:ext cx="148135" cy="85769"/>
            </a:xfrm>
            <a:prstGeom prst="rect">
              <a:avLst/>
            </a:prstGeom>
          </p:spPr>
        </p:pic>
        <p:pic>
          <p:nvPicPr>
            <p:cNvPr id="28" name="Image 11" descr=" 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1402202" y="11974910"/>
              <a:ext cx="81093" cy="12581"/>
            </a:xfrm>
            <a:prstGeom prst="rect">
              <a:avLst/>
            </a:prstGeom>
          </p:spPr>
        </p:pic>
        <p:pic>
          <p:nvPicPr>
            <p:cNvPr id="29" name="Image 12" descr=" 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1788651" y="12586805"/>
              <a:ext cx="195390" cy="277246"/>
            </a:xfrm>
            <a:prstGeom prst="rect">
              <a:avLst/>
            </a:prstGeom>
          </p:spPr>
        </p:pic>
        <p:pic>
          <p:nvPicPr>
            <p:cNvPr id="30" name="Image 13" descr=" 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1990154" y="12582213"/>
              <a:ext cx="229356" cy="279542"/>
            </a:xfrm>
            <a:prstGeom prst="rect">
              <a:avLst/>
            </a:prstGeom>
          </p:spPr>
        </p:pic>
        <p:pic>
          <p:nvPicPr>
            <p:cNvPr id="31" name="Image 14" descr=" "/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2233012" y="12582127"/>
              <a:ext cx="190719" cy="281923"/>
            </a:xfrm>
            <a:prstGeom prst="rect">
              <a:avLst/>
            </a:prstGeom>
          </p:spPr>
        </p:pic>
        <p:pic>
          <p:nvPicPr>
            <p:cNvPr id="32" name="Image 15" descr=" "/>
            <p:cNvPicPr>
              <a:picLocks noChangeAspect="1"/>
            </p:cNvPicPr>
            <p:nvPr/>
          </p:nvPicPr>
          <p:blipFill>
            <a:blip r:embed="rId17"/>
            <a:stretch/>
          </p:blipFill>
          <p:spPr bwMode="auto">
            <a:xfrm>
              <a:off x="2458292" y="12724323"/>
              <a:ext cx="125080" cy="48220"/>
            </a:xfrm>
            <a:prstGeom prst="rect">
              <a:avLst/>
            </a:prstGeom>
          </p:spPr>
        </p:pic>
        <p:pic>
          <p:nvPicPr>
            <p:cNvPr id="33" name="Image 16" descr=" "/>
            <p:cNvPicPr>
              <a:picLocks noChangeAspect="1"/>
            </p:cNvPicPr>
            <p:nvPr/>
          </p:nvPicPr>
          <p:blipFill>
            <a:blip r:embed="rId18"/>
            <a:stretch/>
          </p:blipFill>
          <p:spPr bwMode="auto">
            <a:xfrm>
              <a:off x="2602392" y="12582127"/>
              <a:ext cx="190720" cy="281923"/>
            </a:xfrm>
            <a:prstGeom prst="rect">
              <a:avLst/>
            </a:prstGeom>
          </p:spPr>
        </p:pic>
        <p:pic>
          <p:nvPicPr>
            <p:cNvPr id="34" name="Image 17" descr=" 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2793282" y="12592163"/>
              <a:ext cx="133487" cy="271888"/>
            </a:xfrm>
            <a:prstGeom prst="rect">
              <a:avLst/>
            </a:prstGeom>
          </p:spPr>
        </p:pic>
        <p:pic>
          <p:nvPicPr>
            <p:cNvPr id="35" name="Image 18" descr=" 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2952412" y="12651184"/>
              <a:ext cx="181124" cy="212952"/>
            </a:xfrm>
            <a:prstGeom prst="rect">
              <a:avLst/>
            </a:prstGeom>
          </p:spPr>
        </p:pic>
        <p:pic>
          <p:nvPicPr>
            <p:cNvPr id="36" name="Image 19" descr=" "/>
            <p:cNvPicPr>
              <a:picLocks noChangeAspect="1"/>
            </p:cNvPicPr>
            <p:nvPr/>
          </p:nvPicPr>
          <p:blipFill>
            <a:blip r:embed="rId21"/>
            <a:stretch/>
          </p:blipFill>
          <p:spPr bwMode="auto">
            <a:xfrm>
              <a:off x="3156973" y="12582298"/>
              <a:ext cx="196069" cy="281838"/>
            </a:xfrm>
            <a:prstGeom prst="rect">
              <a:avLst/>
            </a:prstGeom>
          </p:spPr>
        </p:pic>
        <p:pic>
          <p:nvPicPr>
            <p:cNvPr id="37" name="Image 20" descr=" "/>
            <p:cNvPicPr>
              <a:picLocks noChangeAspect="1"/>
            </p:cNvPicPr>
            <p:nvPr/>
          </p:nvPicPr>
          <p:blipFill>
            <a:blip r:embed="rId22"/>
            <a:stretch/>
          </p:blipFill>
          <p:spPr bwMode="auto">
            <a:xfrm>
              <a:off x="3380215" y="12570647"/>
              <a:ext cx="61988" cy="2934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между сладйами">
    <p:bg>
      <p:bgPr>
        <a:solidFill>
          <a:srgbClr val="009FE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676399" y="6042392"/>
            <a:ext cx="21034375" cy="1631216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10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</a:p>
        </p:txBody>
      </p:sp>
      <p:pic>
        <p:nvPicPr>
          <p:cNvPr id="45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49209" y="11023834"/>
            <a:ext cx="3899891" cy="2527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втор_без соцсетей 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642225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9" y="489992"/>
            <a:ext cx="15761608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0000" b="1">
                <a:solidFill>
                  <a:schemeClr val="tx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Имя Фамилия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2449" y="2346048"/>
            <a:ext cx="15761608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6000">
                <a:solidFill>
                  <a:srgbClr val="009FEE"/>
                </a:solidFill>
                <a:latin typeface="Manrope"/>
              </a:defRPr>
            </a:lvl1pPr>
          </a:lstStyle>
          <a:p>
            <a:pPr lvl="0">
              <a:defRPr/>
            </a:pPr>
            <a:r>
              <a:rPr lang="ru-RU"/>
              <a:t>Ваша должность</a:t>
            </a:r>
            <a:endParaRPr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8202322" y="3441927"/>
            <a:ext cx="4727478" cy="4727478"/>
          </a:xfrm>
          <a:prstGeom prst="ellipse">
            <a:avLst/>
          </a:prstGeom>
          <a:blipFill>
            <a:blip r:embed="rId2"/>
            <a:stretch/>
          </a:blipFill>
        </p:spPr>
        <p:txBody>
          <a:bodyPr anchor="ctr" anchorCtr="0"/>
          <a:lstStyle>
            <a:lvl1pPr marL="0" indent="0" algn="ctr">
              <a:buNone/>
              <a:defRPr sz="2400"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Ваше фото</a:t>
            </a:r>
            <a:endParaRPr/>
          </a:p>
        </p:txBody>
      </p:sp>
      <p:sp>
        <p:nvSpPr>
          <p:cNvPr id="49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9" y="3900903"/>
            <a:ext cx="15761608" cy="8174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7486841" y="10041859"/>
            <a:ext cx="6158441" cy="39927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втор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 bwMode="auto">
          <a:xfrm>
            <a:off x="16744950" y="0"/>
            <a:ext cx="7916956" cy="137151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8206693" y="1292322"/>
            <a:ext cx="4727478" cy="4727478"/>
          </a:xfrm>
          <a:prstGeom prst="ellipse">
            <a:avLst/>
          </a:prstGeom>
          <a:blipFill>
            <a:blip r:embed="rId2"/>
            <a:stretch/>
          </a:blipFill>
        </p:spPr>
        <p:txBody>
          <a:bodyPr anchor="ctr" anchorCtr="0"/>
          <a:lstStyle>
            <a:lvl1pPr marL="0" indent="0" algn="ctr">
              <a:buNone/>
              <a:defRPr sz="2400"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Ваше фото</a:t>
            </a:r>
            <a:endParaRPr/>
          </a:p>
        </p:txBody>
      </p:sp>
      <p:sp>
        <p:nvSpPr>
          <p:cNvPr id="42" name="Текст 1"/>
          <p:cNvSpPr>
            <a:spLocks noGrp="1"/>
          </p:cNvSpPr>
          <p:nvPr>
            <p:ph idx="14" hasCustomPrompt="1"/>
          </p:nvPr>
        </p:nvSpPr>
        <p:spPr bwMode="auto">
          <a:xfrm>
            <a:off x="552447" y="8483182"/>
            <a:ext cx="15758470" cy="3088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latin typeface="Manrope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Либо посредством отдельного текстового куска. Выбирайте и коминируйте любые возможные варианты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18206694" y="7943947"/>
            <a:ext cx="4727920" cy="472747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ru-RU"/>
              <a:t>Место для вставки </a:t>
            </a:r>
            <a:r>
              <a:rPr lang="en-US"/>
              <a:t>QR</a:t>
            </a:r>
            <a:r>
              <a:rPr lang="ru-RU"/>
              <a:t>- кода</a:t>
            </a:r>
            <a:endParaRPr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7"/>
          </p:nvPr>
        </p:nvSpPr>
        <p:spPr bwMode="auto">
          <a:xfrm>
            <a:off x="18133624" y="6857571"/>
            <a:ext cx="838278" cy="838200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18"/>
          </p:nvPr>
        </p:nvSpPr>
        <p:spPr bwMode="auto">
          <a:xfrm>
            <a:off x="19124302" y="6857571"/>
            <a:ext cx="838278" cy="838200"/>
          </a:xfrm>
          <a:prstGeom prst="rect">
            <a:avLst/>
          </a:prstGeom>
          <a:blipFill>
            <a:blip r:embed="rId4"/>
            <a:stretch/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9"/>
          </p:nvPr>
        </p:nvSpPr>
        <p:spPr bwMode="auto">
          <a:xfrm>
            <a:off x="20114980" y="6857571"/>
            <a:ext cx="838278" cy="838200"/>
          </a:xfrm>
          <a:prstGeom prst="rect">
            <a:avLst/>
          </a:prstGeom>
          <a:blipFill>
            <a:blip r:embed="rId5"/>
            <a:stretch/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0"/>
          </p:nvPr>
        </p:nvSpPr>
        <p:spPr bwMode="auto">
          <a:xfrm>
            <a:off x="21105658" y="6857571"/>
            <a:ext cx="838278" cy="838200"/>
          </a:xfrm>
          <a:prstGeom prst="rect">
            <a:avLst/>
          </a:prstGeom>
          <a:blipFill>
            <a:blip r:embed="rId6"/>
            <a:stretch/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1"/>
          </p:nvPr>
        </p:nvSpPr>
        <p:spPr bwMode="auto">
          <a:xfrm>
            <a:off x="22096336" y="6857571"/>
            <a:ext cx="838278" cy="838200"/>
          </a:xfrm>
          <a:prstGeom prst="rect">
            <a:avLst/>
          </a:prstGeom>
          <a:blipFill>
            <a:blip r:embed="rId7"/>
            <a:stretch/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noFill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17682519" y="319439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9" y="476714"/>
            <a:ext cx="15761608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0000" b="1">
                <a:solidFill>
                  <a:schemeClr val="tx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Имя Фамилия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2449" y="2332770"/>
            <a:ext cx="15761608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6000">
                <a:solidFill>
                  <a:srgbClr val="009FEE"/>
                </a:solidFill>
                <a:latin typeface="Manrope"/>
              </a:defRPr>
            </a:lvl1pPr>
          </a:lstStyle>
          <a:p>
            <a:pPr lvl="0">
              <a:defRPr/>
            </a:pPr>
            <a:r>
              <a:rPr lang="ru-RU"/>
              <a:t>Ваша должность</a:t>
            </a:r>
            <a:endParaRPr/>
          </a:p>
        </p:txBody>
      </p:sp>
      <p:sp>
        <p:nvSpPr>
          <p:cNvPr id="23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9" y="3887625"/>
            <a:ext cx="15761608" cy="409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без картинки_без описания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-14328"/>
            <a:ext cx="24387175" cy="2351128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8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8" y="2802870"/>
            <a:ext cx="23288511" cy="1024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без картинки_без описания_заголовок в две строки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 bwMode="auto">
          <a:xfrm>
            <a:off x="0" y="-14328"/>
            <a:ext cx="24387175" cy="3584842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255454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4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8" y="4069277"/>
            <a:ext cx="23288511" cy="9399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без картинки_с описанием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/>
          <p:cNvSpPr/>
          <p:nvPr userDrawn="1"/>
        </p:nvSpPr>
        <p:spPr bwMode="auto">
          <a:xfrm>
            <a:off x="0" y="-14328"/>
            <a:ext cx="24387175" cy="2351128"/>
          </a:xfrm>
          <a:prstGeom prst="rect">
            <a:avLst/>
          </a:prstGeom>
          <a:solidFill>
            <a:srgbClr val="009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52447" y="484435"/>
            <a:ext cx="23288513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8000" b="1">
                <a:solidFill>
                  <a:schemeClr val="bg1"/>
                </a:solidFill>
                <a:latin typeface="Manrope"/>
              </a:defRPr>
            </a:lvl1pPr>
          </a:lstStyle>
          <a:p>
            <a:pPr>
              <a:defRPr/>
            </a:pPr>
            <a:r>
              <a:rPr lang="ru-RU"/>
              <a:t>Здесь будет ваш заголовок</a:t>
            </a: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17682519" y="822988"/>
            <a:ext cx="615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B823C416-D0C5-460F-8D50-598FB11CF8AD}" type="slidenum">
              <a:rPr lang="en-US" sz="3600">
                <a:solidFill>
                  <a:schemeClr val="bg1"/>
                </a:solidFill>
                <a:latin typeface="Manrope"/>
              </a:rPr>
              <a:t>‹#›</a:t>
            </a:fld>
            <a:endParaRPr lang="en-US" sz="3600">
              <a:solidFill>
                <a:schemeClr val="bg1"/>
              </a:solidFill>
              <a:latin typeface="Manrope"/>
            </a:endParaRPr>
          </a:p>
        </p:txBody>
      </p:sp>
      <p:sp>
        <p:nvSpPr>
          <p:cNvPr id="15" name="Текст 1"/>
          <p:cNvSpPr>
            <a:spLocks noGrp="1"/>
          </p:cNvSpPr>
          <p:nvPr>
            <p:ph idx="14" hasCustomPrompt="1"/>
          </p:nvPr>
        </p:nvSpPr>
        <p:spPr bwMode="auto">
          <a:xfrm>
            <a:off x="552447" y="8483182"/>
            <a:ext cx="23283874" cy="207255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10000"/>
              </a:lnSpc>
              <a:buNone/>
              <a:defRPr sz="6000">
                <a:latin typeface="Manrope"/>
              </a:defRPr>
            </a:lvl1pPr>
            <a:lvl2pPr>
              <a:defRPr sz="3600"/>
            </a:lvl2pPr>
          </a:lstStyle>
          <a:p>
            <a:pPr lvl="0">
              <a:defRPr/>
            </a:pPr>
            <a:r>
              <a:rPr lang="ru-RU"/>
              <a:t>Либо посредством отдельного текстового куска. Выбирайте и коминируйте любые возможные варианты</a:t>
            </a:r>
          </a:p>
        </p:txBody>
      </p:sp>
      <p:sp>
        <p:nvSpPr>
          <p:cNvPr id="16" name="Текст 1"/>
          <p:cNvSpPr>
            <a:spLocks noGrp="1"/>
          </p:cNvSpPr>
          <p:nvPr>
            <p:ph idx="1" hasCustomPrompt="1"/>
          </p:nvPr>
        </p:nvSpPr>
        <p:spPr bwMode="auto">
          <a:xfrm>
            <a:off x="552448" y="2835563"/>
            <a:ext cx="23288511" cy="514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defRPr sz="6000"/>
            </a:lvl1pPr>
            <a:lvl2pPr>
              <a:lnSpc>
                <a:spcPct val="110000"/>
              </a:lnSpc>
              <a:defRPr sz="4400"/>
            </a:lvl2pPr>
          </a:lstStyle>
          <a:p>
            <a:pPr lvl="0">
              <a:defRPr/>
            </a:pPr>
            <a:r>
              <a:rPr lang="ru-RU"/>
              <a:t>Здесь информация о себе</a:t>
            </a:r>
            <a:endParaRPr/>
          </a:p>
          <a:p>
            <a:pPr lvl="0">
              <a:defRPr/>
            </a:pPr>
            <a:r>
              <a:rPr lang="ru-RU"/>
              <a:t>Как посредством списка</a:t>
            </a:r>
            <a:endParaRPr/>
          </a:p>
          <a:p>
            <a:pPr lvl="1">
              <a:defRPr/>
            </a:pPr>
            <a:r>
              <a:rPr lang="ru-RU"/>
              <a:t>Так и посредством </a:t>
            </a:r>
            <a:endParaRPr/>
          </a:p>
          <a:p>
            <a:pPr lvl="1">
              <a:defRPr/>
            </a:pPr>
            <a:r>
              <a:rPr lang="ru-RU"/>
              <a:t>Различных подпунктов</a:t>
            </a:r>
            <a:endParaRPr/>
          </a:p>
          <a:p>
            <a:pPr lvl="1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914400">
        <a:spcBef>
          <a:spcPts val="0"/>
        </a:spcBef>
        <a:buClr>
          <a:srgbClr val="009FEE"/>
        </a:buClr>
        <a:buFont typeface="Wingdings"/>
        <a:buChar char="§"/>
        <a:defRPr sz="3600">
          <a:solidFill>
            <a:schemeClr val="tx1"/>
          </a:solidFill>
          <a:latin typeface="Manrope"/>
          <a:ea typeface="+mn-ea"/>
          <a:cs typeface="+mn-cs"/>
        </a:defRPr>
      </a:lvl1pPr>
      <a:lvl2pPr marL="1028700" indent="-571500" algn="l" defTabSz="914400">
        <a:spcBef>
          <a:spcPts val="0"/>
        </a:spcBef>
        <a:buClr>
          <a:srgbClr val="009FEE"/>
        </a:buClr>
        <a:buFont typeface="Arial"/>
        <a:buChar char="•"/>
        <a:defRPr sz="3600">
          <a:solidFill>
            <a:schemeClr val="tx1"/>
          </a:solidFill>
          <a:latin typeface="Manrope"/>
          <a:ea typeface="+mn-ea"/>
          <a:cs typeface="+mn-cs"/>
        </a:defRPr>
      </a:lvl2pPr>
      <a:lvl3pPr marL="1485900" indent="-571500" algn="l" defTabSz="914400">
        <a:spcBef>
          <a:spcPts val="0"/>
        </a:spcBef>
        <a:buClr>
          <a:srgbClr val="009FEE"/>
        </a:buClr>
        <a:buFont typeface="Wingdings"/>
        <a:buChar char="§"/>
        <a:defRPr sz="3600">
          <a:solidFill>
            <a:schemeClr val="tx1"/>
          </a:solidFill>
          <a:latin typeface="Manrope"/>
          <a:ea typeface="+mn-ea"/>
          <a:cs typeface="+mn-cs"/>
        </a:defRPr>
      </a:lvl3pPr>
      <a:lvl4pPr marL="1943100" indent="-571500" algn="l" defTabSz="914400">
        <a:spcBef>
          <a:spcPts val="0"/>
        </a:spcBef>
        <a:buClr>
          <a:srgbClr val="009FEE"/>
        </a:buClr>
        <a:buFont typeface="Wingdings"/>
        <a:buChar char="§"/>
        <a:defRPr sz="3600">
          <a:solidFill>
            <a:schemeClr val="tx1"/>
          </a:solidFill>
          <a:latin typeface="Manrope"/>
          <a:ea typeface="+mn-ea"/>
          <a:cs typeface="+mn-cs"/>
        </a:defRPr>
      </a:lvl4pPr>
      <a:lvl5pPr marL="2400300" indent="-571500" algn="l" defTabSz="914400">
        <a:spcBef>
          <a:spcPts val="0"/>
        </a:spcBef>
        <a:buClr>
          <a:srgbClr val="009FEE"/>
        </a:buClr>
        <a:buFont typeface="Wingdings"/>
        <a:buChar char="§"/>
        <a:defRPr sz="3600">
          <a:solidFill>
            <a:schemeClr val="tx1"/>
          </a:solidFill>
          <a:latin typeface="Manrope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  <p:sp>
        <p:nvSpPr>
          <p:cNvPr id="24" name="Content Placeholder 21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en-US" b="1"/>
              <a:t>SAST</a:t>
            </a:r>
            <a:r>
              <a:rPr lang="en-US"/>
              <a:t> –</a:t>
            </a:r>
            <a:r>
              <a:rPr lang="ru-RU"/>
              <a:t> </a:t>
            </a:r>
            <a:endParaRPr lang="en-US"/>
          </a:p>
          <a:p>
            <a:pPr lvl="1">
              <a:defRPr/>
            </a:pPr>
            <a:r>
              <a:rPr lang="ru-RU" sz="6000"/>
              <a:t>это проверка кода 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  <p:sp>
        <p:nvSpPr>
          <p:cNvPr id="24" name="Content Placeholder 21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en-US" b="1"/>
              <a:t>SAST</a:t>
            </a:r>
            <a:r>
              <a:rPr lang="en-US"/>
              <a:t> –</a:t>
            </a:r>
            <a:r>
              <a:rPr lang="ru-RU"/>
              <a:t> </a:t>
            </a:r>
            <a:endParaRPr lang="en-US"/>
          </a:p>
          <a:p>
            <a:pPr lvl="1">
              <a:defRPr/>
            </a:pPr>
            <a:r>
              <a:rPr lang="ru-RU" sz="6000"/>
              <a:t>это </a:t>
            </a:r>
            <a:r>
              <a:rPr lang="ru-RU" sz="6000">
                <a:highlight>
                  <a:srgbClr val="E5E5E7"/>
                </a:highlight>
              </a:rPr>
              <a:t>автоматическая</a:t>
            </a:r>
            <a:r>
              <a:rPr lang="ru-RU" sz="6000"/>
              <a:t> проверка кода 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  <p:sp>
        <p:nvSpPr>
          <p:cNvPr id="24" name="Content Placeholder 21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en-US" b="1"/>
              <a:t>SAST</a:t>
            </a:r>
            <a:r>
              <a:rPr lang="en-US"/>
              <a:t> –</a:t>
            </a:r>
            <a:r>
              <a:rPr lang="ru-RU"/>
              <a:t> </a:t>
            </a:r>
            <a:endParaRPr lang="en-US"/>
          </a:p>
          <a:p>
            <a:pPr lvl="1">
              <a:defRPr/>
            </a:pPr>
            <a:r>
              <a:rPr lang="ru-RU" sz="6000"/>
              <a:t>это автоматическая проверка кода </a:t>
            </a:r>
            <a:endParaRPr lang="en-US" sz="6000"/>
          </a:p>
          <a:p>
            <a:pPr lvl="1">
              <a:defRPr/>
            </a:pPr>
            <a:r>
              <a:rPr lang="ru-RU" sz="6000">
                <a:highlight>
                  <a:srgbClr val="E5E5E7"/>
                </a:highlight>
              </a:rPr>
              <a:t>без его выполнения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  <p:sp>
        <p:nvSpPr>
          <p:cNvPr id="24" name="Content Placeholder 21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en-US" b="1"/>
              <a:t>SAST</a:t>
            </a:r>
            <a:r>
              <a:rPr lang="en-US"/>
              <a:t> –</a:t>
            </a:r>
            <a:r>
              <a:rPr lang="ru-RU"/>
              <a:t> </a:t>
            </a:r>
            <a:endParaRPr lang="en-US"/>
          </a:p>
          <a:p>
            <a:pPr lvl="1">
              <a:defRPr/>
            </a:pPr>
            <a:r>
              <a:rPr lang="ru-RU" sz="6000"/>
              <a:t>это автоматическая проверка кода </a:t>
            </a:r>
            <a:endParaRPr lang="en-US" sz="6000"/>
          </a:p>
          <a:p>
            <a:pPr lvl="1">
              <a:defRPr/>
            </a:pPr>
            <a:r>
              <a:rPr lang="ru-RU" sz="6000"/>
              <a:t>без его выполнения </a:t>
            </a:r>
            <a:endParaRPr lang="en-US" sz="6000"/>
          </a:p>
          <a:p>
            <a:pPr lvl="1">
              <a:defRPr/>
            </a:pPr>
            <a:r>
              <a:rPr lang="ru-RU" sz="6000">
                <a:highlight>
                  <a:srgbClr val="E5E5E7"/>
                </a:highlight>
              </a:rPr>
              <a:t>на наличие потенциальных уязвимостей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  <p:sp>
        <p:nvSpPr>
          <p:cNvPr id="24" name="Content Placeholder 21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en-US" b="1"/>
              <a:t>SAST</a:t>
            </a:r>
            <a:r>
              <a:rPr lang="en-US"/>
              <a:t> –</a:t>
            </a:r>
            <a:r>
              <a:rPr lang="ru-RU"/>
              <a:t> </a:t>
            </a:r>
            <a:endParaRPr lang="en-US"/>
          </a:p>
          <a:p>
            <a:pPr lvl="1">
              <a:defRPr/>
            </a:pPr>
            <a:r>
              <a:rPr lang="ru-RU" sz="6000"/>
              <a:t>это автоматическая проверка кода </a:t>
            </a:r>
            <a:endParaRPr lang="en-US" sz="6000"/>
          </a:p>
          <a:p>
            <a:pPr lvl="1">
              <a:defRPr/>
            </a:pPr>
            <a:r>
              <a:rPr lang="ru-RU" sz="6000"/>
              <a:t>без его выполнения </a:t>
            </a:r>
            <a:endParaRPr lang="en-US" sz="6000"/>
          </a:p>
          <a:p>
            <a:pPr lvl="1">
              <a:defRPr/>
            </a:pPr>
            <a:r>
              <a:rPr lang="ru-RU" sz="6000"/>
              <a:t>на наличие потенциальных уязвимостей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 bwMode="auto">
          <a:xfrm>
            <a:off x="590924" y="6299654"/>
            <a:ext cx="23205326" cy="1116692"/>
          </a:xfrm>
        </p:spPr>
        <p:txBody>
          <a:bodyPr/>
          <a:lstStyle/>
          <a:p>
            <a:pPr algn="ctr">
              <a:defRPr/>
            </a:pPr>
            <a:r>
              <a:rPr lang="ru-RU"/>
              <a:t>Что за потенциальные уязвимости?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/>
        </p:nvSpPr>
        <p:spPr bwMode="auto">
          <a:xfrm>
            <a:off x="4743449" y="9004756"/>
            <a:ext cx="2800351" cy="123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/>
              <a:t>Ошибка</a:t>
            </a:r>
            <a:endParaRPr lang="ru-RU" sz="6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  <p:sp>
        <p:nvSpPr>
          <p:cNvPr id="8" name="Content Placeholder 2"/>
          <p:cNvSpPr txBox="1"/>
          <p:nvPr/>
        </p:nvSpPr>
        <p:spPr bwMode="auto">
          <a:xfrm>
            <a:off x="12193587" y="3945672"/>
            <a:ext cx="9505951" cy="7024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>
                <a:solidFill>
                  <a:srgbClr val="009FEE"/>
                </a:solidFill>
              </a:rPr>
              <a:t>void</a:t>
            </a:r>
            <a:r>
              <a:rPr lang="en-US" sz="4000"/>
              <a:t> bad_func(</a:t>
            </a:r>
            <a:r>
              <a:rPr lang="en-US" sz="4000" b="1">
                <a:solidFill>
                  <a:srgbClr val="009FEE"/>
                </a:solidFill>
              </a:rPr>
              <a:t>int</a:t>
            </a:r>
            <a:r>
              <a:rPr lang="en-US" sz="4000"/>
              <a:t> a)</a:t>
            </a:r>
            <a:endParaRPr/>
          </a:p>
          <a:p>
            <a:pPr>
              <a:defRPr/>
            </a:pPr>
            <a:r>
              <a:rPr lang="en-US" sz="4000"/>
              <a:t>{</a:t>
            </a:r>
            <a:endParaRPr/>
          </a:p>
          <a:p>
            <a:pPr>
              <a:defRPr/>
            </a:pPr>
            <a:r>
              <a:rPr lang="en-US"/>
              <a:t>	</a:t>
            </a:r>
            <a:r>
              <a:rPr lang="en-US" b="1">
                <a:solidFill>
                  <a:srgbClr val="009FEE"/>
                </a:solidFill>
              </a:rPr>
              <a:t>if</a:t>
            </a:r>
            <a:r>
              <a:rPr lang="en-US"/>
              <a:t>(a </a:t>
            </a:r>
            <a:r>
              <a:rPr lang="en-US">
                <a:solidFill>
                  <a:srgbClr val="009FEE"/>
                </a:solidFill>
              </a:rPr>
              <a:t>==</a:t>
            </a:r>
            <a:r>
              <a:rPr lang="en-US"/>
              <a:t> 0) {</a:t>
            </a:r>
            <a:endParaRPr/>
          </a:p>
          <a:p>
            <a:pPr>
              <a:defRPr/>
            </a:pPr>
            <a:r>
              <a:rPr lang="en-US"/>
              <a:t>		42 </a:t>
            </a:r>
            <a:r>
              <a:rPr lang="en-US">
                <a:solidFill>
                  <a:srgbClr val="009FEE"/>
                </a:solidFill>
              </a:rPr>
              <a:t>/</a:t>
            </a:r>
            <a:r>
              <a:rPr lang="en-US"/>
              <a:t> 0;</a:t>
            </a:r>
            <a:endParaRPr/>
          </a:p>
          <a:p>
            <a:pPr>
              <a:defRPr/>
            </a:pPr>
            <a:r>
              <a:rPr lang="en-US" sz="4000"/>
              <a:t>  }</a:t>
            </a:r>
            <a:endParaRPr/>
          </a:p>
          <a:p>
            <a:pPr>
              <a:defRPr/>
            </a:pPr>
            <a:r>
              <a:rPr lang="en-US" sz="4000"/>
              <a:t>}</a:t>
            </a:r>
            <a:endParaRPr lang="ru-RU"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/>
        </p:nvSpPr>
        <p:spPr bwMode="auto">
          <a:xfrm>
            <a:off x="4743449" y="9004756"/>
            <a:ext cx="2800351" cy="123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/>
              <a:t>Ошибка</a:t>
            </a:r>
            <a:endParaRPr lang="ru-RU" sz="6600"/>
          </a:p>
        </p:txBody>
      </p:sp>
      <p:sp>
        <p:nvSpPr>
          <p:cNvPr id="18" name="Content Placeholder 2"/>
          <p:cNvSpPr txBox="1"/>
          <p:nvPr/>
        </p:nvSpPr>
        <p:spPr bwMode="auto">
          <a:xfrm>
            <a:off x="7543800" y="9004756"/>
            <a:ext cx="6057901" cy="123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/>
              <a:t>Потенциальная уязвимость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46386" y="4580347"/>
            <a:ext cx="3786028" cy="4140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SAST </a:t>
            </a:r>
            <a:r>
              <a:rPr lang="ru-RU"/>
              <a:t>как </a:t>
            </a:r>
            <a:r>
              <a:rPr lang="en-US"/>
              <a:t>Quality Gate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повышение качества и безопасности кода через статический анализ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14855968" y="10977121"/>
            <a:ext cx="6716903" cy="1015663"/>
          </a:xfrm>
        </p:spPr>
        <p:txBody>
          <a:bodyPr/>
          <a:lstStyle/>
          <a:p>
            <a:pPr>
              <a:defRPr/>
            </a:pPr>
            <a:r>
              <a:rPr lang="ru-RU"/>
              <a:t>Антон Третьяков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 bwMode="auto">
          <a:xfrm>
            <a:off x="13166403" y="12023394"/>
            <a:ext cx="8406468" cy="830997"/>
          </a:xfrm>
        </p:spPr>
        <p:txBody>
          <a:bodyPr/>
          <a:lstStyle/>
          <a:p>
            <a:pPr>
              <a:defRPr/>
            </a:pPr>
            <a:r>
              <a:rPr lang="ru-RU"/>
              <a:t>Разработчик</a:t>
            </a:r>
            <a:r>
              <a:rPr lang="en-US"/>
              <a:t>, Tools&amp;DevOps</a:t>
            </a:r>
            <a:endParaRPr lang="ru-RU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271" b="16271"/>
          <a:stretch/>
        </p:blipFill>
        <p:spPr bwMode="auto"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50609" y="4580347"/>
            <a:ext cx="3786028" cy="414000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 bwMode="auto">
          <a:xfrm>
            <a:off x="10797613" y="4272871"/>
            <a:ext cx="11224187" cy="517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latin typeface="Manrope"/>
              </a:rPr>
              <a:t>CWE-369</a:t>
            </a:r>
            <a:r>
              <a:rPr lang="en-US">
                <a:latin typeface="Manrope"/>
              </a:rPr>
              <a:t>: Divide By Zero</a:t>
            </a:r>
            <a:endParaRPr lang="ru-RU">
              <a:latin typeface="Manrope"/>
            </a:endParaRPr>
          </a:p>
          <a:p>
            <a:pPr>
              <a:defRPr/>
            </a:pPr>
            <a:r>
              <a:rPr lang="en-US" sz="4000">
                <a:latin typeface="Manrope"/>
              </a:rPr>
              <a:t>Technical Impact: </a:t>
            </a:r>
            <a:r>
              <a:rPr lang="en-US" sz="4000" i="1">
                <a:latin typeface="Manrope"/>
              </a:rPr>
              <a:t>DoS: Crash, Exit, or Restart</a:t>
            </a:r>
            <a:r>
              <a:rPr lang="en-US" sz="4000">
                <a:latin typeface="Manrope"/>
              </a:rPr>
              <a:t> </a:t>
            </a:r>
            <a:endParaRPr/>
          </a:p>
          <a:p>
            <a:pPr>
              <a:defRPr/>
            </a:pPr>
            <a:r>
              <a:rPr lang="en-US" sz="4000">
                <a:latin typeface="Manrope"/>
              </a:rPr>
              <a:t>A Divide by Zero results in a crash.</a:t>
            </a:r>
            <a:endParaRPr lang="ru-RU" sz="4000">
              <a:latin typeface="Manrope"/>
            </a:endParaRPr>
          </a:p>
          <a:p>
            <a:pPr>
              <a:defRPr/>
            </a:pPr>
            <a:endParaRPr lang="ru-RU" sz="4000">
              <a:latin typeface="Manrope"/>
            </a:endParaRPr>
          </a:p>
          <a:p>
            <a:pPr>
              <a:defRPr/>
            </a:pPr>
            <a:r>
              <a:rPr lang="en-US" sz="4000">
                <a:latin typeface="Manrope"/>
              </a:rPr>
              <a:t>Likelihood Of Exploit</a:t>
            </a:r>
            <a:r>
              <a:rPr lang="ru-RU" sz="4000">
                <a:latin typeface="Manrope"/>
              </a:rPr>
              <a:t>: </a:t>
            </a:r>
            <a:r>
              <a:rPr lang="en-US" sz="4000">
                <a:latin typeface="Manrope"/>
              </a:rPr>
              <a:t>Medium</a:t>
            </a:r>
            <a:endParaRPr/>
          </a:p>
          <a:p>
            <a:pPr>
              <a:defRPr/>
            </a:pPr>
            <a:endParaRPr lang="en-US" sz="4000">
              <a:latin typeface="Manrope"/>
            </a:endParaRPr>
          </a:p>
          <a:p>
            <a:pPr>
              <a:defRPr/>
            </a:pPr>
            <a:endParaRPr lang="en-US">
              <a:latin typeface="Manro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/>
          <p:nvPr/>
        </p:nvSpPr>
        <p:spPr bwMode="auto">
          <a:xfrm>
            <a:off x="4743449" y="9004756"/>
            <a:ext cx="2800351" cy="123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400"/>
              <a:t>Ошибка</a:t>
            </a:r>
            <a:endParaRPr lang="ru-RU"/>
          </a:p>
        </p:txBody>
      </p:sp>
      <p:sp>
        <p:nvSpPr>
          <p:cNvPr id="18" name="Content Placeholder 2"/>
          <p:cNvSpPr txBox="1"/>
          <p:nvPr/>
        </p:nvSpPr>
        <p:spPr bwMode="auto">
          <a:xfrm>
            <a:off x="7543800" y="9004756"/>
            <a:ext cx="6057901" cy="123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400"/>
              <a:t>Потенциальная уязвимость</a:t>
            </a:r>
            <a:endParaRPr/>
          </a:p>
        </p:txBody>
      </p:sp>
      <p:sp>
        <p:nvSpPr>
          <p:cNvPr id="19" name="Content Placeholder 2"/>
          <p:cNvSpPr txBox="1"/>
          <p:nvPr/>
        </p:nvSpPr>
        <p:spPr bwMode="auto">
          <a:xfrm>
            <a:off x="13468351" y="9004756"/>
            <a:ext cx="6057901" cy="123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5400"/>
              <a:t>Реальная уязвимость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46386" y="4580347"/>
            <a:ext cx="3786028" cy="41400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206828" y="3506875"/>
            <a:ext cx="6580945" cy="52134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 bwMode="auto">
          <a:xfrm>
            <a:off x="11392598" y="2584459"/>
            <a:ext cx="12862487" cy="7024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latin typeface="Manrope"/>
              </a:rPr>
              <a:t>CVE-2007-3268</a:t>
            </a:r>
            <a:endParaRPr/>
          </a:p>
          <a:p>
            <a:pPr>
              <a:defRPr/>
            </a:pPr>
            <a:r>
              <a:rPr lang="en-US" sz="4000">
                <a:latin typeface="Manrope"/>
              </a:rPr>
              <a:t>Invalid size value leads to divide by zero.</a:t>
            </a:r>
            <a:endParaRPr lang="ru-RU" sz="4000">
              <a:latin typeface="Manrope"/>
            </a:endParaRPr>
          </a:p>
          <a:p>
            <a:pPr>
              <a:defRPr/>
            </a:pPr>
            <a:endParaRPr lang="en-US" sz="4000" b="1">
              <a:latin typeface="Manrope"/>
            </a:endParaRPr>
          </a:p>
          <a:p>
            <a:pPr>
              <a:defRPr/>
            </a:pPr>
            <a:r>
              <a:rPr lang="en-US" b="1">
                <a:latin typeface="Manrope"/>
              </a:rPr>
              <a:t>CVE-2007-2723</a:t>
            </a:r>
            <a:endParaRPr/>
          </a:p>
          <a:p>
            <a:pPr>
              <a:defRPr/>
            </a:pPr>
            <a:r>
              <a:rPr lang="en-US" sz="4000">
                <a:latin typeface="Manrope"/>
              </a:rPr>
              <a:t>"Empty" content triggers divide by zero.</a:t>
            </a:r>
            <a:endParaRPr lang="ru-RU" sz="4000">
              <a:latin typeface="Manrope"/>
            </a:endParaRPr>
          </a:p>
          <a:p>
            <a:pPr>
              <a:defRPr/>
            </a:pPr>
            <a:endParaRPr lang="en-US" sz="4000" b="1">
              <a:latin typeface="Manrope"/>
            </a:endParaRPr>
          </a:p>
          <a:p>
            <a:pPr>
              <a:defRPr/>
            </a:pPr>
            <a:r>
              <a:rPr lang="en-US" b="1">
                <a:latin typeface="Manrope"/>
              </a:rPr>
              <a:t>CVE-2007-2237</a:t>
            </a:r>
            <a:endParaRPr/>
          </a:p>
          <a:p>
            <a:pPr>
              <a:defRPr/>
            </a:pPr>
            <a:r>
              <a:rPr lang="en-US" sz="4000">
                <a:latin typeface="Manrope"/>
              </a:rPr>
              <a:t>Height value of 0 triggers divide by zero.</a:t>
            </a:r>
            <a:endParaRPr/>
          </a:p>
          <a:p>
            <a:pPr>
              <a:defRPr/>
            </a:pPr>
            <a:endParaRPr lang="en-US" sz="4000">
              <a:latin typeface="Manrop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90846" y="3489724"/>
            <a:ext cx="6580945" cy="52134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11653" y="6194999"/>
            <a:ext cx="2663942" cy="2525352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 bwMode="auto">
          <a:xfrm>
            <a:off x="10797613" y="3666060"/>
            <a:ext cx="11871887" cy="486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buClr>
                <a:srgbClr val="009FEE"/>
              </a:buClr>
              <a:buFont typeface="Wingdings"/>
              <a:buNone/>
              <a:defRPr sz="6000">
                <a:solidFill>
                  <a:schemeClr val="tx1"/>
                </a:solidFill>
                <a:latin typeface="Consolas"/>
                <a:ea typeface="+mn-ea"/>
                <a:cs typeface="+mn-cs"/>
              </a:defRPr>
            </a:lvl1pPr>
            <a:lvl2pPr marL="1028700" indent="-571500" algn="l" defTabSz="914400">
              <a:spcBef>
                <a:spcPts val="0"/>
              </a:spcBef>
              <a:buClr>
                <a:srgbClr val="009FEE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2pPr>
            <a:lvl3pPr marL="14859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3pPr>
            <a:lvl4pPr marL="19431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4pPr>
            <a:lvl5pPr marL="2400300" indent="-571500" algn="l" defTabSz="914400">
              <a:spcBef>
                <a:spcPts val="0"/>
              </a:spcBef>
              <a:buClr>
                <a:srgbClr val="009FEE"/>
              </a:buClr>
              <a:buFont typeface="Wingdings"/>
              <a:buChar char="§"/>
              <a:defRPr sz="3600">
                <a:solidFill>
                  <a:schemeClr val="tx1"/>
                </a:solidFill>
                <a:latin typeface="Manrope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latin typeface="Manrope"/>
              </a:rPr>
              <a:t>CVE-2007-2237</a:t>
            </a:r>
            <a:endParaRPr/>
          </a:p>
          <a:p>
            <a:pPr>
              <a:defRPr/>
            </a:pPr>
            <a:r>
              <a:rPr lang="en-US" sz="4000">
                <a:latin typeface="Manrope"/>
              </a:rPr>
              <a:t>Microsoft Windows Graphics Device Interface (GDI+, GdiPlus.dll) allows context-dependent attackers to cause a denial of service (crash) via an ICO file with an InfoHeader containing a Height of zero, which triggers a divide-by-zero error.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990846" y="3489724"/>
            <a:ext cx="6580945" cy="52134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  <p:sp>
        <p:nvSpPr>
          <p:cNvPr id="24" name="Content Placeholder 21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Статический анализ, нацеленный на поиск потенциальных уязвимостей</a:t>
            </a:r>
            <a:endParaRPr/>
          </a:p>
          <a:p>
            <a:pPr>
              <a:defRPr/>
            </a:pPr>
            <a:r>
              <a:rPr lang="ru-RU"/>
              <a:t>Обеспечивает поддержку стандартов безопасной разработки: </a:t>
            </a:r>
            <a:endParaRPr/>
          </a:p>
          <a:p>
            <a:pPr lvl="1">
              <a:defRPr/>
            </a:pPr>
            <a:r>
              <a:rPr lang="ru-RU"/>
              <a:t>OWASP ASVS </a:t>
            </a:r>
            <a:endParaRPr lang="en-US"/>
          </a:p>
          <a:p>
            <a:pPr lvl="1">
              <a:defRPr/>
            </a:pPr>
            <a:r>
              <a:rPr lang="en-US"/>
              <a:t>MISRA</a:t>
            </a:r>
            <a:endParaRPr/>
          </a:p>
          <a:p>
            <a:pPr lvl="1">
              <a:defRPr/>
            </a:pPr>
            <a:r>
              <a:rPr lang="ru-RU"/>
              <a:t>и т.п.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нехорошо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нехорошо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Может содержать ложные срабатывания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хорошо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хорошо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Полное покрытие кода по умолчанию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хорошо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Полное покрытие кода по умолчанию</a:t>
            </a:r>
            <a:endParaRPr/>
          </a:p>
          <a:p>
            <a:pPr>
              <a:defRPr/>
            </a:pPr>
            <a:r>
              <a:rPr lang="ru-RU"/>
              <a:t>Простая и прозрачная интеграция в пайплайн</a:t>
            </a:r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Антон Третьяков</a:t>
            </a:r>
            <a:endParaRPr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auto">
          <a:xfrm>
            <a:off x="552449" y="2346048"/>
            <a:ext cx="15761608" cy="1015663"/>
          </a:xfrm>
        </p:spPr>
        <p:txBody>
          <a:bodyPr/>
          <a:lstStyle/>
          <a:p>
            <a:pPr>
              <a:defRPr/>
            </a:pPr>
            <a:r>
              <a:rPr lang="ru-RU"/>
              <a:t>Разработчик</a:t>
            </a:r>
            <a:r>
              <a:rPr lang="en-US"/>
              <a:t>, Tools&amp;DevOps</a:t>
            </a:r>
            <a:endParaRPr lang="ru-RU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671" b="16670"/>
          <a:stretch/>
        </p:blipFill>
        <p:spPr bwMode="auto"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Делаю инструменты </a:t>
            </a:r>
            <a:r>
              <a:rPr lang="en-US"/>
              <a:t>PVS-Studio</a:t>
            </a:r>
            <a:endParaRPr/>
          </a:p>
          <a:p>
            <a:pPr>
              <a:defRPr/>
            </a:pPr>
            <a:r>
              <a:rPr lang="ru-RU"/>
              <a:t>Развиваю инфраструктуру</a:t>
            </a:r>
            <a:endParaRPr/>
          </a:p>
          <a:p>
            <a:pPr>
              <a:defRPr/>
            </a:pPr>
            <a:r>
              <a:rPr lang="ru-RU"/>
              <a:t>Пишу статьи о С++ и говорю доклады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хорошо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Полное покрытие кода по умолчанию</a:t>
            </a:r>
            <a:endParaRPr/>
          </a:p>
          <a:p>
            <a:pPr>
              <a:defRPr/>
            </a:pPr>
            <a:r>
              <a:rPr lang="ru-RU"/>
              <a:t>Простая и прозрачная интеграция в пайплайн</a:t>
            </a:r>
          </a:p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Исправлять на </a:t>
            </a:r>
            <a:r>
              <a:rPr lang="en-US"/>
              <a:t>“</a:t>
            </a:r>
            <a:r>
              <a:rPr lang="ru-RU"/>
              <a:t>проде</a:t>
            </a:r>
            <a:r>
              <a:rPr lang="en-US"/>
              <a:t>” </a:t>
            </a:r>
            <a:r>
              <a:rPr lang="ru-RU"/>
              <a:t>дорого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Исправлять на </a:t>
            </a:r>
            <a:r>
              <a:rPr lang="en-US"/>
              <a:t>“</a:t>
            </a:r>
            <a:r>
              <a:rPr lang="ru-RU"/>
              <a:t>проде</a:t>
            </a:r>
            <a:r>
              <a:rPr lang="en-US"/>
              <a:t>” </a:t>
            </a:r>
            <a:r>
              <a:rPr lang="ru-RU"/>
              <a:t>дорого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59721" y="5111071"/>
            <a:ext cx="5867399" cy="7588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820830" y="5111071"/>
            <a:ext cx="5002696" cy="7588504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 bwMode="auto">
          <a:xfrm>
            <a:off x="11414892" y="8251931"/>
            <a:ext cx="2276521" cy="40704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Исправлять на </a:t>
            </a:r>
            <a:r>
              <a:rPr lang="en-US"/>
              <a:t>“</a:t>
            </a:r>
            <a:r>
              <a:rPr lang="ru-RU"/>
              <a:t>проде</a:t>
            </a:r>
            <a:r>
              <a:rPr lang="en-US"/>
              <a:t>” </a:t>
            </a:r>
            <a:r>
              <a:rPr lang="ru-RU"/>
              <a:t>дорого</a:t>
            </a:r>
            <a:endParaRPr/>
          </a:p>
          <a:p>
            <a:pPr>
              <a:defRPr/>
            </a:pPr>
            <a:r>
              <a:rPr lang="ru-RU"/>
              <a:t>Ставить таски на бакфиксы сложно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Исправлять на </a:t>
            </a:r>
            <a:r>
              <a:rPr lang="en-US"/>
              <a:t>“</a:t>
            </a:r>
            <a:r>
              <a:rPr lang="ru-RU"/>
              <a:t>проде</a:t>
            </a:r>
            <a:r>
              <a:rPr lang="en-US"/>
              <a:t>” </a:t>
            </a:r>
            <a:r>
              <a:rPr lang="ru-RU"/>
              <a:t>дорого</a:t>
            </a:r>
            <a:endParaRPr/>
          </a:p>
          <a:p>
            <a:pPr>
              <a:defRPr/>
            </a:pPr>
            <a:r>
              <a:rPr lang="ru-RU"/>
              <a:t>Ставить таски на бакфиксы сложно</a:t>
            </a:r>
            <a:endParaRPr/>
          </a:p>
          <a:p>
            <a:pPr lvl="1">
              <a:defRPr/>
            </a:pPr>
            <a:r>
              <a:rPr lang="ru-RU"/>
              <a:t>Сложно найти ответственного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Исправлять на </a:t>
            </a:r>
            <a:r>
              <a:rPr lang="en-US"/>
              <a:t>“</a:t>
            </a:r>
            <a:r>
              <a:rPr lang="ru-RU"/>
              <a:t>проде</a:t>
            </a:r>
            <a:r>
              <a:rPr lang="en-US"/>
              <a:t>” </a:t>
            </a:r>
            <a:r>
              <a:rPr lang="ru-RU"/>
              <a:t>дорого</a:t>
            </a:r>
            <a:endParaRPr/>
          </a:p>
          <a:p>
            <a:pPr>
              <a:defRPr/>
            </a:pPr>
            <a:r>
              <a:rPr lang="ru-RU"/>
              <a:t>Ставить таски на бакфиксы сложно</a:t>
            </a:r>
            <a:endParaRPr/>
          </a:p>
          <a:p>
            <a:pPr lvl="1">
              <a:defRPr/>
            </a:pPr>
            <a:r>
              <a:rPr lang="ru-RU"/>
              <a:t>Сложно найти ответственного</a:t>
            </a:r>
            <a:endParaRPr/>
          </a:p>
          <a:p>
            <a:pPr lvl="1">
              <a:defRPr/>
            </a:pPr>
            <a:r>
              <a:rPr lang="ru-RU"/>
              <a:t>Сложно убедить программистов исправлять готовый код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2554545"/>
          </a:xfrm>
        </p:spPr>
        <p:txBody>
          <a:bodyPr/>
          <a:lstStyle/>
          <a:p>
            <a:pPr>
              <a:defRPr/>
            </a:pPr>
            <a:r>
              <a:rPr lang="ru-RU"/>
              <a:t>Раннее исправление ошибок</a:t>
            </a:r>
            <a:br>
              <a:rPr lang="ru-RU"/>
            </a:b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/>
          <a:lstStyle/>
          <a:p>
            <a:pPr>
              <a:defRPr/>
            </a:pPr>
            <a:r>
              <a:rPr lang="ru-RU"/>
              <a:t>Исправлять на </a:t>
            </a:r>
            <a:r>
              <a:rPr lang="en-US"/>
              <a:t>“</a:t>
            </a:r>
            <a:r>
              <a:rPr lang="ru-RU"/>
              <a:t>проде</a:t>
            </a:r>
            <a:r>
              <a:rPr lang="en-US"/>
              <a:t>” </a:t>
            </a:r>
            <a:r>
              <a:rPr lang="ru-RU"/>
              <a:t>дорого</a:t>
            </a:r>
            <a:endParaRPr/>
          </a:p>
          <a:p>
            <a:pPr>
              <a:defRPr/>
            </a:pPr>
            <a:r>
              <a:rPr lang="ru-RU"/>
              <a:t>Ставить таски на бакфиксы сложно</a:t>
            </a:r>
            <a:endParaRPr/>
          </a:p>
          <a:p>
            <a:pPr lvl="1">
              <a:defRPr/>
            </a:pPr>
            <a:r>
              <a:rPr lang="ru-RU"/>
              <a:t>Сложно найти ответственного</a:t>
            </a:r>
            <a:endParaRPr/>
          </a:p>
          <a:p>
            <a:pPr lvl="1">
              <a:defRPr/>
            </a:pPr>
            <a:r>
              <a:rPr lang="ru-RU"/>
              <a:t>Сложно убедить программистов исправлять готовый код</a:t>
            </a:r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935869"/>
              </p:ext>
            </p:extLst>
          </p:nvPr>
        </p:nvGraphicFramePr>
        <p:xfrm>
          <a:off x="831303" y="7924884"/>
          <a:ext cx="11362284" cy="428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12472442" y="9547773"/>
            <a:ext cx="8575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i="1">
                <a:solidFill>
                  <a:schemeClr val="bg2">
                    <a:lumMod val="50000"/>
                  </a:schemeClr>
                </a:solidFill>
                <a:latin typeface="Manrope"/>
              </a:rPr>
              <a:t>Степень реакции разработчиков на предупреждения статического анализатора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676399" y="6042392"/>
            <a:ext cx="21034375" cy="1631216"/>
          </a:xfrm>
        </p:spPr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Quality Gate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57822" y="1104642"/>
            <a:ext cx="21471530" cy="11506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 чем поговорим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 bwMode="auto">
          <a:xfrm>
            <a:off x="590924" y="5238119"/>
            <a:ext cx="23205326" cy="3239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/>
              <a:t>Quality Gate == </a:t>
            </a:r>
            <a:endParaRPr lang="ru-RU"/>
          </a:p>
          <a:p>
            <a:pPr algn="ctr">
              <a:defRPr/>
            </a:pPr>
            <a:r>
              <a:rPr lang="ru-RU"/>
              <a:t>проверка соответствия продукта </a:t>
            </a:r>
            <a:endParaRPr/>
          </a:p>
          <a:p>
            <a:pPr algn="ctr">
              <a:defRPr/>
            </a:pPr>
            <a:r>
              <a:rPr lang="ru-RU"/>
              <a:t>заданным критериям качества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3796" y="731374"/>
            <a:ext cx="21459581" cy="122532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Примеры метрик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/>
              <a:t>Цикломатическая сложность</a:t>
            </a:r>
            <a:r>
              <a:rPr lang="ru-RU"/>
              <a:t>: Количество независимых путей в коде. Чем ниже, тем проще поддерживать</a:t>
            </a:r>
            <a:endParaRPr/>
          </a:p>
          <a:p>
            <a:pPr>
              <a:defRPr/>
            </a:pPr>
            <a:r>
              <a:rPr lang="ru-RU" b="1"/>
              <a:t>Покрытие кода</a:t>
            </a:r>
            <a:r>
              <a:rPr lang="ru-RU"/>
              <a:t>: Процент кода, покрытого тестами. Чем выше, тем лучше тестирование</a:t>
            </a:r>
            <a:endParaRPr/>
          </a:p>
          <a:p>
            <a:pPr>
              <a:defRPr/>
            </a:pPr>
            <a:r>
              <a:rPr lang="ru-RU" b="1"/>
              <a:t>Среднее время между отказами (MTBF)</a:t>
            </a:r>
            <a:r>
              <a:rPr lang="ru-RU"/>
              <a:t>: Средний интервал между сбоями. Показывает устойчивость ПО</a:t>
            </a:r>
            <a:endParaRPr/>
          </a:p>
          <a:p>
            <a:pPr>
              <a:defRPr/>
            </a:pPr>
            <a:r>
              <a:rPr lang="ru-RU" b="1"/>
              <a:t>Плотность уязвимостей</a:t>
            </a:r>
            <a:r>
              <a:rPr lang="ru-RU"/>
              <a:t>: Количество уязвимостей на 1000 строк кода. Отражает уровень безопасности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676399" y="5272951"/>
            <a:ext cx="21034375" cy="3170098"/>
          </a:xfrm>
        </p:spPr>
        <p:txBody>
          <a:bodyPr/>
          <a:lstStyle/>
          <a:p>
            <a:pPr>
              <a:defRPr/>
            </a:pPr>
            <a:r>
              <a:rPr lang="ru-RU"/>
              <a:t>Как можно использовать </a:t>
            </a:r>
            <a:r>
              <a:rPr lang="en-US"/>
              <a:t>SAST </a:t>
            </a:r>
            <a:r>
              <a:rPr lang="ru-RU"/>
              <a:t>как </a:t>
            </a:r>
            <a:r>
              <a:rPr lang="en-US"/>
              <a:t>Quality Gate</a:t>
            </a: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Куда встраивается </a:t>
            </a:r>
            <a:r>
              <a:rPr lang="en-US"/>
              <a:t>SAST</a:t>
            </a: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Куда встраивается </a:t>
            </a:r>
            <a:r>
              <a:rPr lang="en-US"/>
              <a:t>SAST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 места разработчиков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Куда встраивается </a:t>
            </a:r>
            <a:r>
              <a:rPr lang="en-US"/>
              <a:t>SAST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 места разработчиков</a:t>
            </a:r>
            <a:endParaRPr/>
          </a:p>
          <a:p>
            <a:pPr>
              <a:defRPr/>
            </a:pPr>
            <a:r>
              <a:rPr lang="ru-RU"/>
              <a:t>В </a:t>
            </a:r>
            <a:r>
              <a:rPr lang="en-US"/>
              <a:t>CI/CD</a:t>
            </a:r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Куда встраивается </a:t>
            </a:r>
            <a:r>
              <a:rPr lang="en-US"/>
              <a:t>SAST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bg1">
                    <a:lumMod val="65000"/>
                  </a:schemeClr>
                </a:solidFill>
              </a:rPr>
              <a:t>На места разработчиков</a:t>
            </a:r>
            <a:endParaRPr/>
          </a:p>
          <a:p>
            <a:pPr>
              <a:defRPr/>
            </a:pPr>
            <a:r>
              <a:rPr lang="ru-RU"/>
              <a:t>В </a:t>
            </a:r>
            <a:r>
              <a:rPr lang="en-US"/>
              <a:t>CI/CD</a:t>
            </a:r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01009" y="671594"/>
            <a:ext cx="21167013" cy="1164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PVS-Studio build analysis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jobs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build-analyze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runs-on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ubuntu-latest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steps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Check out repository code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Install tools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Build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-DCMAKE_EXPORT_COMPILE_COMMANDS=On -B build 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--build build -j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Analyze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run: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pvs-studio-analyzer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analyze -f j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01009" y="671594"/>
            <a:ext cx="21167013" cy="1164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PVS-Studio build analysis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jobs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build-analyze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runs-on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ubuntu-latest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steps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Check out repository code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Install tools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Build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-DCMAKE_EXPORT_COMPILE_COMMANDS=On -B build 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--build build -j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Analyze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run: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pvs-studio-analyzer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analyze -f j</a:t>
            </a:r>
            <a:endParaRPr/>
          </a:p>
        </p:txBody>
      </p:sp>
      <p:sp>
        <p:nvSpPr>
          <p:cNvPr id="4" name="Rectangle 3"/>
          <p:cNvSpPr/>
          <p:nvPr/>
        </p:nvSpPr>
        <p:spPr bwMode="auto">
          <a:xfrm>
            <a:off x="2219152" y="4349577"/>
            <a:ext cx="19948869" cy="2891481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 чем поговорим</a:t>
            </a:r>
            <a:endParaRPr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01009" y="671594"/>
            <a:ext cx="21167013" cy="1164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PVS-Studio build analysis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jobs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build-analyze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runs-on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ubuntu-latest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steps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Check out repository code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Install tools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Build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-DCMAKE_EXPORT_COMPILE_COMMANDS=On -B build 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--build build -j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Analyze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run: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pvs-studio-analyzer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analyze -f j</a:t>
            </a:r>
            <a:endParaRPr/>
          </a:p>
        </p:txBody>
      </p:sp>
      <p:sp>
        <p:nvSpPr>
          <p:cNvPr id="4" name="Rectangle 3"/>
          <p:cNvSpPr/>
          <p:nvPr/>
        </p:nvSpPr>
        <p:spPr bwMode="auto">
          <a:xfrm flipV="1">
            <a:off x="2219152" y="7241058"/>
            <a:ext cx="19948869" cy="2842056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01009" y="671594"/>
            <a:ext cx="21167013" cy="1164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PVS-Studio build analysis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jobs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build-analyze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runs-on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ubuntu-latest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steps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Check out repository code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Install tools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# ...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Build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run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-DCMAKE_EXPORT_COMPILE_COMMANDS=On -B build .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cmake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--build build -j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- </a:t>
            </a:r>
            <a:r>
              <a:rPr lang="en-US" sz="4400">
                <a:solidFill>
                  <a:srgbClr val="009FEE"/>
                </a:solidFill>
                <a:latin typeface="Consolas"/>
                <a:ea typeface="Times New Roman"/>
                <a:cs typeface="Times New Roman"/>
              </a:rPr>
              <a:t>name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: Analyze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run: |</a:t>
            </a:r>
            <a:endParaRPr/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4400">
                <a:latin typeface="Consolas"/>
                <a:ea typeface="Times New Roman"/>
                <a:cs typeface="Times New Roman"/>
              </a:rPr>
              <a:t>          </a:t>
            </a:r>
            <a:r>
              <a:rPr lang="en-US" sz="4400" b="1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pvs-studio-analyzer</a:t>
            </a:r>
            <a:r>
              <a:rPr lang="en-US" sz="4400">
                <a:latin typeface="Consolas"/>
                <a:ea typeface="Times New Roman"/>
                <a:cs typeface="Times New Roman"/>
              </a:rPr>
              <a:t> analyze -f j</a:t>
            </a:r>
            <a:endParaRPr/>
          </a:p>
        </p:txBody>
      </p:sp>
      <p:sp>
        <p:nvSpPr>
          <p:cNvPr id="4" name="Rectangle 3"/>
          <p:cNvSpPr/>
          <p:nvPr/>
        </p:nvSpPr>
        <p:spPr bwMode="auto">
          <a:xfrm>
            <a:off x="2219152" y="10083113"/>
            <a:ext cx="19948869" cy="2236797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1773" y="1436943"/>
            <a:ext cx="22963627" cy="1084211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1773" y="1436943"/>
            <a:ext cx="22963627" cy="10842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06050" y="1684078"/>
            <a:ext cx="11101432" cy="1330971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 bwMode="auto">
          <a:xfrm>
            <a:off x="590924" y="6289016"/>
            <a:ext cx="23205326" cy="11379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/>
              <a:t>Работать с легаси проектом нам поможет храповик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3450719" y="2638786"/>
            <a:ext cx="4451913" cy="5393079"/>
            <a:chOff x="2129772" y="1885950"/>
            <a:chExt cx="2200928" cy="2691287"/>
          </a:xfrm>
        </p:grpSpPr>
        <p:sp>
          <p:nvSpPr>
            <p:cNvPr id="6" name="Rectangle: Rounded Corners 5"/>
            <p:cNvSpPr/>
            <p:nvPr/>
          </p:nvSpPr>
          <p:spPr bwMode="auto">
            <a:xfrm>
              <a:off x="2129772" y="3405662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 первый раз</a:t>
              </a:r>
              <a:endParaRPr/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4330700" y="18859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3450719" y="2638786"/>
            <a:ext cx="7513986" cy="5393078"/>
            <a:chOff x="2129772" y="1885950"/>
            <a:chExt cx="3714750" cy="2691287"/>
          </a:xfrm>
        </p:grpSpPr>
        <p:sp>
          <p:nvSpPr>
            <p:cNvPr id="6" name="Rectangle: Rounded Corners 5"/>
            <p:cNvSpPr/>
            <p:nvPr/>
          </p:nvSpPr>
          <p:spPr bwMode="auto">
            <a:xfrm>
              <a:off x="2129772" y="3405662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 первый раз</a:t>
              </a:r>
              <a:endParaRPr/>
            </a:p>
          </p:txBody>
        </p:sp>
        <p:sp>
          <p:nvSpPr>
            <p:cNvPr id="7" name="Rectangle: Rounded Corners 6"/>
            <p:cNvSpPr/>
            <p:nvPr/>
          </p:nvSpPr>
          <p:spPr bwMode="auto">
            <a:xfrm>
              <a:off x="4082397" y="3405661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Сохраняем ошибки</a:t>
              </a:r>
              <a:endParaRPr/>
            </a:p>
          </p:txBody>
        </p:sp>
        <p:cxnSp>
          <p:nvCxnSpPr>
            <p:cNvPr id="12" name="Straight Arrow Connector 11"/>
            <p:cNvCxnSpPr>
              <a:cxnSpLocks/>
              <a:stCxn id="6" idx="3"/>
              <a:endCxn id="7" idx="1"/>
            </p:cNvCxnSpPr>
            <p:nvPr/>
          </p:nvCxnSpPr>
          <p:spPr bwMode="auto">
            <a:xfrm flipV="1">
              <a:off x="3891897" y="3991449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4330700" y="18859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3450719" y="2638786"/>
            <a:ext cx="11463645" cy="5393079"/>
            <a:chOff x="2129772" y="1885950"/>
            <a:chExt cx="5667375" cy="2691287"/>
          </a:xfrm>
        </p:grpSpPr>
        <p:sp>
          <p:nvSpPr>
            <p:cNvPr id="6" name="Rectangle: Rounded Corners 5"/>
            <p:cNvSpPr/>
            <p:nvPr/>
          </p:nvSpPr>
          <p:spPr bwMode="auto">
            <a:xfrm>
              <a:off x="2129772" y="3405662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 первый раз</a:t>
              </a:r>
              <a:endParaRPr/>
            </a:p>
          </p:txBody>
        </p:sp>
        <p:sp>
          <p:nvSpPr>
            <p:cNvPr id="7" name="Rectangle: Rounded Corners 6"/>
            <p:cNvSpPr/>
            <p:nvPr/>
          </p:nvSpPr>
          <p:spPr bwMode="auto">
            <a:xfrm>
              <a:off x="4082397" y="3405661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Сохраняем ошибки</a:t>
              </a:r>
              <a:endParaRPr/>
            </a:p>
          </p:txBody>
        </p:sp>
        <p:sp>
          <p:nvSpPr>
            <p:cNvPr id="8" name="Rectangle: Rounded Corners 7"/>
            <p:cNvSpPr/>
            <p:nvPr/>
          </p:nvSpPr>
          <p:spPr bwMode="auto">
            <a:xfrm>
              <a:off x="6035022" y="3405660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</a:t>
              </a:r>
              <a:endParaRPr/>
            </a:p>
          </p:txBody>
        </p:sp>
        <p:cxnSp>
          <p:nvCxnSpPr>
            <p:cNvPr id="12" name="Straight Arrow Connector 11"/>
            <p:cNvCxnSpPr>
              <a:cxnSpLocks/>
              <a:stCxn id="6" idx="3"/>
              <a:endCxn id="7" idx="1"/>
            </p:cNvCxnSpPr>
            <p:nvPr/>
          </p:nvCxnSpPr>
          <p:spPr bwMode="auto">
            <a:xfrm flipV="1">
              <a:off x="3891897" y="3991449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7" idx="3"/>
              <a:endCxn id="8" idx="1"/>
            </p:cNvCxnSpPr>
            <p:nvPr/>
          </p:nvCxnSpPr>
          <p:spPr bwMode="auto">
            <a:xfrm flipV="1">
              <a:off x="5844522" y="3991448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4330700" y="18859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3450719" y="2638786"/>
            <a:ext cx="16312978" cy="6509677"/>
            <a:chOff x="2129772" y="1885950"/>
            <a:chExt cx="8064779" cy="3248499"/>
          </a:xfrm>
        </p:grpSpPr>
        <p:sp>
          <p:nvSpPr>
            <p:cNvPr id="6" name="Rectangle: Rounded Corners 5"/>
            <p:cNvSpPr/>
            <p:nvPr/>
          </p:nvSpPr>
          <p:spPr bwMode="auto">
            <a:xfrm>
              <a:off x="2129772" y="3405662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 первый раз</a:t>
              </a:r>
              <a:endParaRPr/>
            </a:p>
          </p:txBody>
        </p:sp>
        <p:sp>
          <p:nvSpPr>
            <p:cNvPr id="7" name="Rectangle: Rounded Corners 6"/>
            <p:cNvSpPr/>
            <p:nvPr/>
          </p:nvSpPr>
          <p:spPr bwMode="auto">
            <a:xfrm>
              <a:off x="4082397" y="3405661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Сохраняем ошибки</a:t>
              </a:r>
              <a:endParaRPr/>
            </a:p>
          </p:txBody>
        </p:sp>
        <p:sp>
          <p:nvSpPr>
            <p:cNvPr id="8" name="Rectangle: Rounded Corners 7"/>
            <p:cNvSpPr/>
            <p:nvPr/>
          </p:nvSpPr>
          <p:spPr bwMode="auto">
            <a:xfrm>
              <a:off x="6035022" y="3405660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</a:t>
              </a:r>
              <a:endParaRPr/>
            </a:p>
          </p:txBody>
        </p:sp>
        <p:sp>
          <p:nvSpPr>
            <p:cNvPr id="9" name="Diamond 8"/>
            <p:cNvSpPr/>
            <p:nvPr/>
          </p:nvSpPr>
          <p:spPr bwMode="auto">
            <a:xfrm>
              <a:off x="7982886" y="2848448"/>
              <a:ext cx="2211665" cy="228600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Ошибок стало больше?</a:t>
              </a:r>
              <a:endParaRPr/>
            </a:p>
          </p:txBody>
        </p:sp>
        <p:cxnSp>
          <p:nvCxnSpPr>
            <p:cNvPr id="12" name="Straight Arrow Connector 11"/>
            <p:cNvCxnSpPr>
              <a:cxnSpLocks/>
              <a:stCxn id="6" idx="3"/>
              <a:endCxn id="7" idx="1"/>
            </p:cNvCxnSpPr>
            <p:nvPr/>
          </p:nvCxnSpPr>
          <p:spPr bwMode="auto">
            <a:xfrm flipV="1">
              <a:off x="3891897" y="3991449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7" idx="3"/>
              <a:endCxn id="8" idx="1"/>
            </p:cNvCxnSpPr>
            <p:nvPr/>
          </p:nvCxnSpPr>
          <p:spPr bwMode="auto">
            <a:xfrm flipV="1">
              <a:off x="5844522" y="3991448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7797147" y="3991448"/>
              <a:ext cx="1857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4330700" y="18859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 чем поговорим</a:t>
            </a:r>
            <a:endParaRPr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/>
          </a:p>
          <a:p>
            <a:pPr>
              <a:defRPr/>
            </a:pPr>
            <a:r>
              <a:rPr lang="ru-RU"/>
              <a:t>Что такое </a:t>
            </a:r>
            <a:r>
              <a:rPr lang="en-US"/>
              <a:t>Quality Gate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3450719" y="2638786"/>
            <a:ext cx="16312978" cy="9442732"/>
            <a:chOff x="2129772" y="1885950"/>
            <a:chExt cx="8064779" cy="4712170"/>
          </a:xfrm>
        </p:grpSpPr>
        <p:sp>
          <p:nvSpPr>
            <p:cNvPr id="6" name="Rectangle: Rounded Corners 5"/>
            <p:cNvSpPr/>
            <p:nvPr/>
          </p:nvSpPr>
          <p:spPr bwMode="auto">
            <a:xfrm>
              <a:off x="2129772" y="3405662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 первый раз</a:t>
              </a:r>
              <a:endParaRPr/>
            </a:p>
          </p:txBody>
        </p:sp>
        <p:sp>
          <p:nvSpPr>
            <p:cNvPr id="7" name="Rectangle: Rounded Corners 6"/>
            <p:cNvSpPr/>
            <p:nvPr/>
          </p:nvSpPr>
          <p:spPr bwMode="auto">
            <a:xfrm>
              <a:off x="4082397" y="3405661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Сохраняем ошибки</a:t>
              </a:r>
              <a:endParaRPr/>
            </a:p>
          </p:txBody>
        </p:sp>
        <p:sp>
          <p:nvSpPr>
            <p:cNvPr id="8" name="Rectangle: Rounded Corners 7"/>
            <p:cNvSpPr/>
            <p:nvPr/>
          </p:nvSpPr>
          <p:spPr bwMode="auto">
            <a:xfrm>
              <a:off x="6035022" y="3405660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</a:t>
              </a:r>
              <a:endParaRPr/>
            </a:p>
          </p:txBody>
        </p:sp>
        <p:sp>
          <p:nvSpPr>
            <p:cNvPr id="9" name="Diamond 8"/>
            <p:cNvSpPr/>
            <p:nvPr/>
          </p:nvSpPr>
          <p:spPr bwMode="auto">
            <a:xfrm>
              <a:off x="7982886" y="2848448"/>
              <a:ext cx="2211665" cy="228600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Ошибок стало больше?</a:t>
              </a:r>
              <a:endParaRPr/>
            </a:p>
          </p:txBody>
        </p:sp>
        <p:sp>
          <p:nvSpPr>
            <p:cNvPr id="10" name="Rectangle: Rounded Corners 9"/>
            <p:cNvSpPr/>
            <p:nvPr/>
          </p:nvSpPr>
          <p:spPr bwMode="auto">
            <a:xfrm>
              <a:off x="8207654" y="5426545"/>
              <a:ext cx="1762125" cy="1171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bg1"/>
                  </a:solidFill>
                  <a:latin typeface="Manrope"/>
                </a:rPr>
                <a:t>Сборка падает</a:t>
              </a:r>
              <a:endParaRPr/>
            </a:p>
          </p:txBody>
        </p:sp>
        <p:cxnSp>
          <p:nvCxnSpPr>
            <p:cNvPr id="12" name="Straight Arrow Connector 11"/>
            <p:cNvCxnSpPr>
              <a:cxnSpLocks/>
              <a:stCxn id="6" idx="3"/>
              <a:endCxn id="7" idx="1"/>
            </p:cNvCxnSpPr>
            <p:nvPr/>
          </p:nvCxnSpPr>
          <p:spPr bwMode="auto">
            <a:xfrm flipV="1">
              <a:off x="3891897" y="3991449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7" idx="3"/>
              <a:endCxn id="8" idx="1"/>
            </p:cNvCxnSpPr>
            <p:nvPr/>
          </p:nvCxnSpPr>
          <p:spPr bwMode="auto">
            <a:xfrm flipV="1">
              <a:off x="5844522" y="3991448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7797147" y="3991448"/>
              <a:ext cx="1857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9" idx="2"/>
              <a:endCxn id="10" idx="0"/>
            </p:cNvCxnSpPr>
            <p:nvPr/>
          </p:nvCxnSpPr>
          <p:spPr bwMode="auto">
            <a:xfrm flipH="1">
              <a:off x="9088717" y="5134449"/>
              <a:ext cx="2" cy="2920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4330700" y="18859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5"/>
            <p:cNvCxnSpPr>
              <a:cxnSpLocks/>
              <a:stCxn id="10" idx="1"/>
              <a:endCxn id="8" idx="2"/>
            </p:cNvCxnSpPr>
            <p:nvPr/>
          </p:nvCxnSpPr>
          <p:spPr bwMode="auto">
            <a:xfrm rot="10800000">
              <a:off x="6916085" y="4577235"/>
              <a:ext cx="1291569" cy="143509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3450719" y="1634484"/>
            <a:ext cx="16312978" cy="10447034"/>
            <a:chOff x="2129772" y="1384777"/>
            <a:chExt cx="8064779" cy="5213342"/>
          </a:xfrm>
        </p:grpSpPr>
        <p:sp>
          <p:nvSpPr>
            <p:cNvPr id="6" name="Rectangle: Rounded Corners 5"/>
            <p:cNvSpPr/>
            <p:nvPr/>
          </p:nvSpPr>
          <p:spPr bwMode="auto">
            <a:xfrm>
              <a:off x="2129772" y="3405662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 первый раз</a:t>
              </a:r>
              <a:endParaRPr/>
            </a:p>
          </p:txBody>
        </p:sp>
        <p:sp>
          <p:nvSpPr>
            <p:cNvPr id="7" name="Rectangle: Rounded Corners 6"/>
            <p:cNvSpPr/>
            <p:nvPr/>
          </p:nvSpPr>
          <p:spPr bwMode="auto">
            <a:xfrm>
              <a:off x="4082397" y="3405661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Сохраняем ошибки</a:t>
              </a:r>
              <a:endParaRPr/>
            </a:p>
          </p:txBody>
        </p:sp>
        <p:sp>
          <p:nvSpPr>
            <p:cNvPr id="8" name="Rectangle: Rounded Corners 7"/>
            <p:cNvSpPr/>
            <p:nvPr/>
          </p:nvSpPr>
          <p:spPr bwMode="auto">
            <a:xfrm>
              <a:off x="6035022" y="3405660"/>
              <a:ext cx="1762125" cy="11715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Анализируем</a:t>
              </a:r>
              <a:endParaRPr/>
            </a:p>
          </p:txBody>
        </p:sp>
        <p:sp>
          <p:nvSpPr>
            <p:cNvPr id="9" name="Diamond 8"/>
            <p:cNvSpPr/>
            <p:nvPr/>
          </p:nvSpPr>
          <p:spPr bwMode="auto">
            <a:xfrm>
              <a:off x="7982886" y="2848448"/>
              <a:ext cx="2211665" cy="228600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tx1"/>
                  </a:solidFill>
                  <a:latin typeface="Manrope"/>
                </a:rPr>
                <a:t>Ошибок стало больше?</a:t>
              </a:r>
              <a:endParaRPr/>
            </a:p>
          </p:txBody>
        </p:sp>
        <p:sp>
          <p:nvSpPr>
            <p:cNvPr id="10" name="Rectangle: Rounded Corners 9"/>
            <p:cNvSpPr/>
            <p:nvPr/>
          </p:nvSpPr>
          <p:spPr bwMode="auto">
            <a:xfrm>
              <a:off x="8207654" y="5426545"/>
              <a:ext cx="1762125" cy="11715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bg1"/>
                  </a:solidFill>
                  <a:latin typeface="Manrope"/>
                </a:rPr>
                <a:t>Сборка падает</a:t>
              </a:r>
              <a:endParaRPr/>
            </a:p>
          </p:txBody>
        </p:sp>
        <p:sp>
          <p:nvSpPr>
            <p:cNvPr id="11" name="Rectangle: Rounded Corners 10"/>
            <p:cNvSpPr/>
            <p:nvPr/>
          </p:nvSpPr>
          <p:spPr bwMode="auto">
            <a:xfrm>
              <a:off x="8207654" y="1384777"/>
              <a:ext cx="1762125" cy="117157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3600">
                  <a:solidFill>
                    <a:schemeClr val="bg1"/>
                  </a:solidFill>
                  <a:latin typeface="Manrope"/>
                </a:rPr>
                <a:t>Сборка проходит</a:t>
              </a:r>
              <a:endParaRPr/>
            </a:p>
          </p:txBody>
        </p:sp>
        <p:cxnSp>
          <p:nvCxnSpPr>
            <p:cNvPr id="12" name="Straight Arrow Connector 11"/>
            <p:cNvCxnSpPr>
              <a:cxnSpLocks/>
              <a:stCxn id="6" idx="3"/>
              <a:endCxn id="7" idx="1"/>
            </p:cNvCxnSpPr>
            <p:nvPr/>
          </p:nvCxnSpPr>
          <p:spPr bwMode="auto">
            <a:xfrm flipV="1">
              <a:off x="3891897" y="3991449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7" idx="3"/>
              <a:endCxn id="8" idx="1"/>
            </p:cNvCxnSpPr>
            <p:nvPr/>
          </p:nvCxnSpPr>
          <p:spPr bwMode="auto">
            <a:xfrm flipV="1">
              <a:off x="5844522" y="3991448"/>
              <a:ext cx="19050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7797147" y="3991448"/>
              <a:ext cx="1857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  <a:stCxn id="9" idx="0"/>
              <a:endCxn id="11" idx="2"/>
            </p:cNvCxnSpPr>
            <p:nvPr/>
          </p:nvCxnSpPr>
          <p:spPr bwMode="auto">
            <a:xfrm flipH="1" flipV="1">
              <a:off x="9088717" y="2556351"/>
              <a:ext cx="2" cy="2920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9" idx="2"/>
              <a:endCxn id="10" idx="0"/>
            </p:cNvCxnSpPr>
            <p:nvPr/>
          </p:nvCxnSpPr>
          <p:spPr bwMode="auto">
            <a:xfrm flipH="1">
              <a:off x="9088717" y="5134449"/>
              <a:ext cx="2" cy="2920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>
              <a:off x="4330700" y="188595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1"/>
            <p:cNvCxnSpPr>
              <a:cxnSpLocks/>
              <a:stCxn id="11" idx="1"/>
              <a:endCxn id="7" idx="0"/>
            </p:cNvCxnSpPr>
            <p:nvPr/>
          </p:nvCxnSpPr>
          <p:spPr bwMode="auto">
            <a:xfrm rot="10800000" flipV="1">
              <a:off x="4963460" y="1970565"/>
              <a:ext cx="3244194" cy="1435096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5"/>
            <p:cNvCxnSpPr>
              <a:cxnSpLocks/>
              <a:stCxn id="10" idx="1"/>
              <a:endCxn id="8" idx="2"/>
            </p:cNvCxnSpPr>
            <p:nvPr/>
          </p:nvCxnSpPr>
          <p:spPr bwMode="auto">
            <a:xfrm rot="10800000">
              <a:off x="6916085" y="4577235"/>
              <a:ext cx="1291569" cy="143509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 bwMode="auto">
          <a:xfrm>
            <a:off x="590924" y="6289016"/>
            <a:ext cx="23205326" cy="11379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/>
              <a:t>Храповик на примере </a:t>
            </a:r>
            <a:r>
              <a:rPr lang="en-US"/>
              <a:t>SonarQube</a:t>
            </a:r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9072" y="2169590"/>
            <a:ext cx="23509030" cy="937681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3471" y="2977517"/>
            <a:ext cx="23400232" cy="776096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3471" y="2977517"/>
            <a:ext cx="23400232" cy="7760966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 bwMode="auto">
          <a:xfrm rot="10800000">
            <a:off x="10218057" y="3030857"/>
            <a:ext cx="1814286" cy="59299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1437" y="3302096"/>
            <a:ext cx="23324300" cy="747299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611" y="2842054"/>
            <a:ext cx="23433952" cy="803189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62253" y="4041844"/>
            <a:ext cx="220626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>
                <a:solidFill>
                  <a:srgbClr val="009FEE"/>
                </a:solidFill>
                <a:latin typeface="Consolas"/>
              </a:rPr>
              <a:t>curl</a:t>
            </a:r>
            <a:r>
              <a:rPr lang="en-US" sz="6000">
                <a:latin typeface="Consolas"/>
              </a:rPr>
              <a:t> </a:t>
            </a:r>
            <a:r>
              <a:rPr lang="en-US" sz="6000">
                <a:solidFill>
                  <a:srgbClr val="009FEE"/>
                </a:solidFill>
                <a:latin typeface="Consolas"/>
              </a:rPr>
              <a:t>--request</a:t>
            </a:r>
            <a:r>
              <a:rPr lang="en-US" sz="6000">
                <a:latin typeface="Consolas"/>
              </a:rPr>
              <a:t> POST \     	</a:t>
            </a:r>
            <a:r>
              <a:rPr lang="en-US" sz="6000">
                <a:solidFill>
                  <a:srgbClr val="00B050"/>
                </a:solidFill>
                <a:latin typeface="Consolas"/>
              </a:rPr>
              <a:t>&lt;address&gt;</a:t>
            </a:r>
            <a:r>
              <a:rPr lang="en-US" sz="6000">
                <a:latin typeface="Consolas"/>
              </a:rPr>
              <a:t>/api/qualitygates/update_condition \</a:t>
            </a:r>
            <a:endParaRPr/>
          </a:p>
          <a:p>
            <a:pPr>
              <a:defRPr/>
            </a:pPr>
            <a:r>
              <a:rPr lang="en-US" sz="6000">
                <a:latin typeface="Consolas"/>
              </a:rPr>
              <a:t>    </a:t>
            </a:r>
            <a:r>
              <a:rPr lang="en-US" sz="6000">
                <a:solidFill>
                  <a:srgbClr val="009FEE"/>
                </a:solidFill>
                <a:latin typeface="Consolas"/>
              </a:rPr>
              <a:t>-d</a:t>
            </a:r>
            <a:r>
              <a:rPr lang="en-US" sz="6000">
                <a:latin typeface="Consolas"/>
              </a:rPr>
              <a:t> ‘id=</a:t>
            </a:r>
            <a:r>
              <a:rPr lang="en-US" sz="6000">
                <a:solidFill>
                  <a:srgbClr val="00B050"/>
                </a:solidFill>
                <a:latin typeface="Consolas"/>
              </a:rPr>
              <a:t>&lt;quality_gate_id&gt;</a:t>
            </a:r>
            <a:r>
              <a:rPr lang="en-US" sz="6000">
                <a:latin typeface="Consolas"/>
              </a:rPr>
              <a:t>' \</a:t>
            </a:r>
            <a:endParaRPr/>
          </a:p>
          <a:p>
            <a:pPr>
              <a:defRPr/>
            </a:pPr>
            <a:r>
              <a:rPr lang="en-US" sz="6000">
                <a:latin typeface="Consolas"/>
              </a:rPr>
              <a:t>    </a:t>
            </a:r>
            <a:r>
              <a:rPr lang="en-US" sz="6000">
                <a:solidFill>
                  <a:srgbClr val="009FEE"/>
                </a:solidFill>
                <a:latin typeface="Consolas"/>
              </a:rPr>
              <a:t>-d</a:t>
            </a:r>
            <a:r>
              <a:rPr lang="en-US" sz="6000">
                <a:latin typeface="Consolas"/>
              </a:rPr>
              <a:t> 'error=7' \</a:t>
            </a:r>
            <a:endParaRPr/>
          </a:p>
          <a:p>
            <a:pPr>
              <a:defRPr/>
            </a:pPr>
            <a:r>
              <a:rPr lang="en-US" sz="6000">
                <a:latin typeface="Consolas"/>
              </a:rPr>
              <a:t>    </a:t>
            </a:r>
            <a:r>
              <a:rPr lang="en-US" sz="6000">
                <a:solidFill>
                  <a:srgbClr val="009FEE"/>
                </a:solidFill>
                <a:latin typeface="Consolas"/>
              </a:rPr>
              <a:t>-d</a:t>
            </a:r>
            <a:r>
              <a:rPr lang="en-US" sz="6000">
                <a:latin typeface="Consolas"/>
              </a:rPr>
              <a:t> 'metric=critical_violations' \</a:t>
            </a:r>
            <a:endParaRPr/>
          </a:p>
          <a:p>
            <a:pPr>
              <a:defRPr/>
            </a:pPr>
            <a:r>
              <a:rPr lang="en-US" sz="6000">
                <a:latin typeface="Consolas"/>
              </a:rPr>
              <a:t>    </a:t>
            </a:r>
            <a:r>
              <a:rPr lang="en-US" sz="6000">
                <a:solidFill>
                  <a:srgbClr val="009FEE"/>
                </a:solidFill>
                <a:latin typeface="Consolas"/>
              </a:rPr>
              <a:t>-d</a:t>
            </a:r>
            <a:r>
              <a:rPr lang="en-US" sz="6000">
                <a:latin typeface="Consolas"/>
              </a:rPr>
              <a:t> 'op=GT'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Выводы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 чем поговорим</a:t>
            </a:r>
            <a:endParaRPr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/>
          </a:p>
          <a:p>
            <a:pPr>
              <a:defRPr/>
            </a:pPr>
            <a:r>
              <a:rPr lang="ru-RU"/>
              <a:t>Что такое </a:t>
            </a:r>
            <a:r>
              <a:rPr lang="en-US"/>
              <a:t>Quality Gate</a:t>
            </a:r>
            <a:endParaRPr/>
          </a:p>
          <a:p>
            <a:pPr>
              <a:defRPr/>
            </a:pPr>
            <a:r>
              <a:rPr lang="ru-RU"/>
              <a:t>Как можно использовать </a:t>
            </a:r>
            <a:r>
              <a:rPr lang="en-US"/>
              <a:t>SAST </a:t>
            </a:r>
            <a:r>
              <a:rPr lang="ru-RU"/>
              <a:t>в качестве </a:t>
            </a:r>
            <a:r>
              <a:rPr lang="en-US"/>
              <a:t>Quality Gate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Выводы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Выводы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SAST </a:t>
            </a:r>
            <a:r>
              <a:rPr lang="ru-RU"/>
              <a:t>снижает кол-во потенциальных уязвимостей в проекте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Выводы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SAST </a:t>
            </a:r>
            <a:r>
              <a:rPr lang="ru-RU"/>
              <a:t>снижает кол-во потенциальных уязвимостей в проекте</a:t>
            </a:r>
            <a:endParaRPr/>
          </a:p>
          <a:p>
            <a:pPr>
              <a:defRPr/>
            </a:pPr>
            <a:r>
              <a:rPr lang="ru-RU"/>
              <a:t>Метрики </a:t>
            </a:r>
            <a:r>
              <a:rPr lang="en-US"/>
              <a:t>Quality Gate </a:t>
            </a:r>
            <a:r>
              <a:rPr lang="ru-RU"/>
              <a:t>защищают проект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52447" y="484435"/>
            <a:ext cx="23288513" cy="1323439"/>
          </a:xfrm>
        </p:spPr>
        <p:txBody>
          <a:bodyPr/>
          <a:lstStyle/>
          <a:p>
            <a:pPr>
              <a:defRPr/>
            </a:pPr>
            <a:r>
              <a:rPr lang="ru-RU"/>
              <a:t>Выводы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2448" y="2802870"/>
            <a:ext cx="23288511" cy="102440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SAST </a:t>
            </a:r>
            <a:r>
              <a:rPr lang="ru-RU"/>
              <a:t>снижает кол-во потенциальных уязвимостей в проекте</a:t>
            </a:r>
            <a:endParaRPr/>
          </a:p>
          <a:p>
            <a:pPr>
              <a:defRPr/>
            </a:pPr>
            <a:r>
              <a:rPr lang="ru-RU"/>
              <a:t>Метрики </a:t>
            </a:r>
            <a:r>
              <a:rPr lang="en-US"/>
              <a:t>Quality Gate </a:t>
            </a:r>
            <a:r>
              <a:rPr lang="ru-RU"/>
              <a:t>защищают проект</a:t>
            </a:r>
            <a:endParaRPr/>
          </a:p>
          <a:p>
            <a:pPr>
              <a:defRPr/>
            </a:pPr>
            <a:r>
              <a:rPr lang="en-US"/>
              <a:t>SAST </a:t>
            </a:r>
            <a:r>
              <a:rPr lang="ru-RU"/>
              <a:t>можно использовать в качестве одной из метрик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676399" y="6042392"/>
            <a:ext cx="21034375" cy="1631216"/>
          </a:xfrm>
        </p:spPr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Что такое </a:t>
            </a:r>
            <a:r>
              <a:rPr lang="en-US"/>
              <a:t>SAST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3">
      <a:dk1>
        <a:srgbClr val="000000"/>
      </a:dk1>
      <a:lt1>
        <a:srgbClr val="FFFFFF"/>
      </a:lt1>
      <a:dk2>
        <a:srgbClr val="00B0F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1314</Words>
  <Application>Microsoft Office PowerPoint</Application>
  <DocSecurity>0</DocSecurity>
  <PresentationFormat>Custom</PresentationFormat>
  <Paragraphs>242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Consolas</vt:lpstr>
      <vt:lpstr>Times New Roman</vt:lpstr>
      <vt:lpstr>Manrope</vt:lpstr>
      <vt:lpstr>Wingdings</vt:lpstr>
      <vt:lpstr>Arial</vt:lpstr>
      <vt:lpstr>Calibri</vt:lpstr>
      <vt:lpstr>Office Theme</vt:lpstr>
      <vt:lpstr>PowerPoint Presentation</vt:lpstr>
      <vt:lpstr>SAST как Quality Gate</vt:lpstr>
      <vt:lpstr>Антон Третьяков</vt:lpstr>
      <vt:lpstr>О чем поговорим</vt:lpstr>
      <vt:lpstr>О чем поговорим</vt:lpstr>
      <vt:lpstr>О чем поговорим</vt:lpstr>
      <vt:lpstr>О чем поговорим</vt:lpstr>
      <vt:lpstr>Что такое SAST</vt:lpstr>
      <vt:lpstr>Что такое SAST</vt:lpstr>
      <vt:lpstr>Что такое SAST</vt:lpstr>
      <vt:lpstr>Что такое SAST</vt:lpstr>
      <vt:lpstr>Что такое SAST</vt:lpstr>
      <vt:lpstr>Что такое SAST</vt:lpstr>
      <vt:lpstr>Что такое SAST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Что такое SAST</vt:lpstr>
      <vt:lpstr>Что нехорошо</vt:lpstr>
      <vt:lpstr>Что нехорошо</vt:lpstr>
      <vt:lpstr>Что хорошо</vt:lpstr>
      <vt:lpstr>Что хорошо</vt:lpstr>
      <vt:lpstr>Что хорошо</vt:lpstr>
      <vt:lpstr>Что хорошо</vt:lpstr>
      <vt:lpstr>Раннее исправление ошибок</vt:lpstr>
      <vt:lpstr>Раннее исправление ошибок</vt:lpstr>
      <vt:lpstr>Раннее исправление ошибок</vt:lpstr>
      <vt:lpstr>Раннее исправление ошибок</vt:lpstr>
      <vt:lpstr>Раннее исправление ошибок</vt:lpstr>
      <vt:lpstr>Раннее исправление ошибок</vt:lpstr>
      <vt:lpstr>Раннее исправление ошибок </vt:lpstr>
      <vt:lpstr>Что такое Quality Gate</vt:lpstr>
      <vt:lpstr>PowerPoint Presentation</vt:lpstr>
      <vt:lpstr>PowerPoint Presentation</vt:lpstr>
      <vt:lpstr>PowerPoint Presentation</vt:lpstr>
      <vt:lpstr>Примеры метрик</vt:lpstr>
      <vt:lpstr>Как можно использовать SAST как Quality Gate</vt:lpstr>
      <vt:lpstr>Куда встраивается SAST</vt:lpstr>
      <vt:lpstr>Куда встраивается SAST</vt:lpstr>
      <vt:lpstr>Куда встраивается SAST</vt:lpstr>
      <vt:lpstr>Куда встраивается SAST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Выводы</vt:lpstr>
      <vt:lpstr>Выводы</vt:lpstr>
      <vt:lpstr>Выводы</vt:lpstr>
      <vt:lpstr>Выводы</vt:lpstr>
      <vt:lpstr>Выводы</vt:lpstr>
      <vt:lpstr>PowerPoint Presentation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Anton Tretyakov</cp:lastModifiedBy>
  <cp:revision>224</cp:revision>
  <dcterms:created xsi:type="dcterms:W3CDTF">2024-07-21T11:06:55Z</dcterms:created>
  <dcterms:modified xsi:type="dcterms:W3CDTF">2025-03-10T13:43:04Z</dcterms:modified>
  <cp:category/>
  <dc:identifier/>
  <cp:contentStatus/>
  <dc:language/>
  <cp:version/>
</cp:coreProperties>
</file>