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78" r:id="rId4"/>
    <p:sldId id="279" r:id="rId5"/>
    <p:sldId id="280" r:id="rId6"/>
    <p:sldId id="281" r:id="rId7"/>
    <p:sldId id="282" r:id="rId8"/>
    <p:sldId id="258" r:id="rId9"/>
    <p:sldId id="276" r:id="rId10"/>
    <p:sldId id="260" r:id="rId11"/>
    <p:sldId id="261" r:id="rId12"/>
    <p:sldId id="274" r:id="rId13"/>
    <p:sldId id="262" r:id="rId14"/>
    <p:sldId id="263" r:id="rId15"/>
    <p:sldId id="264" r:id="rId16"/>
    <p:sldId id="266" r:id="rId17"/>
    <p:sldId id="267" r:id="rId18"/>
    <p:sldId id="268" r:id="rId19"/>
    <p:sldId id="265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6" autoAdjust="0"/>
    <p:restoredTop sz="96984" autoAdjust="0"/>
  </p:normalViewPr>
  <p:slideViewPr>
    <p:cSldViewPr snapToGrid="0">
      <p:cViewPr varScale="1">
        <p:scale>
          <a:sx n="70" d="100"/>
          <a:sy n="70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-8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32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8594D-FD21-4BEC-82B1-8F2967236DD4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1579-F332-49CB-8774-75DD61688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9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55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03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61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44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19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37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91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98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4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3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3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3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55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31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64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1579-F332-49CB-8774-75DD6168830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4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AB7B-F065-4960-AA6F-46A41C0B696D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68CD-E4BB-4937-BE56-0F353E770A9D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AE65-C7ED-479A-964C-7C7DEF91B5B6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074A-7544-4B34-9063-BD645D7ACBA3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41CD-37F1-4D42-9082-44F7356F4171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14E8-9745-4800-B175-CE0D351A4A4E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7A77-21A5-42DD-AC88-32EE6F23EFF8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F86-6B8B-4107-9636-E6007B8E5BA0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F9FD-9F73-4825-9D9E-0150E3698E42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87-E90C-4DE0-ADA9-F60C1C78EDDE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52C3-2B8E-4AD5-BE15-4C22722E13A9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E6B-9A3B-4B5C-8A1D-D8719C143B4D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83CE-1BE6-40A1-869A-2E52D7007D4C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532A-218E-4586-B616-369B6EB3E412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6AF7-6D77-4DD0-A8F0-7E659E7630E3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6205-A2DD-4689-AEE2-8A8DF24920F4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DD373-3247-447C-B727-2F6908D4D889}" type="datetime1">
              <a:rPr lang="en-US" smtClean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066" y="414867"/>
            <a:ext cx="8280401" cy="2921000"/>
          </a:xfrm>
        </p:spPr>
        <p:txBody>
          <a:bodyPr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Что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пришлось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тестировать</a:t>
            </a:r>
            <a:r>
              <a:rPr lang="en-US" sz="4800" dirty="0" smtClean="0">
                <a:solidFill>
                  <a:schemeClr val="tx1"/>
                </a:solidFill>
              </a:rPr>
              <a:t> и о </a:t>
            </a:r>
            <a:r>
              <a:rPr lang="en-US" sz="4800" dirty="0" err="1" smtClean="0">
                <a:solidFill>
                  <a:schemeClr val="tx1"/>
                </a:solidFill>
              </a:rPr>
              <a:t>чём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узнать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при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подготовке</a:t>
            </a:r>
            <a:r>
              <a:rPr lang="en-US" sz="4800" dirty="0" smtClean="0">
                <a:solidFill>
                  <a:schemeClr val="tx1"/>
                </a:solidFill>
              </a:rPr>
              <a:t> Linux-</a:t>
            </a:r>
            <a:r>
              <a:rPr lang="en-US" sz="4800" dirty="0" err="1" smtClean="0">
                <a:solidFill>
                  <a:schemeClr val="tx1"/>
                </a:solidFill>
              </a:rPr>
              <a:t>версии</a:t>
            </a:r>
            <a:r>
              <a:rPr lang="en-US" sz="4800" dirty="0" smtClean="0">
                <a:solidFill>
                  <a:schemeClr val="tx1"/>
                </a:solidFill>
              </a:rPr>
              <a:t> PVS-Studio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72066" y="3903261"/>
            <a:ext cx="4491504" cy="2261738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/>
              <a:t>Святослав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Размыслов</a:t>
            </a:r>
            <a:r>
              <a:rPr lang="ru-RU" sz="2400" b="1" dirty="0" smtClean="0"/>
              <a:t>,</a:t>
            </a:r>
            <a:endParaRPr lang="en-US" sz="2400" b="1" dirty="0" smtClean="0"/>
          </a:p>
          <a:p>
            <a:pPr algn="l"/>
            <a:r>
              <a:rPr lang="en-US" sz="2400" b="1" dirty="0" smtClean="0"/>
              <a:t>Евгений </a:t>
            </a:r>
            <a:r>
              <a:rPr lang="en-US" sz="2400" b="1" dirty="0" err="1" smtClean="0"/>
              <a:t>Рыжков</a:t>
            </a:r>
            <a:endParaRPr lang="ru-RU" sz="2400" b="1" dirty="0" smtClean="0"/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PVS-Studio</a:t>
            </a:r>
          </a:p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www.viva64.com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86" y="3150864"/>
            <a:ext cx="2548181" cy="30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Первая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сборка</a:t>
            </a:r>
            <a:r>
              <a:rPr lang="en-US" dirty="0" smtClean="0">
                <a:solidFill>
                  <a:schemeClr val="tx1"/>
                </a:solidFill>
              </a:rPr>
              <a:t> и </a:t>
            </a:r>
            <a:r>
              <a:rPr lang="en-US" dirty="0" err="1" smtClean="0">
                <a:solidFill>
                  <a:schemeClr val="tx1"/>
                </a:solidFill>
              </a:rPr>
              <a:t>поддержка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7" y="1466324"/>
            <a:ext cx="8229599" cy="225054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Исполняемый</a:t>
            </a:r>
            <a:r>
              <a:rPr lang="en-US" sz="2400" dirty="0" smtClean="0"/>
              <a:t> </a:t>
            </a:r>
            <a:r>
              <a:rPr lang="en-US" sz="2400" dirty="0" err="1" smtClean="0"/>
              <a:t>файл</a:t>
            </a:r>
            <a:r>
              <a:rPr lang="en-US" sz="2400" dirty="0" smtClean="0"/>
              <a:t> </a:t>
            </a:r>
            <a:r>
              <a:rPr lang="en-US" sz="2400" dirty="0" err="1" smtClean="0"/>
              <a:t>не</a:t>
            </a:r>
            <a:r>
              <a:rPr lang="en-US" sz="2400" dirty="0" smtClean="0"/>
              <a:t> </a:t>
            </a:r>
            <a:r>
              <a:rPr lang="en-US" sz="2400" dirty="0" err="1" smtClean="0"/>
              <a:t>является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продуктом</a:t>
            </a:r>
            <a:endParaRPr lang="en-US" sz="2400" dirty="0" smtClean="0"/>
          </a:p>
          <a:p>
            <a:r>
              <a:rPr lang="en-US" sz="2400" dirty="0" err="1" smtClean="0"/>
              <a:t>Портирование</a:t>
            </a:r>
            <a:r>
              <a:rPr lang="en-US" sz="2400" dirty="0" smtClean="0"/>
              <a:t> </a:t>
            </a:r>
            <a:r>
              <a:rPr lang="en-US" sz="2400" dirty="0" err="1" smtClean="0"/>
              <a:t>кода</a:t>
            </a:r>
            <a:r>
              <a:rPr lang="en-US" sz="2400" dirty="0" smtClean="0"/>
              <a:t> – </a:t>
            </a:r>
            <a:r>
              <a:rPr lang="en-US" sz="2400" dirty="0" err="1" smtClean="0"/>
              <a:t>лишь</a:t>
            </a:r>
            <a:r>
              <a:rPr lang="en-US" sz="2400" dirty="0" smtClean="0"/>
              <a:t> </a:t>
            </a:r>
            <a:r>
              <a:rPr lang="en-US" sz="2400" dirty="0" err="1" smtClean="0"/>
              <a:t>малая</a:t>
            </a:r>
            <a:r>
              <a:rPr lang="en-US" sz="2400" dirty="0" smtClean="0"/>
              <a:t> </a:t>
            </a:r>
            <a:r>
              <a:rPr lang="en-US" sz="2400" dirty="0" err="1" smtClean="0"/>
              <a:t>часть</a:t>
            </a:r>
            <a:r>
              <a:rPr lang="en-US" sz="2400" dirty="0" smtClean="0"/>
              <a:t> </a:t>
            </a:r>
            <a:r>
              <a:rPr lang="en-US" sz="2400" dirty="0" err="1" smtClean="0"/>
              <a:t>работы</a:t>
            </a:r>
            <a:endParaRPr lang="en-US" sz="2400" dirty="0" smtClean="0"/>
          </a:p>
          <a:p>
            <a:r>
              <a:rPr lang="en-US" sz="2400" dirty="0" err="1" smtClean="0"/>
              <a:t>Нельзя</a:t>
            </a:r>
            <a:r>
              <a:rPr lang="en-US" sz="2400" dirty="0" smtClean="0"/>
              <a:t> </a:t>
            </a:r>
            <a:r>
              <a:rPr lang="en-US" sz="2400" dirty="0" err="1" smtClean="0"/>
              <a:t>делать</a:t>
            </a:r>
            <a:r>
              <a:rPr lang="en-US" sz="2400" dirty="0" smtClean="0"/>
              <a:t> </a:t>
            </a:r>
            <a:r>
              <a:rPr lang="en-US" sz="2400" dirty="0" err="1" smtClean="0"/>
              <a:t>выводы</a:t>
            </a:r>
            <a:r>
              <a:rPr lang="en-US" sz="2400" dirty="0" smtClean="0"/>
              <a:t> </a:t>
            </a:r>
            <a:r>
              <a:rPr lang="en-US" sz="2400" dirty="0" err="1" smtClean="0"/>
              <a:t>без</a:t>
            </a:r>
            <a:r>
              <a:rPr lang="en-US" sz="2400" dirty="0" smtClean="0"/>
              <a:t> </a:t>
            </a:r>
            <a:r>
              <a:rPr lang="en-US" sz="2400" dirty="0" err="1" smtClean="0"/>
              <a:t>полноценного</a:t>
            </a:r>
            <a:r>
              <a:rPr lang="en-US" sz="2400" dirty="0" smtClean="0"/>
              <a:t> </a:t>
            </a:r>
            <a:r>
              <a:rPr lang="en-US" sz="2400" dirty="0" err="1" smtClean="0"/>
              <a:t>тестирования</a:t>
            </a:r>
            <a:r>
              <a:rPr lang="ru-RU" sz="2400" dirty="0" smtClean="0"/>
              <a:t> – сравнение тестирования на </a:t>
            </a:r>
            <a:r>
              <a:rPr lang="en-US" sz="2400" dirty="0" smtClean="0"/>
              <a:t>Windows </a:t>
            </a:r>
            <a:r>
              <a:rPr lang="ru-RU" sz="2400" dirty="0" smtClean="0"/>
              <a:t>и </a:t>
            </a:r>
            <a:r>
              <a:rPr lang="en-US" sz="2400" dirty="0" smtClean="0"/>
              <a:t>Linux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2" y="3232880"/>
            <a:ext cx="2192868" cy="34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Миф</a:t>
            </a:r>
            <a:r>
              <a:rPr lang="en-US" dirty="0" smtClean="0">
                <a:solidFill>
                  <a:schemeClr val="tx1"/>
                </a:solidFill>
              </a:rPr>
              <a:t> о </a:t>
            </a:r>
            <a:r>
              <a:rPr lang="en-US" dirty="0" err="1" smtClean="0">
                <a:solidFill>
                  <a:schemeClr val="tx1"/>
                </a:solidFill>
              </a:rPr>
              <a:t>понимании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сборочных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скриптов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6323"/>
            <a:ext cx="8596668" cy="232674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err="1" smtClean="0"/>
              <a:t>Не</a:t>
            </a:r>
            <a:r>
              <a:rPr lang="en-US" sz="9600" dirty="0" smtClean="0"/>
              <a:t> </a:t>
            </a:r>
            <a:r>
              <a:rPr lang="en-US" sz="9600" dirty="0" err="1" smtClean="0"/>
              <a:t>все</a:t>
            </a:r>
            <a:r>
              <a:rPr lang="en-US" sz="9600" dirty="0" smtClean="0"/>
              <a:t> </a:t>
            </a:r>
            <a:r>
              <a:rPr lang="en-US" sz="9600" dirty="0" err="1" smtClean="0"/>
              <a:t>разработчики</a:t>
            </a:r>
            <a:r>
              <a:rPr lang="en-US" sz="9600" dirty="0" smtClean="0"/>
              <a:t> </a:t>
            </a:r>
            <a:r>
              <a:rPr lang="en-US" sz="9600" dirty="0" err="1" smtClean="0"/>
              <a:t>полностью</a:t>
            </a:r>
            <a:r>
              <a:rPr lang="en-US" sz="9600" dirty="0" smtClean="0"/>
              <a:t> </a:t>
            </a:r>
            <a:r>
              <a:rPr lang="en-US" sz="9600" dirty="0" err="1" smtClean="0"/>
              <a:t>знакомы</a:t>
            </a:r>
            <a:r>
              <a:rPr lang="en-US" sz="9600" dirty="0" smtClean="0"/>
              <a:t> </a:t>
            </a:r>
            <a:r>
              <a:rPr lang="en-US" sz="9600" dirty="0" err="1" smtClean="0"/>
              <a:t>со</a:t>
            </a:r>
            <a:r>
              <a:rPr lang="en-US" sz="9600" dirty="0" smtClean="0"/>
              <a:t> </a:t>
            </a:r>
            <a:r>
              <a:rPr lang="en-US" sz="9600" dirty="0" err="1" smtClean="0"/>
              <a:t>сборочной</a:t>
            </a:r>
            <a:r>
              <a:rPr lang="en-US" sz="9600" dirty="0" smtClean="0"/>
              <a:t> </a:t>
            </a:r>
            <a:r>
              <a:rPr lang="en-US" sz="9600" dirty="0" err="1" smtClean="0"/>
              <a:t>системой</a:t>
            </a:r>
            <a:endParaRPr lang="en-US" sz="9600" dirty="0" smtClean="0"/>
          </a:p>
          <a:p>
            <a:r>
              <a:rPr lang="en-US" sz="9600" dirty="0" err="1" smtClean="0"/>
              <a:t>Нужен</a:t>
            </a:r>
            <a:r>
              <a:rPr lang="en-US" sz="9600" dirty="0" smtClean="0"/>
              <a:t> </a:t>
            </a:r>
            <a:r>
              <a:rPr lang="en-US" sz="9600" dirty="0" err="1" smtClean="0"/>
              <a:t>хоть</a:t>
            </a:r>
            <a:r>
              <a:rPr lang="en-US" sz="9600" dirty="0" smtClean="0"/>
              <a:t> </a:t>
            </a:r>
            <a:r>
              <a:rPr lang="en-US" sz="9600" dirty="0" err="1" smtClean="0"/>
              <a:t>какой-то</a:t>
            </a:r>
            <a:r>
              <a:rPr lang="en-US" sz="9600" dirty="0" smtClean="0"/>
              <a:t> </a:t>
            </a:r>
            <a:r>
              <a:rPr lang="en-US" sz="9600" dirty="0" err="1" smtClean="0"/>
              <a:t>способ</a:t>
            </a:r>
            <a:r>
              <a:rPr lang="en-US" sz="9600" dirty="0" smtClean="0"/>
              <a:t> </a:t>
            </a:r>
            <a:r>
              <a:rPr lang="en-US" sz="9600" dirty="0" err="1" smtClean="0"/>
              <a:t>познакомиться</a:t>
            </a:r>
            <a:r>
              <a:rPr lang="en-US" sz="9600" dirty="0" smtClean="0"/>
              <a:t> с </a:t>
            </a:r>
            <a:r>
              <a:rPr lang="en-US" sz="9600" dirty="0" err="1" smtClean="0"/>
              <a:t>продуктом</a:t>
            </a:r>
            <a:r>
              <a:rPr lang="en-US" sz="9600" dirty="0" smtClean="0"/>
              <a:t> </a:t>
            </a:r>
            <a:r>
              <a:rPr lang="en-US" sz="9600" dirty="0" err="1" smtClean="0"/>
              <a:t>без</a:t>
            </a:r>
            <a:r>
              <a:rPr lang="en-US" sz="9600" dirty="0" smtClean="0"/>
              <a:t> </a:t>
            </a:r>
            <a:r>
              <a:rPr lang="en-US" sz="9600" dirty="0" err="1" smtClean="0"/>
              <a:t>интегарции</a:t>
            </a:r>
            <a:r>
              <a:rPr lang="en-US" sz="9600" dirty="0" smtClean="0"/>
              <a:t> и </a:t>
            </a:r>
            <a:r>
              <a:rPr lang="en-US" sz="9600" dirty="0" err="1" smtClean="0"/>
              <a:t>настройки</a:t>
            </a:r>
            <a:endParaRPr lang="en-US" sz="9600" dirty="0" smtClean="0"/>
          </a:p>
          <a:p>
            <a:r>
              <a:rPr lang="en-US" sz="9600" dirty="0" err="1" smtClean="0"/>
              <a:t>Этот</a:t>
            </a:r>
            <a:r>
              <a:rPr lang="en-US" sz="9600" dirty="0" smtClean="0"/>
              <a:t> </a:t>
            </a:r>
            <a:r>
              <a:rPr lang="en-US" sz="9600" dirty="0" err="1" smtClean="0"/>
              <a:t>способ</a:t>
            </a:r>
            <a:r>
              <a:rPr lang="en-US" sz="9600" dirty="0" smtClean="0"/>
              <a:t> </a:t>
            </a:r>
            <a:r>
              <a:rPr lang="en-US" sz="9600" dirty="0" err="1" smtClean="0"/>
              <a:t>должен</a:t>
            </a:r>
            <a:r>
              <a:rPr lang="en-US" sz="9600" dirty="0" smtClean="0"/>
              <a:t> </a:t>
            </a:r>
            <a:r>
              <a:rPr lang="en-US" sz="9600" dirty="0" err="1" smtClean="0"/>
              <a:t>быть</a:t>
            </a:r>
            <a:r>
              <a:rPr lang="en-US" sz="9600" dirty="0" smtClean="0"/>
              <a:t> </a:t>
            </a:r>
            <a:r>
              <a:rPr lang="en-US" sz="9600" dirty="0" err="1" smtClean="0"/>
              <a:t>довольно</a:t>
            </a:r>
            <a:r>
              <a:rPr lang="en-US" sz="9600" dirty="0" smtClean="0"/>
              <a:t> </a:t>
            </a:r>
            <a:r>
              <a:rPr lang="en-US" sz="9600" dirty="0" err="1" smtClean="0"/>
              <a:t>надёжным</a:t>
            </a:r>
            <a:r>
              <a:rPr lang="en-US" sz="9600" dirty="0" smtClean="0"/>
              <a:t>, </a:t>
            </a:r>
            <a:r>
              <a:rPr lang="en-US" sz="9600" dirty="0" err="1" smtClean="0"/>
              <a:t>чтобы</a:t>
            </a:r>
            <a:r>
              <a:rPr lang="en-US" sz="9600" dirty="0" smtClean="0"/>
              <a:t> </a:t>
            </a:r>
            <a:r>
              <a:rPr lang="en-US" sz="9600" dirty="0" err="1" smtClean="0"/>
              <a:t>оставить</a:t>
            </a:r>
            <a:r>
              <a:rPr lang="en-US" sz="9600" dirty="0" smtClean="0"/>
              <a:t>  </a:t>
            </a:r>
            <a:r>
              <a:rPr lang="en-US" sz="9600" dirty="0" err="1" smtClean="0"/>
              <a:t>хорошее</a:t>
            </a:r>
            <a:r>
              <a:rPr lang="en-US" sz="9600" dirty="0" smtClean="0"/>
              <a:t> </a:t>
            </a:r>
            <a:r>
              <a:rPr lang="en-US" sz="9600" dirty="0" err="1" smtClean="0"/>
              <a:t>впечатление</a:t>
            </a:r>
            <a:endParaRPr lang="en-US" sz="9600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0" y="3793066"/>
            <a:ext cx="4202950" cy="23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145866" cy="13208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Поддержка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множества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дистрибутивов</a:t>
            </a:r>
            <a:r>
              <a:rPr lang="en-US" dirty="0" smtClean="0">
                <a:solidFill>
                  <a:schemeClr val="tx1"/>
                </a:solidFill>
              </a:rPr>
              <a:t> Linux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66" y="2048269"/>
            <a:ext cx="4471064" cy="44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Выбор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технологии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мониторинга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7" y="1466324"/>
            <a:ext cx="8229599" cy="2250544"/>
          </a:xfrm>
        </p:spPr>
        <p:txBody>
          <a:bodyPr>
            <a:noAutofit/>
          </a:bodyPr>
          <a:lstStyle/>
          <a:p>
            <a:r>
              <a:rPr lang="en-US" sz="2400" dirty="0" smtClean="0"/>
              <a:t>(-) Clang scan-build</a:t>
            </a:r>
          </a:p>
          <a:p>
            <a:r>
              <a:rPr lang="en-US" sz="2400" dirty="0" smtClean="0"/>
              <a:t>(+) </a:t>
            </a:r>
            <a:r>
              <a:rPr lang="en-US" sz="2400" dirty="0" err="1" smtClean="0"/>
              <a:t>strace</a:t>
            </a:r>
            <a:endParaRPr lang="en-US" sz="2400" dirty="0" smtClean="0"/>
          </a:p>
          <a:p>
            <a:r>
              <a:rPr lang="en-US" sz="2400" dirty="0"/>
              <a:t>(+) JSON Compilation Database</a:t>
            </a:r>
            <a:endParaRPr lang="en-US" sz="2400" dirty="0" smtClean="0"/>
          </a:p>
          <a:p>
            <a:r>
              <a:rPr lang="en-US" sz="2400" dirty="0" smtClean="0"/>
              <a:t>(+/-) RD_PRELOAD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90" y="3815101"/>
            <a:ext cx="4694151" cy="25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652933" cy="13208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Бесконечные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нестандартные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расширения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компиляторов</a:t>
            </a:r>
            <a:r>
              <a:rPr lang="en-US" dirty="0" smtClean="0">
                <a:solidFill>
                  <a:schemeClr val="tx1"/>
                </a:solidFill>
              </a:rPr>
              <a:t> GCC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84" y="2904065"/>
            <a:ext cx="4245429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Закрытое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тестирование</a:t>
            </a:r>
            <a:r>
              <a:rPr lang="en-US" dirty="0" smtClean="0">
                <a:solidFill>
                  <a:schemeClr val="tx1"/>
                </a:solidFill>
              </a:rPr>
              <a:t> Beta </a:t>
            </a:r>
            <a:r>
              <a:rPr lang="en-US" dirty="0" err="1" smtClean="0">
                <a:solidFill>
                  <a:schemeClr val="tx1"/>
                </a:solidFill>
              </a:rPr>
              <a:t>версии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Волна</a:t>
            </a:r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0266"/>
            <a:ext cx="8229599" cy="2006601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2400" dirty="0" err="1" smtClean="0"/>
              <a:t>Исполняемый</a:t>
            </a:r>
            <a:r>
              <a:rPr lang="en-US" sz="2400" dirty="0" smtClean="0"/>
              <a:t> </a:t>
            </a:r>
            <a:r>
              <a:rPr lang="en-US" sz="2400" dirty="0" err="1" smtClean="0"/>
              <a:t>файл</a:t>
            </a:r>
            <a:r>
              <a:rPr lang="en-US" sz="2400" dirty="0" smtClean="0"/>
              <a:t> </a:t>
            </a:r>
            <a:r>
              <a:rPr lang="en-US" sz="2400" dirty="0" err="1" smtClean="0"/>
              <a:t>анализатора</a:t>
            </a:r>
            <a:r>
              <a:rPr lang="en-US" sz="2400" dirty="0" smtClean="0"/>
              <a:t> </a:t>
            </a:r>
            <a:r>
              <a:rPr lang="en-US" sz="2400" dirty="0" err="1" smtClean="0"/>
              <a:t>со</a:t>
            </a:r>
            <a:r>
              <a:rPr lang="en-US" sz="2400" dirty="0" smtClean="0"/>
              <a:t> </a:t>
            </a:r>
            <a:r>
              <a:rPr lang="en-US" sz="2400" dirty="0" err="1" smtClean="0"/>
              <a:t>скриптом</a:t>
            </a:r>
            <a:r>
              <a:rPr lang="en-US" sz="2400" dirty="0" smtClean="0"/>
              <a:t> </a:t>
            </a:r>
            <a:r>
              <a:rPr lang="en-US" sz="2400" dirty="0" err="1" smtClean="0"/>
              <a:t>установки</a:t>
            </a:r>
            <a:endParaRPr lang="en-US" sz="2400" dirty="0" smtClean="0"/>
          </a:p>
          <a:p>
            <a:r>
              <a:rPr lang="en-US" sz="2400" dirty="0" smtClean="0"/>
              <a:t>Online </a:t>
            </a:r>
            <a:r>
              <a:rPr lang="en-US" sz="2400" dirty="0" err="1" smtClean="0"/>
              <a:t>документация</a:t>
            </a:r>
            <a:endParaRPr lang="en-US" sz="2400" dirty="0" smtClean="0"/>
          </a:p>
          <a:p>
            <a:r>
              <a:rPr lang="en-US" sz="2400" dirty="0" err="1" smtClean="0"/>
              <a:t>Несколько</a:t>
            </a:r>
            <a:r>
              <a:rPr lang="en-US" sz="2400" dirty="0" smtClean="0"/>
              <a:t> </a:t>
            </a:r>
            <a:r>
              <a:rPr lang="en-US" sz="2400" dirty="0" err="1" smtClean="0"/>
              <a:t>способов</a:t>
            </a:r>
            <a:r>
              <a:rPr lang="en-US" sz="2400" dirty="0" smtClean="0"/>
              <a:t> </a:t>
            </a:r>
            <a:r>
              <a:rPr lang="en-US" sz="2400" dirty="0" err="1" smtClean="0"/>
              <a:t>анализа</a:t>
            </a:r>
            <a:r>
              <a:rPr lang="en-US" sz="2400" dirty="0" smtClean="0"/>
              <a:t> </a:t>
            </a:r>
            <a:r>
              <a:rPr lang="en-US" sz="2400" dirty="0" err="1" smtClean="0"/>
              <a:t>без</a:t>
            </a:r>
            <a:r>
              <a:rPr lang="en-US" sz="2400" dirty="0" smtClean="0"/>
              <a:t> </a:t>
            </a:r>
            <a:r>
              <a:rPr lang="en-US" sz="2400" dirty="0" err="1" smtClean="0"/>
              <a:t>интеграции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64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Закрытое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тестирование</a:t>
            </a:r>
            <a:r>
              <a:rPr lang="en-US" dirty="0" smtClean="0">
                <a:solidFill>
                  <a:schemeClr val="tx1"/>
                </a:solidFill>
              </a:rPr>
              <a:t> Beta </a:t>
            </a:r>
            <a:r>
              <a:rPr lang="en-US" dirty="0" err="1" smtClean="0">
                <a:solidFill>
                  <a:schemeClr val="tx1"/>
                </a:solidFill>
              </a:rPr>
              <a:t>версии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Волна</a:t>
            </a:r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6524"/>
            <a:ext cx="8229599" cy="2250544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Поддержка</a:t>
            </a:r>
            <a:r>
              <a:rPr lang="en-US" sz="2400" dirty="0"/>
              <a:t> </a:t>
            </a:r>
            <a:r>
              <a:rPr lang="en-US" sz="2400" dirty="0" err="1"/>
              <a:t>нестандартных</a:t>
            </a:r>
            <a:r>
              <a:rPr lang="en-US" sz="2400" dirty="0"/>
              <a:t> </a:t>
            </a:r>
            <a:r>
              <a:rPr lang="en-US" sz="2400" dirty="0" err="1"/>
              <a:t>расширений</a:t>
            </a:r>
            <a:r>
              <a:rPr lang="en-US" sz="2400" dirty="0"/>
              <a:t> </a:t>
            </a:r>
            <a:r>
              <a:rPr lang="en-US" sz="2400" dirty="0" err="1" smtClean="0"/>
              <a:t>компиляторов</a:t>
            </a:r>
            <a:endParaRPr lang="en-US" sz="2400" dirty="0" smtClean="0"/>
          </a:p>
          <a:p>
            <a:r>
              <a:rPr lang="en-US" sz="2400" dirty="0" err="1"/>
              <a:t>Борьба</a:t>
            </a:r>
            <a:r>
              <a:rPr lang="en-US" sz="2400" dirty="0"/>
              <a:t> с </a:t>
            </a:r>
            <a:r>
              <a:rPr lang="en-US" sz="2400" dirty="0" err="1"/>
              <a:t>ложными</a:t>
            </a:r>
            <a:r>
              <a:rPr lang="en-US" sz="2400" dirty="0"/>
              <a:t> </a:t>
            </a:r>
            <a:r>
              <a:rPr lang="en-US" sz="2400" dirty="0" err="1" smtClean="0"/>
              <a:t>срабатываниями</a:t>
            </a:r>
            <a:endParaRPr lang="en-US" sz="2400" dirty="0" smtClean="0"/>
          </a:p>
          <a:p>
            <a:r>
              <a:rPr lang="en-US" sz="2400" dirty="0" err="1" smtClean="0"/>
              <a:t>Создание</a:t>
            </a:r>
            <a:r>
              <a:rPr lang="en-US" sz="2400" dirty="0" smtClean="0"/>
              <a:t> Deb/Rpm </a:t>
            </a:r>
            <a:r>
              <a:rPr lang="en-US" sz="2400" dirty="0" err="1" smtClean="0"/>
              <a:t>пакетов</a:t>
            </a:r>
            <a:endParaRPr lang="en-US" sz="2400" dirty="0" smtClean="0"/>
          </a:p>
          <a:p>
            <a:r>
              <a:rPr lang="en-US" sz="2400" dirty="0" err="1" smtClean="0"/>
              <a:t>Другие</a:t>
            </a:r>
            <a:r>
              <a:rPr lang="en-US" sz="2400" dirty="0" smtClean="0"/>
              <a:t> </a:t>
            </a:r>
            <a:r>
              <a:rPr lang="en-US" sz="2400" dirty="0" err="1" smtClean="0"/>
              <a:t>доработки</a:t>
            </a:r>
            <a:r>
              <a:rPr lang="en-US" sz="2400" dirty="0" smtClean="0"/>
              <a:t> </a:t>
            </a:r>
            <a:r>
              <a:rPr lang="en-US" sz="2400" dirty="0" err="1" smtClean="0"/>
              <a:t>по</a:t>
            </a:r>
            <a:r>
              <a:rPr lang="en-US" sz="2400" dirty="0" smtClean="0"/>
              <a:t> </a:t>
            </a:r>
            <a:r>
              <a:rPr lang="en-US" sz="2400" dirty="0" err="1" smtClean="0"/>
              <a:t>анализатору</a:t>
            </a:r>
            <a:r>
              <a:rPr lang="en-US" sz="2400" dirty="0" smtClean="0"/>
              <a:t> и </a:t>
            </a:r>
            <a:r>
              <a:rPr lang="en-US" sz="2400" dirty="0" err="1" smtClean="0"/>
              <a:t>документации</a:t>
            </a:r>
            <a:endParaRPr lang="en-US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6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Закрытое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тестирование</a:t>
            </a:r>
            <a:r>
              <a:rPr lang="en-US" dirty="0" smtClean="0">
                <a:solidFill>
                  <a:schemeClr val="tx1"/>
                </a:solidFill>
              </a:rPr>
              <a:t> Beta </a:t>
            </a:r>
            <a:r>
              <a:rPr lang="en-US" dirty="0" err="1" smtClean="0">
                <a:solidFill>
                  <a:schemeClr val="tx1"/>
                </a:solidFill>
              </a:rPr>
              <a:t>версии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Волна</a:t>
            </a:r>
            <a:r>
              <a:rPr lang="en-US" dirty="0" smtClean="0">
                <a:solidFill>
                  <a:schemeClr val="tx1"/>
                </a:solidFill>
              </a:rPr>
              <a:t>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6524"/>
            <a:ext cx="9067799" cy="2250544"/>
          </a:xfrm>
        </p:spPr>
        <p:txBody>
          <a:bodyPr>
            <a:normAutofit/>
          </a:bodyPr>
          <a:lstStyle/>
          <a:p>
            <a:r>
              <a:rPr lang="en-US" sz="2400" dirty="0" err="1"/>
              <a:t>Отказ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конфигурационных</a:t>
            </a:r>
            <a:r>
              <a:rPr lang="en-US" sz="2400" dirty="0"/>
              <a:t> </a:t>
            </a:r>
            <a:r>
              <a:rPr lang="en-US" sz="2400" dirty="0" err="1" smtClean="0"/>
              <a:t>файлов</a:t>
            </a:r>
            <a:r>
              <a:rPr lang="en-US" sz="2400" dirty="0" smtClean="0"/>
              <a:t> </a:t>
            </a:r>
            <a:r>
              <a:rPr lang="en-US" sz="2400" dirty="0" err="1" smtClean="0"/>
              <a:t>для</a:t>
            </a:r>
            <a:r>
              <a:rPr lang="en-US" sz="2400" dirty="0" smtClean="0"/>
              <a:t> </a:t>
            </a:r>
            <a:r>
              <a:rPr lang="en-US" sz="2400" dirty="0" err="1" smtClean="0"/>
              <a:t>быстрой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проверки</a:t>
            </a:r>
            <a:endParaRPr lang="en-US" sz="2400" dirty="0" smtClean="0"/>
          </a:p>
          <a:p>
            <a:r>
              <a:rPr lang="en-US" sz="2400" dirty="0" err="1" smtClean="0"/>
              <a:t>Улучшена</a:t>
            </a:r>
            <a:r>
              <a:rPr lang="en-US" sz="2400" dirty="0" smtClean="0"/>
              <a:t> </a:t>
            </a:r>
            <a:r>
              <a:rPr lang="en-US" sz="2400" dirty="0" err="1" smtClean="0"/>
              <a:t>работа</a:t>
            </a:r>
            <a:r>
              <a:rPr lang="en-US" sz="2400" dirty="0" smtClean="0"/>
              <a:t> с </a:t>
            </a:r>
            <a:r>
              <a:rPr lang="en-US" sz="2400" dirty="0" err="1" smtClean="0"/>
              <a:t>логом</a:t>
            </a:r>
            <a:r>
              <a:rPr lang="en-US" sz="2400" dirty="0" smtClean="0"/>
              <a:t> </a:t>
            </a:r>
            <a:r>
              <a:rPr lang="en-US" sz="2400" dirty="0" err="1" smtClean="0"/>
              <a:t>утилиты</a:t>
            </a:r>
            <a:r>
              <a:rPr lang="en-US" sz="2400" dirty="0" smtClean="0"/>
              <a:t> </a:t>
            </a:r>
            <a:r>
              <a:rPr lang="en-US" sz="2400" dirty="0" err="1" smtClean="0"/>
              <a:t>strace</a:t>
            </a:r>
            <a:endParaRPr lang="en-US" sz="2400" dirty="0" smtClean="0"/>
          </a:p>
          <a:p>
            <a:r>
              <a:rPr lang="en-US" sz="2400" dirty="0" err="1" smtClean="0"/>
              <a:t>Доработка</a:t>
            </a:r>
            <a:r>
              <a:rPr lang="en-US" sz="2400" dirty="0" smtClean="0"/>
              <a:t> DEB/RPM </a:t>
            </a:r>
            <a:r>
              <a:rPr lang="en-US" sz="2400" dirty="0" err="1" smtClean="0"/>
              <a:t>пакетов</a:t>
            </a:r>
            <a:endParaRPr lang="en-US" sz="2400" dirty="0" smtClean="0"/>
          </a:p>
          <a:p>
            <a:r>
              <a:rPr lang="en-US" sz="2400" dirty="0" err="1" smtClean="0"/>
              <a:t>Другие</a:t>
            </a:r>
            <a:r>
              <a:rPr lang="en-US" sz="2400" dirty="0" smtClean="0"/>
              <a:t> </a:t>
            </a:r>
            <a:r>
              <a:rPr lang="en-US" sz="2400" dirty="0" err="1" smtClean="0"/>
              <a:t>доработки</a:t>
            </a:r>
            <a:r>
              <a:rPr lang="en-US" sz="2400" dirty="0" smtClean="0"/>
              <a:t> </a:t>
            </a:r>
            <a:r>
              <a:rPr lang="en-US" sz="2400" dirty="0" err="1" smtClean="0"/>
              <a:t>по</a:t>
            </a:r>
            <a:r>
              <a:rPr lang="en-US" sz="2400" dirty="0" smtClean="0"/>
              <a:t> </a:t>
            </a:r>
            <a:r>
              <a:rPr lang="en-US" sz="2400" dirty="0" err="1" smtClean="0"/>
              <a:t>анализатору</a:t>
            </a:r>
            <a:r>
              <a:rPr lang="en-US" sz="2400" dirty="0" smtClean="0"/>
              <a:t> и </a:t>
            </a:r>
            <a:r>
              <a:rPr lang="en-US" sz="2400" dirty="0" err="1" smtClean="0"/>
              <a:t>документации</a:t>
            </a:r>
            <a:endParaRPr lang="en-US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6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Закрытое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тестирование</a:t>
            </a:r>
            <a:r>
              <a:rPr lang="en-US" dirty="0" smtClean="0">
                <a:solidFill>
                  <a:schemeClr val="tx1"/>
                </a:solidFill>
              </a:rPr>
              <a:t> Beta </a:t>
            </a:r>
            <a:r>
              <a:rPr lang="en-US" dirty="0" err="1" smtClean="0">
                <a:solidFill>
                  <a:schemeClr val="tx1"/>
                </a:solidFill>
              </a:rPr>
              <a:t>версии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Волна</a:t>
            </a:r>
            <a:r>
              <a:rPr lang="en-US" dirty="0" smtClean="0">
                <a:solidFill>
                  <a:schemeClr val="tx1"/>
                </a:solidFill>
              </a:rPr>
              <a:t> 4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(Release Candidate)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02924"/>
            <a:ext cx="8229599" cy="225054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Курс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интеграцию</a:t>
            </a:r>
            <a:r>
              <a:rPr lang="en-US" sz="2400" dirty="0" smtClean="0"/>
              <a:t> в </a:t>
            </a:r>
            <a:r>
              <a:rPr lang="en-US" sz="2400" dirty="0" err="1" smtClean="0"/>
              <a:t>крупные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проекты</a:t>
            </a:r>
            <a:endParaRPr lang="en-US" sz="2400" dirty="0" smtClean="0"/>
          </a:p>
          <a:p>
            <a:r>
              <a:rPr lang="en-US" sz="2400" dirty="0" err="1" smtClean="0"/>
              <a:t>Реализация</a:t>
            </a:r>
            <a:r>
              <a:rPr lang="en-US" sz="2400" dirty="0" smtClean="0"/>
              <a:t> </a:t>
            </a:r>
            <a:r>
              <a:rPr lang="en-US" sz="2400" dirty="0" err="1" smtClean="0"/>
              <a:t>разных</a:t>
            </a:r>
            <a:r>
              <a:rPr lang="en-US" sz="2400" dirty="0" smtClean="0"/>
              <a:t> </a:t>
            </a:r>
            <a:r>
              <a:rPr lang="en-US" sz="2400" dirty="0" err="1" smtClean="0"/>
              <a:t>пожеланий</a:t>
            </a:r>
            <a:r>
              <a:rPr lang="en-US" sz="2400" dirty="0" smtClean="0"/>
              <a:t> </a:t>
            </a:r>
            <a:r>
              <a:rPr lang="en-US" sz="2400" dirty="0" err="1" smtClean="0"/>
              <a:t>пользователей</a:t>
            </a:r>
            <a:endParaRPr lang="en-US" sz="2400" dirty="0" smtClean="0"/>
          </a:p>
          <a:p>
            <a:r>
              <a:rPr lang="en-US" sz="2400" dirty="0" err="1" smtClean="0"/>
              <a:t>Собственные</a:t>
            </a:r>
            <a:r>
              <a:rPr lang="en-US" sz="2400" dirty="0" smtClean="0"/>
              <a:t> </a:t>
            </a:r>
            <a:r>
              <a:rPr lang="en-US" sz="2400" dirty="0" err="1" smtClean="0"/>
              <a:t>репозитории</a:t>
            </a:r>
            <a:r>
              <a:rPr lang="en-US" sz="2400" dirty="0" smtClean="0"/>
              <a:t> </a:t>
            </a:r>
            <a:r>
              <a:rPr lang="en-US" sz="2400" dirty="0" err="1" smtClean="0"/>
              <a:t>для</a:t>
            </a:r>
            <a:r>
              <a:rPr lang="en-US" sz="2400" dirty="0" smtClean="0"/>
              <a:t> DEB/RPM </a:t>
            </a:r>
            <a:r>
              <a:rPr lang="en-US" sz="2400" dirty="0" err="1" smtClean="0"/>
              <a:t>пакетов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5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Интеграция</a:t>
            </a:r>
            <a:r>
              <a:rPr lang="en-US" dirty="0" smtClean="0">
                <a:solidFill>
                  <a:schemeClr val="tx1"/>
                </a:solidFill>
              </a:rPr>
              <a:t> в Makefile/Makefile.am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4938" y="4174067"/>
            <a:ext cx="94348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ru-RU" altLang="ru-RU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cpp.o</a:t>
            </a: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kumimoji="0" lang="en-US" alt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$(CXX) $(CFLAGS) $(DFLAGS) $(INCLUDES) $&lt; -o $@</a:t>
            </a:r>
            <a:endParaRPr kumimoji="0" lang="en-US" alt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pvs-studio</a:t>
            </a: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kumimoji="0" lang="ru-RU" altLang="ru-RU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cfg</a:t>
            </a: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$(CFG_PATH) --</a:t>
            </a:r>
            <a:r>
              <a:rPr kumimoji="0" lang="ru-RU" altLang="ru-RU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source-file</a:t>
            </a: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$&lt; --</a:t>
            </a:r>
            <a:r>
              <a:rPr kumimoji="0" lang="ru-RU" altLang="ru-RU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language</a:t>
            </a: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C++</a:t>
            </a:r>
            <a:endParaRPr kumimoji="0" lang="en-US" alt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kumimoji="0" lang="ru-RU" altLang="ru-RU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cl-params</a:t>
            </a: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$(CFLAGS)</a:t>
            </a:r>
            <a:r>
              <a:rPr lang="en-US" alt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$(DFLAGS) $(INCLUDES) $&lt;</a:t>
            </a: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ru-RU" alt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7334" y="1474790"/>
            <a:ext cx="8229599" cy="2250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Тонкая</a:t>
            </a:r>
            <a:r>
              <a:rPr lang="en-US" sz="2400" dirty="0" smtClean="0"/>
              <a:t> </a:t>
            </a:r>
            <a:r>
              <a:rPr lang="en-US" sz="2400" dirty="0" err="1" smtClean="0"/>
              <a:t>настройка</a:t>
            </a:r>
            <a:r>
              <a:rPr lang="en-US" sz="2400" dirty="0" smtClean="0"/>
              <a:t> </a:t>
            </a:r>
            <a:r>
              <a:rPr lang="en-US" sz="2400" dirty="0" err="1" smtClean="0"/>
              <a:t>анализатора</a:t>
            </a:r>
            <a:endParaRPr lang="en-US" sz="2400" dirty="0" smtClean="0"/>
          </a:p>
          <a:p>
            <a:r>
              <a:rPr lang="en-US" sz="2400" dirty="0" err="1" smtClean="0"/>
              <a:t>Инкрементальный</a:t>
            </a:r>
            <a:r>
              <a:rPr lang="en-US" sz="2400" dirty="0" smtClean="0"/>
              <a:t> </a:t>
            </a:r>
            <a:r>
              <a:rPr lang="en-US" sz="2400" dirty="0" err="1" smtClean="0"/>
              <a:t>анализ</a:t>
            </a:r>
            <a:endParaRPr lang="en-US" sz="2400" dirty="0" smtClean="0"/>
          </a:p>
          <a:p>
            <a:r>
              <a:rPr lang="en-US" sz="2400" dirty="0" err="1" smtClean="0"/>
              <a:t>Распараллеливание</a:t>
            </a:r>
            <a:r>
              <a:rPr lang="en-US" sz="2400" dirty="0" smtClean="0"/>
              <a:t> </a:t>
            </a:r>
            <a:r>
              <a:rPr lang="en-US" sz="2400" dirty="0" err="1" smtClean="0"/>
              <a:t>анализа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уровне</a:t>
            </a:r>
            <a:r>
              <a:rPr lang="en-US" sz="2400" dirty="0" smtClean="0"/>
              <a:t> </a:t>
            </a:r>
            <a:r>
              <a:rPr lang="en-US" sz="2400" dirty="0" err="1" smtClean="0"/>
              <a:t>сборочной</a:t>
            </a:r>
            <a:r>
              <a:rPr lang="en-US" sz="2400" dirty="0" smtClean="0"/>
              <a:t> </a:t>
            </a:r>
            <a:r>
              <a:rPr lang="en-US" sz="2400" dirty="0" err="1" smtClean="0"/>
              <a:t>системы</a:t>
            </a:r>
            <a:endParaRPr lang="en-US" sz="2400" dirty="0" smtClean="0"/>
          </a:p>
          <a:p>
            <a:r>
              <a:rPr lang="en-US" sz="2400" dirty="0" err="1" smtClean="0"/>
              <a:t>Другие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преимущества</a:t>
            </a:r>
            <a:r>
              <a:rPr lang="en-US" sz="2400" dirty="0" smtClean="0"/>
              <a:t> </a:t>
            </a:r>
            <a:r>
              <a:rPr lang="en-US" sz="2400" dirty="0" err="1" smtClean="0"/>
              <a:t>от</a:t>
            </a:r>
            <a:r>
              <a:rPr lang="en-US" sz="2400" dirty="0" smtClean="0"/>
              <a:t> </a:t>
            </a:r>
            <a:r>
              <a:rPr lang="en-US" sz="2400" dirty="0" err="1" smtClean="0"/>
              <a:t>сборочной</a:t>
            </a:r>
            <a:r>
              <a:rPr lang="en-US" sz="2400" dirty="0" smtClean="0"/>
              <a:t> </a:t>
            </a:r>
            <a:r>
              <a:rPr lang="en-US" sz="2400" dirty="0" err="1" smtClean="0"/>
              <a:t>системы</a:t>
            </a:r>
            <a:endParaRPr lang="en-US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нужен </a:t>
            </a:r>
            <a:br>
              <a:rPr lang="ru-RU" dirty="0" smtClean="0"/>
            </a:br>
            <a:r>
              <a:rPr lang="ru-RU" dirty="0" smtClean="0"/>
              <a:t>статический анализ кода?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68" y="1136487"/>
            <a:ext cx="4198789" cy="5464802"/>
          </a:xfrm>
        </p:spPr>
      </p:pic>
      <p:sp>
        <p:nvSpPr>
          <p:cNvPr id="6" name="TextBox 5"/>
          <p:cNvSpPr txBox="1"/>
          <p:nvPr/>
        </p:nvSpPr>
        <p:spPr>
          <a:xfrm>
            <a:off x="677334" y="2483893"/>
            <a:ext cx="5232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Новичкам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«Индусам»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Плохим программистам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90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Интеграция</a:t>
            </a:r>
            <a:r>
              <a:rPr lang="en-US" dirty="0">
                <a:solidFill>
                  <a:schemeClr val="tx1"/>
                </a:solidFill>
              </a:rPr>
              <a:t> в </a:t>
            </a:r>
            <a:r>
              <a:rPr lang="en-US" dirty="0" err="1">
                <a:solidFill>
                  <a:schemeClr val="tx1"/>
                </a:solidFill>
              </a:rPr>
              <a:t>CMake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CLion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7334" y="5295037"/>
            <a:ext cx="73152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(PVS-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Studio.cmake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pvs_studio_add_target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(TARGET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analyze</a:t>
            </a:r>
            <a:endParaRPr lang="en-US" alt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 FORMAT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errorfile</a:t>
            </a:r>
            <a:endParaRPr lang="en-US" alt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ANALYZE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LOG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target.plog</a:t>
            </a:r>
            <a:endParaRPr lang="en-US" alt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LICENSE "/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/PVS-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Studio.lic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" y="1337733"/>
            <a:ext cx="6835721" cy="37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Интеграция</a:t>
            </a:r>
            <a:r>
              <a:rPr lang="en-US" dirty="0">
                <a:solidFill>
                  <a:schemeClr val="tx1"/>
                </a:solidFill>
              </a:rPr>
              <a:t> в </a:t>
            </a:r>
            <a:r>
              <a:rPr lang="en-US" dirty="0" err="1" smtClean="0">
                <a:solidFill>
                  <a:schemeClr val="tx1"/>
                </a:solidFill>
              </a:rPr>
              <a:t>CMake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QtCreator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7334" y="5295037"/>
            <a:ext cx="73152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(PVS-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Studio.cmake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pvs_studio_add_target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(TARGET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analyze</a:t>
            </a:r>
            <a:endParaRPr lang="en-US" alt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 FORMAT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errorfile</a:t>
            </a:r>
            <a:endParaRPr lang="en-US" alt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ANALYZE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LOG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target.plog</a:t>
            </a:r>
            <a:endParaRPr lang="en-US" alt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LICENSE "/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/PVS-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Studio.lic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7" y="1270000"/>
            <a:ext cx="7160536" cy="38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Интеграция</a:t>
            </a:r>
            <a:r>
              <a:rPr lang="en-US" dirty="0">
                <a:solidFill>
                  <a:schemeClr val="tx1"/>
                </a:solidFill>
              </a:rPr>
              <a:t> в </a:t>
            </a:r>
            <a:r>
              <a:rPr lang="en-US" dirty="0" err="1" smtClean="0">
                <a:solidFill>
                  <a:schemeClr val="tx1"/>
                </a:solidFill>
              </a:rPr>
              <a:t>QMake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QtCreator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77334" y="1930400"/>
            <a:ext cx="69557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pvs_studio.target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pvs</a:t>
            </a:r>
            <a:endParaRPr lang="en-US" alt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pvs_studio.output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alt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pvs_studio.license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/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/PVS-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Studio.lic</a:t>
            </a:r>
            <a:endParaRPr lang="en-US" alt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pvs_studio.cfg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/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/PVS-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Studio.cfg</a:t>
            </a:r>
            <a:endParaRPr lang="en-US" alt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pvs_studio.cxxflags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-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=c++14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pvs_studio.sources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$${SOURCES}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(PVS-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Studio.pri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К </a:t>
            </a:r>
            <a:r>
              <a:rPr lang="en-US" dirty="0" err="1" smtClean="0">
                <a:solidFill>
                  <a:schemeClr val="tx1"/>
                </a:solidFill>
              </a:rPr>
              <a:t>чему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пришли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за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время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разработки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7334" y="1474790"/>
            <a:ext cx="8229599" cy="2250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Установка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пакета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en-US" sz="2400" dirty="0" err="1" smtClean="0"/>
              <a:t>репозитория</a:t>
            </a:r>
            <a:endParaRPr lang="en-US" sz="2400" dirty="0" smtClean="0"/>
          </a:p>
          <a:p>
            <a:r>
              <a:rPr lang="en-US" sz="2400" dirty="0" err="1" smtClean="0"/>
              <a:t>Знакомство</a:t>
            </a:r>
            <a:r>
              <a:rPr lang="en-US" sz="2400" dirty="0" smtClean="0"/>
              <a:t> с </a:t>
            </a:r>
            <a:r>
              <a:rPr lang="en-US" sz="2400" dirty="0" err="1" smtClean="0"/>
              <a:t>анализатором</a:t>
            </a:r>
            <a:r>
              <a:rPr lang="en-US" sz="2400" dirty="0" smtClean="0"/>
              <a:t>, </a:t>
            </a:r>
            <a:r>
              <a:rPr lang="en-US" sz="2400" dirty="0" err="1" smtClean="0"/>
              <a:t>воспользовавшись</a:t>
            </a:r>
            <a:r>
              <a:rPr lang="en-US" sz="2400" dirty="0" smtClean="0"/>
              <a:t> </a:t>
            </a:r>
            <a:r>
              <a:rPr lang="en-US" sz="2400" dirty="0" err="1" smtClean="0"/>
              <a:t>быстрой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проверкой</a:t>
            </a:r>
            <a:endParaRPr lang="en-US" sz="2400" dirty="0" smtClean="0"/>
          </a:p>
          <a:p>
            <a:r>
              <a:rPr lang="en-US" sz="2400" dirty="0" err="1" smtClean="0"/>
              <a:t>Интеграция</a:t>
            </a:r>
            <a:r>
              <a:rPr lang="en-US" sz="2400" dirty="0" smtClean="0"/>
              <a:t> в </a:t>
            </a:r>
            <a:r>
              <a:rPr lang="en-US" sz="2400" dirty="0" err="1" smtClean="0"/>
              <a:t>проект</a:t>
            </a:r>
            <a:r>
              <a:rPr lang="en-US" sz="2400" dirty="0" smtClean="0"/>
              <a:t> </a:t>
            </a:r>
            <a:r>
              <a:rPr lang="en-US" sz="2400" dirty="0" err="1" smtClean="0"/>
              <a:t>для</a:t>
            </a:r>
            <a:r>
              <a:rPr lang="en-US" sz="2400" dirty="0" smtClean="0"/>
              <a:t> </a:t>
            </a:r>
            <a:r>
              <a:rPr lang="en-US" sz="2400" dirty="0" err="1" smtClean="0"/>
              <a:t>инкрементального</a:t>
            </a:r>
            <a:r>
              <a:rPr lang="en-US" sz="2400" dirty="0" smtClean="0"/>
              <a:t> </a:t>
            </a:r>
            <a:r>
              <a:rPr lang="en-US" sz="2400" dirty="0" err="1" smtClean="0"/>
              <a:t>анализа</a:t>
            </a:r>
            <a:r>
              <a:rPr lang="en-US" sz="2400" dirty="0" smtClean="0"/>
              <a:t> у </a:t>
            </a:r>
            <a:r>
              <a:rPr lang="en-US" sz="2400" dirty="0" err="1" smtClean="0"/>
              <a:t>разработчика</a:t>
            </a:r>
            <a:endParaRPr lang="en-US" sz="2400" dirty="0" smtClean="0"/>
          </a:p>
          <a:p>
            <a:r>
              <a:rPr lang="en-US" sz="2400" dirty="0" err="1" smtClean="0"/>
              <a:t>Настройка</a:t>
            </a:r>
            <a:r>
              <a:rPr lang="en-US" sz="2400" dirty="0" smtClean="0"/>
              <a:t> </a:t>
            </a:r>
            <a:r>
              <a:rPr lang="en-US" sz="2400" dirty="0" err="1" smtClean="0"/>
              <a:t>полного</a:t>
            </a:r>
            <a:r>
              <a:rPr lang="en-US" sz="2400" dirty="0" smtClean="0"/>
              <a:t> </a:t>
            </a:r>
            <a:r>
              <a:rPr lang="en-US" sz="2400" dirty="0" err="1" smtClean="0"/>
              <a:t>анализа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build-</a:t>
            </a:r>
            <a:r>
              <a:rPr lang="en-US" sz="2400" dirty="0" err="1" smtClean="0"/>
              <a:t>сервере</a:t>
            </a:r>
            <a:endParaRPr lang="en-US" sz="2400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Отдельно отметим сумасшедшее количество проверенных проектов на </a:t>
            </a:r>
            <a:r>
              <a:rPr lang="en-US" dirty="0" smtClean="0"/>
              <a:t>Linux,</a:t>
            </a:r>
            <a:r>
              <a:rPr lang="ru-RU" dirty="0" smtClean="0"/>
              <a:t> чтобы инструмент можно было назвать работающим.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87" y="2396384"/>
            <a:ext cx="1459187" cy="26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8933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Вопросы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7334" y="1711857"/>
            <a:ext cx="8229599" cy="1757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Релиз</a:t>
            </a:r>
            <a:r>
              <a:rPr lang="en-US" sz="2400" dirty="0" smtClean="0"/>
              <a:t> PVS-Studio for Linux: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en-US" sz="2400" u="sng" dirty="0" smtClean="0"/>
              <a:t>25 </a:t>
            </a:r>
            <a:r>
              <a:rPr lang="ru-RU" sz="2400" u="sng" dirty="0" smtClean="0"/>
              <a:t>октября 2016, вторник</a:t>
            </a:r>
            <a:endParaRPr lang="en-US" sz="2400" u="sng" dirty="0" smtClean="0"/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endParaRPr lang="en-US" sz="2400" u="sng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	www.viva64.com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/>
          </a:p>
          <a:p>
            <a:pPr marL="0" indent="0">
              <a:buNone/>
            </a:pPr>
            <a:endParaRPr lang="ru-RU" sz="2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33" y="1711856"/>
            <a:ext cx="7769720" cy="5146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0866" y="4947099"/>
            <a:ext cx="444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PVS-Studio</a:t>
            </a:r>
            <a:r>
              <a:rPr lang="ru-RU" dirty="0" smtClean="0"/>
              <a:t> умеет</a:t>
            </a:r>
            <a:r>
              <a:rPr lang="en-US" dirty="0" smtClean="0"/>
              <a:t> C, C++</a:t>
            </a:r>
            <a:r>
              <a:rPr lang="ru-RU" dirty="0" smtClean="0"/>
              <a:t> и </a:t>
            </a:r>
            <a:r>
              <a:rPr lang="en-US" dirty="0" smtClean="0"/>
              <a:t>C#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5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(C++)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3370" y="4089993"/>
            <a:ext cx="1609186" cy="22441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3450" y="1690688"/>
            <a:ext cx="3629026" cy="169277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en-US" sz="2600" b="1" dirty="0">
              <a:solidFill>
                <a:srgbClr val="0070C0"/>
              </a:solidFill>
            </a:endParaRPr>
          </a:p>
          <a:p>
            <a:r>
              <a:rPr lang="ru-RU" sz="2600" dirty="0" smtClean="0"/>
              <a:t>Много однотипных строк. Всё должно быть хорошо.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95874" y="9525"/>
            <a:ext cx="70961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rr_cmp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uchar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*a, </a:t>
            </a:r>
            <a:r>
              <a:rPr lang="en-US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uchar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*b)</a:t>
            </a:r>
          </a:p>
          <a:p>
            <a:r>
              <a:rPr lang="ru-R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(a[0] != b[0])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)a[0] -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)b[0];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(a[1] != b[1])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)a[1] -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)b[1];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(a[2] != b[2])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)a[2] -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)b[2];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(a[3] != b[3])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)a[3] -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)b[3];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(a[4] != b[4])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)a[4] -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)b[4];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(a[5] != b[5])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)a</a:t>
            </a:r>
            <a:r>
              <a:rPr lang="en-US" sz="2400" dirty="0" smtClean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[1]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-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)b[5];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(a[6] != b[6])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)a[6] -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)b[6];</a:t>
            </a:r>
          </a:p>
          <a:p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)a[7] - (</a:t>
            </a:r>
            <a:r>
              <a:rPr lang="en-US" sz="2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)b[7];</a:t>
            </a:r>
          </a:p>
          <a:p>
            <a:r>
              <a:rPr lang="ru-RU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22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CryEngine</a:t>
            </a:r>
            <a:r>
              <a:rPr lang="en-US" b="1" dirty="0"/>
              <a:t> 3 SDK (C</a:t>
            </a:r>
            <a:r>
              <a:rPr lang="ru-RU" b="1" dirty="0"/>
              <a:t>++</a:t>
            </a:r>
            <a:r>
              <a:rPr lang="en-US" b="1" dirty="0"/>
              <a:t>)</a:t>
            </a:r>
            <a:endParaRPr lang="ru-R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57" y="3300203"/>
            <a:ext cx="1544128" cy="22441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199" y="1712715"/>
            <a:ext cx="1119187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6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(</a:t>
            </a:r>
            <a:r>
              <a:rPr lang="en-US" sz="28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SEfResTexture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8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endParaRPr lang="en-US" sz="28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stricmp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m_Name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.c_str(), </a:t>
            </a:r>
            <a:r>
              <a:rPr lang="en-US" sz="2800" dirty="0" smtClean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m_Name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.c_str()) != 0 ||</a:t>
            </a:r>
          </a:p>
          <a:p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m_TexFlags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</a:t>
            </a:r>
            <a:r>
              <a:rPr lang="en-US" sz="28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</a:t>
            </a:r>
            <a:r>
              <a:rPr lang="en-US" sz="2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.m_TexFlags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||</a:t>
            </a:r>
          </a:p>
          <a:p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m_bUTile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</a:t>
            </a:r>
            <a:r>
              <a:rPr lang="en-US" sz="28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</a:t>
            </a:r>
            <a:r>
              <a:rPr lang="en-US" sz="2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.m_bUTile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||</a:t>
            </a:r>
            <a:endParaRPr lang="ru-RU" sz="28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.....</a:t>
            </a:r>
          </a:p>
          <a:p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m_Sampler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</a:t>
            </a:r>
            <a:r>
              <a:rPr lang="en-US" sz="28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</a:t>
            </a:r>
            <a:r>
              <a:rPr lang="en-US" sz="2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.m_Sampler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8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false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800" dirty="0" smtClean="0"/>
          </a:p>
          <a:p>
            <a:endParaRPr lang="ru-RU" sz="2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Ядро</a:t>
            </a:r>
            <a:r>
              <a:rPr lang="en-US" dirty="0" smtClean="0"/>
              <a:t> Linux (C)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36" y="4613868"/>
            <a:ext cx="1544128" cy="22441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199" y="1712715"/>
            <a:ext cx="1119187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6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tc_ctl_action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sk_buff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8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skb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endParaRPr lang="ru-RU" sz="28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</a:t>
            </a:r>
            <a:r>
              <a:rPr lang="en-US" sz="28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nlmsghdr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8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nl-NL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l-NL" sz="28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net</a:t>
            </a:r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*net = sock_net(</a:t>
            </a:r>
            <a:r>
              <a:rPr lang="nl-NL" sz="2800" dirty="0">
                <a:solidFill>
                  <a:srgbClr val="80808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skb</a:t>
            </a:r>
            <a:r>
              <a:rPr lang="nl-NL" sz="28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-&gt;sk</a:t>
            </a:r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nlattr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tca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[TCA_ACT_MAX + 1];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u32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portid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skb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? NETLINK_CB(</a:t>
            </a:r>
            <a:r>
              <a:rPr lang="en-US" sz="28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skb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portid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0;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....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8220344" y="341312"/>
            <a:ext cx="2047875" cy="185737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функцию поступил аргумент</a:t>
            </a:r>
            <a:endParaRPr lang="ru-RU" sz="2400" dirty="0"/>
          </a:p>
        </p:txBody>
      </p:sp>
      <p:sp>
        <p:nvSpPr>
          <p:cNvPr id="6" name="Left Arrow Callout 5"/>
          <p:cNvSpPr/>
          <p:nvPr/>
        </p:nvSpPr>
        <p:spPr>
          <a:xfrm>
            <a:off x="8475650" y="3408123"/>
            <a:ext cx="3715289" cy="47625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Разыменование</a:t>
            </a:r>
            <a:endParaRPr lang="ru-RU" sz="2400" dirty="0"/>
          </a:p>
        </p:txBody>
      </p:sp>
      <p:sp>
        <p:nvSpPr>
          <p:cNvPr id="8" name="Up Arrow Callout 7"/>
          <p:cNvSpPr/>
          <p:nvPr/>
        </p:nvSpPr>
        <p:spPr>
          <a:xfrm>
            <a:off x="1579869" y="4822495"/>
            <a:ext cx="5114925" cy="102343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Ой, оказывается его надо проверять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7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эти ошибки были ВСЕГДА. Из компилятора </a:t>
            </a:r>
            <a:r>
              <a:rPr lang="ru-RU" dirty="0" err="1"/>
              <a:t>Cfront</a:t>
            </a:r>
            <a:r>
              <a:rPr lang="ru-RU" dirty="0"/>
              <a:t> из 1985 года: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838199" y="1712715"/>
            <a:ext cx="11191875" cy="520142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ru-RU" sz="2600" b="1" dirty="0">
              <a:solidFill>
                <a:srgbClr val="0070C0"/>
              </a:solidFill>
            </a:endParaRPr>
          </a:p>
          <a:p>
            <a:endParaRPr lang="ru-RU" sz="26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Pexpr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expr::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Ptable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tbl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....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cl;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....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cl = (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Pclass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cl-&gt;permanent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=1;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(cl == 0) error(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"%k %</a:t>
            </a:r>
            <a:r>
              <a:rPr lang="en-US" sz="2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s'sT</a:t>
            </a:r>
            <a:r>
              <a:rPr lang="en-US" sz="2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missing"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,CLASS,s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....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36" y="1812597"/>
            <a:ext cx="1544128" cy="22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30 лет ничего не изменилось. Современный компилятор </a:t>
            </a:r>
            <a:r>
              <a:rPr lang="ru-RU" dirty="0" err="1"/>
              <a:t>Clang</a:t>
            </a:r>
            <a:r>
              <a:rPr lang="ru-RU" dirty="0"/>
              <a:t>: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38" y="4647980"/>
            <a:ext cx="1544128" cy="22441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8150" y="1690688"/>
            <a:ext cx="11591925" cy="520142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ru-RU" sz="2600" b="1" dirty="0">
              <a:solidFill>
                <a:srgbClr val="0070C0"/>
              </a:solidFill>
            </a:endParaRPr>
          </a:p>
          <a:p>
            <a:endParaRPr lang="ru-RU" sz="26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Instruction *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InstCombiner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visitGetElementPtrInst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ru-RU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....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....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Value *StrippedPtr =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PtrOp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stripPointerCasts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PointerType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StrippedPtrTy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dyn_cast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PointerType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8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StrippedPtr-&gt;</a:t>
            </a:r>
            <a:r>
              <a:rPr lang="en-US" sz="2800" dirty="0" err="1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getType</a:t>
            </a:r>
            <a:r>
              <a:rPr lang="en-US" sz="2800" dirty="0">
                <a:solidFill>
                  <a:srgbClr val="000000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ru-RU" sz="2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(!StrippedPtr)</a:t>
            </a: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0;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....</a:t>
            </a:r>
          </a:p>
          <a:p>
            <a:r>
              <a:rPr lang="ru-RU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087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Методология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статического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анализа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7" y="1466324"/>
            <a:ext cx="9364133" cy="2250544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Автоматический</a:t>
            </a:r>
            <a:r>
              <a:rPr lang="en-US" sz="2400" dirty="0" smtClean="0"/>
              <a:t> </a:t>
            </a:r>
            <a:r>
              <a:rPr lang="en-US" sz="2400" dirty="0" smtClean="0"/>
              <a:t>code review</a:t>
            </a:r>
            <a:endParaRPr lang="en-US" sz="2400" dirty="0" smtClean="0"/>
          </a:p>
          <a:p>
            <a:r>
              <a:rPr lang="en-US" sz="2400" dirty="0" err="1"/>
              <a:t>Регулярные</a:t>
            </a:r>
            <a:r>
              <a:rPr lang="en-US" sz="2400" dirty="0"/>
              <a:t> </a:t>
            </a:r>
            <a:r>
              <a:rPr lang="en-US" sz="2400" dirty="0" err="1" smtClean="0"/>
              <a:t>проверки</a:t>
            </a:r>
            <a:endParaRPr lang="en-US" sz="2400" dirty="0" smtClean="0"/>
          </a:p>
          <a:p>
            <a:r>
              <a:rPr lang="en-US" sz="2400" dirty="0" err="1" smtClean="0"/>
              <a:t>Отсутствует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точнее снижен) </a:t>
            </a:r>
            <a:r>
              <a:rPr lang="en-US" sz="2400" dirty="0" err="1" smtClean="0"/>
              <a:t>человеческий</a:t>
            </a:r>
            <a:r>
              <a:rPr lang="en-US" sz="2400" dirty="0" smtClean="0"/>
              <a:t> </a:t>
            </a:r>
            <a:r>
              <a:rPr lang="en-US" sz="2400" dirty="0" err="1" smtClean="0"/>
              <a:t>фактор</a:t>
            </a:r>
            <a:endParaRPr lang="en-US" sz="2400" dirty="0" smtClean="0"/>
          </a:p>
          <a:p>
            <a:r>
              <a:rPr lang="en-US" sz="2400" dirty="0" err="1" smtClean="0"/>
              <a:t>Специализированные</a:t>
            </a:r>
            <a:r>
              <a:rPr lang="en-US" sz="2400" dirty="0" smtClean="0"/>
              <a:t> </a:t>
            </a:r>
            <a:r>
              <a:rPr lang="en-US" sz="2400" dirty="0" err="1" smtClean="0"/>
              <a:t>инструменты</a:t>
            </a:r>
            <a:r>
              <a:rPr lang="ru-RU" sz="2400" dirty="0" smtClean="0"/>
              <a:t>. Ч</a:t>
            </a:r>
            <a:r>
              <a:rPr lang="en-US" sz="2400" dirty="0" err="1" smtClean="0"/>
              <a:t>ем</a:t>
            </a:r>
            <a:r>
              <a:rPr lang="en-US" sz="2400" dirty="0" smtClean="0"/>
              <a:t> </a:t>
            </a:r>
            <a:r>
              <a:rPr lang="en-US" sz="2400" dirty="0" err="1" smtClean="0"/>
              <a:t>больше</a:t>
            </a:r>
            <a:r>
              <a:rPr lang="en-US" sz="2400" dirty="0" smtClean="0"/>
              <a:t>, </a:t>
            </a:r>
            <a:r>
              <a:rPr lang="en-US" sz="2400" dirty="0" err="1" smtClean="0"/>
              <a:t>тем</a:t>
            </a:r>
            <a:r>
              <a:rPr lang="en-US" sz="2400" dirty="0" smtClean="0"/>
              <a:t> </a:t>
            </a:r>
            <a:r>
              <a:rPr lang="en-US" sz="2400" dirty="0" err="1" smtClean="0"/>
              <a:t>лучше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	</a:t>
            </a:r>
            <a:r>
              <a:rPr lang="ru-RU" sz="2400" i="1" dirty="0" smtClean="0">
                <a:solidFill>
                  <a:srgbClr val="FF0000"/>
                </a:solidFill>
              </a:rPr>
              <a:t>А может и нет.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34" y="3635769"/>
            <a:ext cx="3640668" cy="27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просили пользователи </a:t>
            </a:r>
            <a:r>
              <a:rPr lang="en-US" dirty="0" smtClean="0"/>
              <a:t>PVS-Studio</a:t>
            </a:r>
            <a:r>
              <a:rPr lang="ru-RU" dirty="0" smtClean="0"/>
              <a:t> от версии для </a:t>
            </a:r>
            <a:r>
              <a:rPr lang="en-US" dirty="0" smtClean="0"/>
              <a:t>Linux?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Утилита командной строки</a:t>
            </a:r>
            <a:r>
              <a:rPr lang="en-US" sz="2400" dirty="0" smtClean="0"/>
              <a:t> </a:t>
            </a:r>
          </a:p>
          <a:p>
            <a:pPr marL="457200" lvl="1" indent="0">
              <a:buNone/>
            </a:pPr>
            <a:r>
              <a:rPr lang="ru-RU" sz="2400" dirty="0" smtClean="0"/>
              <a:t>«Интеграция с </a:t>
            </a:r>
            <a:r>
              <a:rPr lang="en-US" sz="2400" dirty="0" smtClean="0"/>
              <a:t>IDE </a:t>
            </a:r>
            <a:r>
              <a:rPr lang="ru-RU" sz="2400" dirty="0" smtClean="0"/>
              <a:t>не нужна!»</a:t>
            </a:r>
          </a:p>
          <a:p>
            <a:r>
              <a:rPr lang="ru-RU" sz="2400" dirty="0" smtClean="0"/>
              <a:t>Инсталлятор не нужен 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«Сами все установим!»</a:t>
            </a:r>
          </a:p>
          <a:p>
            <a:r>
              <a:rPr lang="ru-RU" sz="2400" dirty="0" smtClean="0"/>
              <a:t>Документация не нужна</a:t>
            </a:r>
          </a:p>
          <a:p>
            <a:pPr marL="457200" lvl="1" indent="0">
              <a:buNone/>
            </a:pPr>
            <a:r>
              <a:rPr lang="ru-RU" sz="2200" dirty="0" smtClean="0"/>
              <a:t>«Сами запустим!»</a:t>
            </a:r>
            <a:endParaRPr lang="ru-RU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63" y="1856702"/>
            <a:ext cx="5715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1083</TotalTime>
  <Words>852</Words>
  <Application>Microsoft Office PowerPoint</Application>
  <PresentationFormat>Widescreen</PresentationFormat>
  <Paragraphs>191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Consolas</vt:lpstr>
      <vt:lpstr>Courier New</vt:lpstr>
      <vt:lpstr>Trebuchet MS</vt:lpstr>
      <vt:lpstr>Wingdings 3</vt:lpstr>
      <vt:lpstr>Facet</vt:lpstr>
      <vt:lpstr>Что пришлось тестировать и о чём узнать при подготовке Linux-версии PVS-Studio</vt:lpstr>
      <vt:lpstr>Кому нужен  статический анализ кода?</vt:lpstr>
      <vt:lpstr>MySQL (C++)</vt:lpstr>
      <vt:lpstr>CryEngine 3 SDK (C++)</vt:lpstr>
      <vt:lpstr>Ядро Linux (C)</vt:lpstr>
      <vt:lpstr>И эти ошибки были ВСЕГДА. Из компилятора Cfront из 1985 года:</vt:lpstr>
      <vt:lpstr>За 30 лет ничего не изменилось. Современный компилятор Clang:</vt:lpstr>
      <vt:lpstr>Методология статического анализа</vt:lpstr>
      <vt:lpstr>Что просили пользователи PVS-Studio от версии для Linux?</vt:lpstr>
      <vt:lpstr>Первая сборка и поддержка</vt:lpstr>
      <vt:lpstr>Миф о понимании сборочных скриптов</vt:lpstr>
      <vt:lpstr>Поддержка множества дистрибутивов Linux</vt:lpstr>
      <vt:lpstr>Выбор технологии мониторинга</vt:lpstr>
      <vt:lpstr>Бесконечные нестандартные расширения компиляторов GCC</vt:lpstr>
      <vt:lpstr>Закрытое тестирование Beta версии Волна 1</vt:lpstr>
      <vt:lpstr>Закрытое тестирование Beta версии Волна 2</vt:lpstr>
      <vt:lpstr>Закрытое тестирование Beta версии Волна 3</vt:lpstr>
      <vt:lpstr>Закрытое тестирование Beta версии Волна 4 (Release Candidate)</vt:lpstr>
      <vt:lpstr>Интеграция в Makefile/Makefile.am</vt:lpstr>
      <vt:lpstr>Интеграция в CMake/CLion</vt:lpstr>
      <vt:lpstr>Интеграция в CMake/QtCreator</vt:lpstr>
      <vt:lpstr>Интеграция в QMake/QtCreator</vt:lpstr>
      <vt:lpstr>К чему пришли за время разработки</vt:lpstr>
      <vt:lpstr>Вопросы?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пришлось тестировать и о чём узнать при подготовке Linux-версии PVS-Studio</dc:title>
  <dc:creator>Microsoft</dc:creator>
  <cp:lastModifiedBy>Evgeniy Ryzhkov</cp:lastModifiedBy>
  <cp:revision>47</cp:revision>
  <dcterms:created xsi:type="dcterms:W3CDTF">2016-10-17T06:57:29Z</dcterms:created>
  <dcterms:modified xsi:type="dcterms:W3CDTF">2016-10-21T08:35:20Z</dcterms:modified>
</cp:coreProperties>
</file>