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57" r:id="rId3"/>
    <p:sldId id="258" r:id="rId4"/>
    <p:sldId id="259" r:id="rId5"/>
    <p:sldId id="260" r:id="rId6"/>
    <p:sldId id="261" r:id="rId7"/>
    <p:sldId id="372" r:id="rId8"/>
    <p:sldId id="359" r:id="rId9"/>
    <p:sldId id="262" r:id="rId10"/>
    <p:sldId id="360" r:id="rId11"/>
    <p:sldId id="265" r:id="rId12"/>
    <p:sldId id="266" r:id="rId13"/>
    <p:sldId id="364" r:id="rId14"/>
    <p:sldId id="365" r:id="rId15"/>
    <p:sldId id="316" r:id="rId16"/>
    <p:sldId id="318" r:id="rId17"/>
    <p:sldId id="330" r:id="rId18"/>
    <p:sldId id="331" r:id="rId19"/>
    <p:sldId id="275" r:id="rId20"/>
    <p:sldId id="278" r:id="rId21"/>
    <p:sldId id="333" r:id="rId22"/>
    <p:sldId id="361" r:id="rId23"/>
    <p:sldId id="368" r:id="rId24"/>
    <p:sldId id="373" r:id="rId25"/>
    <p:sldId id="344" r:id="rId26"/>
    <p:sldId id="335" r:id="rId27"/>
    <p:sldId id="363" r:id="rId28"/>
    <p:sldId id="371" r:id="rId29"/>
    <p:sldId id="367" r:id="rId30"/>
    <p:sldId id="374" r:id="rId31"/>
    <p:sldId id="340" r:id="rId32"/>
    <p:sldId id="341" r:id="rId33"/>
    <p:sldId id="342" r:id="rId34"/>
    <p:sldId id="343" r:id="rId35"/>
    <p:sldId id="369" r:id="rId36"/>
    <p:sldId id="311" r:id="rId37"/>
    <p:sldId id="35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478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0CDE792-36F7-4F9A-8604-FEAE1987B3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526A82-E421-478D-B471-662481BD0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AE45-ACB7-4458-AED2-F39A5E2EC78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0BFA3D-0179-4E6A-85FD-5E6A0C340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5CDFC-5C07-4191-AFAB-BFEA008E1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F376-59EB-4FC8-86B9-C74B49DC8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72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646D-9C43-4A4D-AD7A-E456DA77609F}" type="datetimeFigureOut">
              <a:rPr lang="en-US" smtClean="0"/>
              <a:t>19-Mar-24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20957-61E8-4B5D-A696-A04B5509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20957-61E8-4B5D-A696-A04B5509D7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5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BD6B8-6D30-4B88-891E-D7885E04E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5284710"/>
            <a:ext cx="1820411" cy="12303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89FF07-0D60-4964-876D-EFC7DC3E2B44}"/>
              </a:ext>
            </a:extLst>
          </p:cNvPr>
          <p:cNvSpPr/>
          <p:nvPr userDrawn="1"/>
        </p:nvSpPr>
        <p:spPr>
          <a:xfrm>
            <a:off x="1854259" y="2085974"/>
            <a:ext cx="8483482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3CF8F-76E8-43BD-A13F-8A8A4931F5BF}"/>
              </a:ext>
            </a:extLst>
          </p:cNvPr>
          <p:cNvSpPr/>
          <p:nvPr userDrawn="1"/>
        </p:nvSpPr>
        <p:spPr>
          <a:xfrm>
            <a:off x="1797109" y="2038348"/>
            <a:ext cx="8483482" cy="1247775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099393-78A1-44D6-A02C-51F8B6C0CCEF}"/>
              </a:ext>
            </a:extLst>
          </p:cNvPr>
          <p:cNvSpPr/>
          <p:nvPr userDrawn="1"/>
        </p:nvSpPr>
        <p:spPr>
          <a:xfrm>
            <a:off x="7962900" y="5324471"/>
            <a:ext cx="4229100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en-US" dirty="0">
              <a:solidFill>
                <a:schemeClr val="bg1">
                  <a:lumMod val="65000"/>
                </a:schemeClr>
              </a:solidFill>
              <a:latin typeface="Manrope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C9294E-3C02-4095-AC87-E506317E9F19}"/>
              </a:ext>
            </a:extLst>
          </p:cNvPr>
          <p:cNvSpPr/>
          <p:nvPr userDrawn="1"/>
        </p:nvSpPr>
        <p:spPr>
          <a:xfrm>
            <a:off x="7905750" y="5267320"/>
            <a:ext cx="4476750" cy="1247775"/>
          </a:xfrm>
          <a:prstGeom prst="rect">
            <a:avLst/>
          </a:prstGeom>
          <a:noFill/>
          <a:ln w="38100" cap="sq" cmpd="sng">
            <a:solidFill>
              <a:schemeClr val="dk1">
                <a:shade val="50000"/>
              </a:schemeClr>
            </a:solidFill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en-US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1EAD85-E4CF-4150-AB87-FEE0D7A4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085975"/>
            <a:ext cx="6705600" cy="1246886"/>
          </a:xfrm>
          <a:prstGeom prst="rect">
            <a:avLst/>
          </a:prstGeom>
        </p:spPr>
        <p:txBody>
          <a:bodyPr/>
          <a:lstStyle>
            <a:lvl1pPr algn="ctr"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56EC94C5-1F0F-43C8-9D8A-5D14787050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3014" y="3511698"/>
            <a:ext cx="8485972" cy="424732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F9DB0D4-8D24-4225-9341-0586676CD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0694" y="5523783"/>
            <a:ext cx="347030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400"/>
            </a:lvl1pPr>
          </a:lstStyle>
          <a:p>
            <a:pPr lvl="0"/>
            <a:r>
              <a:rPr lang="ru-RU" dirty="0"/>
              <a:t>Ваше имя</a:t>
            </a:r>
            <a:endParaRPr lang="en-US" dirty="0"/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817C56E-8B55-4118-9F5C-06358DCB4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695" y="5958458"/>
            <a:ext cx="34703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Ваша 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47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код с 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1F2ECA35-7372-409D-AFD6-BB9B52E0AC8C}"/>
              </a:ext>
            </a:extLst>
          </p:cNvPr>
          <p:cNvSpPr/>
          <p:nvPr userDrawn="1"/>
        </p:nvSpPr>
        <p:spPr>
          <a:xfrm>
            <a:off x="381000" y="1"/>
            <a:ext cx="11450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E85C2AE4-5BD9-40D5-9EB2-2EC6536B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65" y="196554"/>
            <a:ext cx="11035470" cy="65118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7" name="Текст 44">
            <a:extLst>
              <a:ext uri="{FF2B5EF4-FFF2-40B4-BE49-F238E27FC236}">
                <a16:creationId xmlns:a16="http://schemas.microsoft.com/office/drawing/2014/main" id="{FD8F0A35-B719-4A58-BA2E-59B28A6B31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6194" y="851140"/>
            <a:ext cx="360000" cy="360000"/>
          </a:xfrm>
          <a:prstGeom prst="ellipse">
            <a:avLst/>
          </a:prstGeom>
          <a:solidFill>
            <a:srgbClr val="00B3F0"/>
          </a:solidFill>
          <a:ln w="19050">
            <a:solidFill>
              <a:schemeClr val="tx1"/>
            </a:solidFill>
          </a:ln>
        </p:spPr>
        <p:txBody>
          <a:bodyPr vert="horz" wrap="none" lIns="72000" tIns="72000" rIns="72000" bIns="36000" anchor="ctr" anchorCtr="0">
            <a:no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48" name="Текст 44">
            <a:extLst>
              <a:ext uri="{FF2B5EF4-FFF2-40B4-BE49-F238E27FC236}">
                <a16:creationId xmlns:a16="http://schemas.microsoft.com/office/drawing/2014/main" id="{2B77F6B5-7CF9-44D7-9285-9DB566793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26194" y="1457642"/>
            <a:ext cx="2593911" cy="1037033"/>
          </a:xfrm>
          <a:prstGeom prst="rect">
            <a:avLst/>
          </a:prstGeom>
          <a:solidFill>
            <a:srgbClr val="00B3F0"/>
          </a:solidFill>
          <a:ln w="38100">
            <a:solidFill>
              <a:schemeClr val="tx1"/>
            </a:solidFill>
          </a:ln>
        </p:spPr>
        <p:txBody>
          <a:bodyPr vert="horz" wrap="square" lIns="180000" tIns="180000" rIns="360000" bIns="180000" anchor="t" anchorCtr="0">
            <a:sp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1. 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49" name="Текст 44">
            <a:extLst>
              <a:ext uri="{FF2B5EF4-FFF2-40B4-BE49-F238E27FC236}">
                <a16:creationId xmlns:a16="http://schemas.microsoft.com/office/drawing/2014/main" id="{A8BF50E7-E90B-4F6F-9C93-AF4AB7D2E1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26195" y="2627679"/>
            <a:ext cx="2593911" cy="981634"/>
          </a:xfrm>
          <a:prstGeom prst="rect">
            <a:avLst/>
          </a:prstGeom>
          <a:solidFill>
            <a:srgbClr val="00B3F0"/>
          </a:solidFill>
          <a:ln w="38100">
            <a:solidFill>
              <a:schemeClr val="tx1"/>
            </a:solidFill>
          </a:ln>
        </p:spPr>
        <p:txBody>
          <a:bodyPr vert="horz" wrap="none" lIns="180000" tIns="180000" rIns="360000" bIns="180000" anchor="t" anchorCtr="0"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/>
              <a:t>1. Без заголовка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9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шибк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9A79D2-D93A-447F-97A5-4A10D7895108}"/>
              </a:ext>
            </a:extLst>
          </p:cNvPr>
          <p:cNvSpPr/>
          <p:nvPr userDrawn="1"/>
        </p:nvSpPr>
        <p:spPr>
          <a:xfrm>
            <a:off x="381000" y="1"/>
            <a:ext cx="11450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384B0A5-C10A-4306-B8F7-E34170ADF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65" y="196555"/>
            <a:ext cx="11035470" cy="52114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DA5FF857-12F5-4D2E-B108-3FB708EE6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265" y="5557574"/>
            <a:ext cx="11035470" cy="11508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rgbClr val="00B0F0"/>
                </a:solidFill>
                <a:latin typeface="+mn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8" name="Текст 44">
            <a:extLst>
              <a:ext uri="{FF2B5EF4-FFF2-40B4-BE49-F238E27FC236}">
                <a16:creationId xmlns:a16="http://schemas.microsoft.com/office/drawing/2014/main" id="{2B77F6B5-7CF9-44D7-9285-9DB566793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26194" y="1457642"/>
            <a:ext cx="2593911" cy="695914"/>
          </a:xfrm>
          <a:prstGeom prst="rect">
            <a:avLst/>
          </a:prstGeom>
          <a:solidFill>
            <a:srgbClr val="00B3F0"/>
          </a:solidFill>
          <a:ln w="38100">
            <a:solidFill>
              <a:schemeClr val="tx1"/>
            </a:solidFill>
          </a:ln>
        </p:spPr>
        <p:txBody>
          <a:bodyPr vert="horz" wrap="square" lIns="180000" tIns="180000" rIns="360000" bIns="180000" anchor="t" anchorCtr="0">
            <a:sp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02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DCE4FD-C6FE-4AEA-A750-AA4D4FA68DAF}"/>
              </a:ext>
            </a:extLst>
          </p:cNvPr>
          <p:cNvSpPr/>
          <p:nvPr userDrawn="1"/>
        </p:nvSpPr>
        <p:spPr>
          <a:xfrm>
            <a:off x="8125911" y="3196406"/>
            <a:ext cx="3826689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600" b="1" dirty="0">
                <a:solidFill>
                  <a:schemeClr val="bg1"/>
                </a:solidFill>
                <a:latin typeface="Manrope" pitchFamily="2" charset="0"/>
              </a:rPr>
              <a:t>Q&amp;A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74F701-955A-4D8A-A432-61E371C1A8C2}"/>
              </a:ext>
            </a:extLst>
          </p:cNvPr>
          <p:cNvSpPr/>
          <p:nvPr userDrawn="1"/>
        </p:nvSpPr>
        <p:spPr>
          <a:xfrm>
            <a:off x="8068761" y="3158306"/>
            <a:ext cx="3826689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600" b="1" dirty="0">
                <a:ln w="38100">
                  <a:solidFill>
                    <a:schemeClr val="tx1"/>
                  </a:solidFill>
                </a:ln>
                <a:noFill/>
                <a:latin typeface="Manrope" pitchFamily="2" charset="0"/>
              </a:rPr>
              <a:t>Q&amp;A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B9A7-2F57-4A46-96DA-F5A0DBA6B9E9}"/>
              </a:ext>
            </a:extLst>
          </p:cNvPr>
          <p:cNvSpPr/>
          <p:nvPr userDrawn="1"/>
        </p:nvSpPr>
        <p:spPr>
          <a:xfrm>
            <a:off x="7743039" y="5400671"/>
            <a:ext cx="4448961" cy="116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ru-RU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76A5B8-677A-420A-B4FF-3493E76AA462}"/>
              </a:ext>
            </a:extLst>
          </p:cNvPr>
          <p:cNvSpPr/>
          <p:nvPr userDrawn="1"/>
        </p:nvSpPr>
        <p:spPr>
          <a:xfrm>
            <a:off x="7673014" y="5343520"/>
            <a:ext cx="4709486" cy="1162231"/>
          </a:xfrm>
          <a:prstGeom prst="rect">
            <a:avLst/>
          </a:prstGeom>
          <a:noFill/>
          <a:ln w="38100" cap="sq" cmpd="sng">
            <a:solidFill>
              <a:schemeClr val="dk1">
                <a:shade val="50000"/>
              </a:schemeClr>
            </a:solidFill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en-US" b="1" dirty="0">
              <a:solidFill>
                <a:schemeClr val="tx1"/>
              </a:solidFill>
              <a:latin typeface="Manrope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9A2D0D-D90C-4745-8661-92ECCA00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" y="1208015"/>
            <a:ext cx="5086800" cy="6858000"/>
          </a:xfrm>
          <a:prstGeom prst="rect">
            <a:avLst/>
          </a:prstGeom>
        </p:spPr>
      </p:pic>
      <p:sp>
        <p:nvSpPr>
          <p:cNvPr id="9" name="Текст 16">
            <a:extLst>
              <a:ext uri="{FF2B5EF4-FFF2-40B4-BE49-F238E27FC236}">
                <a16:creationId xmlns:a16="http://schemas.microsoft.com/office/drawing/2014/main" id="{6D33DE41-7252-495F-A1EF-B9C6E1CE4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6166" y="1943903"/>
            <a:ext cx="234154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00"/>
            </a:lvl1pPr>
          </a:lstStyle>
          <a:p>
            <a:pPr lvl="0"/>
            <a:r>
              <a:rPr lang="ru-RU" dirty="0"/>
              <a:t>Ваше имя</a:t>
            </a:r>
            <a:endParaRPr lang="en-US" dirty="0"/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id="{33436E48-BFFE-40A2-AF8B-802AA7E760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0694" y="5532172"/>
            <a:ext cx="3470305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400"/>
            </a:lvl1pPr>
          </a:lstStyle>
          <a:p>
            <a:pPr lvl="0"/>
            <a:r>
              <a:rPr lang="ru-RU" dirty="0"/>
              <a:t>Ваше имя</a:t>
            </a:r>
            <a:endParaRPr lang="en-US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id="{A08BDFF9-0C3F-4010-8F4D-0342CAFF8A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695" y="5966847"/>
            <a:ext cx="34703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Ваша 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5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в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D59852-8ED6-4089-BC92-758FF1612560}"/>
              </a:ext>
            </a:extLst>
          </p:cNvPr>
          <p:cNvSpPr/>
          <p:nvPr userDrawn="1"/>
        </p:nvSpPr>
        <p:spPr>
          <a:xfrm>
            <a:off x="0" y="500857"/>
            <a:ext cx="6096000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0" rIns="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1605E-D8CE-4553-BC4B-CFCFEDD9A78A}"/>
              </a:ext>
            </a:extLst>
          </p:cNvPr>
          <p:cNvSpPr/>
          <p:nvPr userDrawn="1"/>
        </p:nvSpPr>
        <p:spPr>
          <a:xfrm>
            <a:off x="-47626" y="453231"/>
            <a:ext cx="6086475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32670-F6C2-48E3-AFCB-59E34D5571EE}"/>
              </a:ext>
            </a:extLst>
          </p:cNvPr>
          <p:cNvSpPr/>
          <p:nvPr userDrawn="1"/>
        </p:nvSpPr>
        <p:spPr>
          <a:xfrm>
            <a:off x="0" y="1875442"/>
            <a:ext cx="6096000" cy="1076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Ins="0" rtlCol="0" anchor="ctr" anchorCtr="0"/>
          <a:lstStyle/>
          <a:p>
            <a:endParaRPr lang="en-US" dirty="0">
              <a:solidFill>
                <a:schemeClr val="bg1">
                  <a:lumMod val="65000"/>
                </a:schemeClr>
              </a:solidFill>
              <a:latin typeface="Manrope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A997D4-575B-4F1F-8DB6-A624199786CB}"/>
              </a:ext>
            </a:extLst>
          </p:cNvPr>
          <p:cNvSpPr/>
          <p:nvPr userDrawn="1"/>
        </p:nvSpPr>
        <p:spPr>
          <a:xfrm>
            <a:off x="-47625" y="1819271"/>
            <a:ext cx="6096000" cy="1076771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Ins="0" rtlCol="0" anchor="ctr" anchorCtr="0"/>
          <a:lstStyle/>
          <a:p>
            <a:endParaRPr lang="en-US" dirty="0">
              <a:solidFill>
                <a:schemeClr val="bg1">
                  <a:lumMod val="65000"/>
                </a:schemeClr>
              </a:solidFill>
              <a:latin typeface="Manrop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87385-B28D-4C05-AE5D-1B76BC5D32E5}"/>
              </a:ext>
            </a:extLst>
          </p:cNvPr>
          <p:cNvSpPr/>
          <p:nvPr userDrawn="1"/>
        </p:nvSpPr>
        <p:spPr>
          <a:xfrm>
            <a:off x="-1" y="3361350"/>
            <a:ext cx="6096000" cy="358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274320" rtlCol="0" anchor="t" anchorCtr="0"/>
          <a:lstStyle/>
          <a:p>
            <a:endParaRPr lang="en-US" sz="16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4B703-AB62-4135-A8E7-374AD4A6A27F}"/>
              </a:ext>
            </a:extLst>
          </p:cNvPr>
          <p:cNvSpPr/>
          <p:nvPr userDrawn="1"/>
        </p:nvSpPr>
        <p:spPr>
          <a:xfrm>
            <a:off x="-47626" y="3302977"/>
            <a:ext cx="6096000" cy="3584882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Ins="0" rtlCol="0" anchor="ctr" anchorCtr="0"/>
          <a:lstStyle/>
          <a:p>
            <a:endParaRPr lang="en-US" dirty="0">
              <a:solidFill>
                <a:schemeClr val="bg1">
                  <a:lumMod val="65000"/>
                </a:schemeClr>
              </a:solidFill>
              <a:latin typeface="Manrope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6E26A-65C5-4E76-8140-F136FF81F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95655"/>
            <a:ext cx="5284862" cy="107677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Давайте знакомиться</a:t>
            </a:r>
            <a:endParaRPr lang="en-US" dirty="0"/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id="{266A68F3-341E-4FF6-9968-3276A8D3C9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1981158"/>
            <a:ext cx="528486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400"/>
            </a:lvl1pPr>
          </a:lstStyle>
          <a:p>
            <a:pPr lvl="0"/>
            <a:r>
              <a:rPr lang="ru-RU" dirty="0"/>
              <a:t>Ваше имя</a:t>
            </a:r>
            <a:endParaRPr lang="en-US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95ACCA80-4CC9-4EAF-87F7-C600EBF3F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2423568"/>
            <a:ext cx="52848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Ваша должность</a:t>
            </a:r>
            <a:endParaRPr lang="en-US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49AB0AC-5D70-41F7-8425-80A6000F54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4911" y="453231"/>
            <a:ext cx="3566089" cy="581623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82838295-6F4E-40DF-BB27-02A155986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581408"/>
            <a:ext cx="528486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400" b="1"/>
            </a:lvl1pPr>
          </a:lstStyle>
          <a:p>
            <a:pPr lvl="0"/>
            <a:r>
              <a:rPr lang="ru-RU" dirty="0"/>
              <a:t>Опциональный заголовок</a:t>
            </a:r>
            <a:endParaRPr lang="en-US" dirty="0"/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id="{8F998108-AD8E-463A-9AF5-75D1360ED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4018172"/>
            <a:ext cx="5284862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en-US" sz="1800" b="0" i="0" smtClean="0">
                <a:effectLst/>
              </a:defRPr>
            </a:lvl1pPr>
          </a:lstStyle>
          <a:p>
            <a:pPr lvl="0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Введите текст описание</a:t>
            </a:r>
            <a:endParaRPr lang="en-US" dirty="0"/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EC8004F4-6B51-4C42-9F55-C04894A522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51985"/>
            <a:ext cx="528486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400" b="1"/>
            </a:lvl1pPr>
          </a:lstStyle>
          <a:p>
            <a:pPr lvl="0"/>
            <a:r>
              <a:rPr lang="ru-RU" dirty="0" err="1"/>
              <a:t>Булиты</a:t>
            </a:r>
            <a:r>
              <a:rPr lang="ru-RU" dirty="0"/>
              <a:t> с заголовком</a:t>
            </a: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3888D75-A7F8-41D1-BD3D-77D00D4DD6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4985438"/>
            <a:ext cx="5284861" cy="171214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1800"/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583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E1F3-9AE0-45BA-B5D2-5AC9B90F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67265-C721-4B79-8A76-D14E4EA1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6C822-F4A8-4B74-BC3F-424D28FA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F05B-2330-4810-8D5E-0B9FCCB9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FA662-B7FF-47FF-8B44-BBF6C227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EF00-1549-4C91-B6C8-3C588D1AA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бивка между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89FF07-0D60-4964-876D-EFC7DC3E2B44}"/>
              </a:ext>
            </a:extLst>
          </p:cNvPr>
          <p:cNvSpPr/>
          <p:nvPr userDrawn="1"/>
        </p:nvSpPr>
        <p:spPr>
          <a:xfrm>
            <a:off x="1854259" y="2805112"/>
            <a:ext cx="8483482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3CF8F-76E8-43BD-A13F-8A8A4931F5BF}"/>
              </a:ext>
            </a:extLst>
          </p:cNvPr>
          <p:cNvSpPr/>
          <p:nvPr userDrawn="1"/>
        </p:nvSpPr>
        <p:spPr>
          <a:xfrm>
            <a:off x="1797109" y="2757486"/>
            <a:ext cx="8483482" cy="1247775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1EAD85-E4CF-4150-AB87-FEE0D7A4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805113"/>
            <a:ext cx="6705600" cy="1246886"/>
          </a:xfrm>
          <a:prstGeom prst="rect">
            <a:avLst/>
          </a:prstGeom>
        </p:spPr>
        <p:txBody>
          <a:bodyPr/>
          <a:lstStyle>
            <a:lvl1pPr algn="ctr"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623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D59852-8ED6-4089-BC92-758FF1612560}"/>
              </a:ext>
            </a:extLst>
          </p:cNvPr>
          <p:cNvSpPr/>
          <p:nvPr userDrawn="1"/>
        </p:nvSpPr>
        <p:spPr>
          <a:xfrm>
            <a:off x="0" y="500857"/>
            <a:ext cx="6096000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0" rIns="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1605E-D8CE-4553-BC4B-CFCFEDD9A78A}"/>
              </a:ext>
            </a:extLst>
          </p:cNvPr>
          <p:cNvSpPr/>
          <p:nvPr userDrawn="1"/>
        </p:nvSpPr>
        <p:spPr>
          <a:xfrm>
            <a:off x="-47626" y="453231"/>
            <a:ext cx="6086475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87385-B28D-4C05-AE5D-1B76BC5D32E5}"/>
              </a:ext>
            </a:extLst>
          </p:cNvPr>
          <p:cNvSpPr/>
          <p:nvPr userDrawn="1"/>
        </p:nvSpPr>
        <p:spPr>
          <a:xfrm>
            <a:off x="-1" y="1998268"/>
            <a:ext cx="6096000" cy="494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274320" rtlCol="0" anchor="t" anchorCtr="0"/>
          <a:lstStyle/>
          <a:p>
            <a:endParaRPr lang="en-US" sz="16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4B703-AB62-4135-A8E7-374AD4A6A27F}"/>
              </a:ext>
            </a:extLst>
          </p:cNvPr>
          <p:cNvSpPr/>
          <p:nvPr userDrawn="1"/>
        </p:nvSpPr>
        <p:spPr>
          <a:xfrm>
            <a:off x="-47626" y="1939895"/>
            <a:ext cx="6096000" cy="4947964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Ins="0" rtlCol="0" anchor="ctr" anchorCtr="0"/>
          <a:lstStyle/>
          <a:p>
            <a:endParaRPr lang="en-US" dirty="0">
              <a:solidFill>
                <a:schemeClr val="bg1">
                  <a:lumMod val="65000"/>
                </a:schemeClr>
              </a:solidFill>
              <a:latin typeface="Manrope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6E26A-65C5-4E76-8140-F136FF81F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95655"/>
            <a:ext cx="5284862" cy="10767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Имя докладчика</a:t>
            </a:r>
            <a:endParaRPr lang="en-US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49AB0AC-5D70-41F7-8425-80A6000F54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4911" y="453231"/>
            <a:ext cx="3566089" cy="581623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3888D75-A7F8-41D1-BD3D-77D00D4DD6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9546" y="2375732"/>
            <a:ext cx="5284861" cy="432184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147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ий заголовок + бу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B81447-F685-4D76-B0E9-799DB5BD1CA1}"/>
              </a:ext>
            </a:extLst>
          </p:cNvPr>
          <p:cNvSpPr/>
          <p:nvPr userDrawn="1"/>
        </p:nvSpPr>
        <p:spPr>
          <a:xfrm>
            <a:off x="0" y="500857"/>
            <a:ext cx="6096000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B10A7-E895-48A0-BF23-5D22FB76349A}"/>
              </a:ext>
            </a:extLst>
          </p:cNvPr>
          <p:cNvSpPr/>
          <p:nvPr userDrawn="1"/>
        </p:nvSpPr>
        <p:spPr>
          <a:xfrm>
            <a:off x="-95251" y="453232"/>
            <a:ext cx="6143626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D0D86-352F-4215-A0DB-A1E3AF92497F}"/>
              </a:ext>
            </a:extLst>
          </p:cNvPr>
          <p:cNvSpPr/>
          <p:nvPr userDrawn="1"/>
        </p:nvSpPr>
        <p:spPr>
          <a:xfrm>
            <a:off x="0" y="1777207"/>
            <a:ext cx="11811000" cy="5202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467F1-A483-4D57-9D09-999F6CBF83FB}"/>
              </a:ext>
            </a:extLst>
          </p:cNvPr>
          <p:cNvSpPr/>
          <p:nvPr userDrawn="1"/>
        </p:nvSpPr>
        <p:spPr>
          <a:xfrm>
            <a:off x="-76200" y="1720057"/>
            <a:ext cx="11811000" cy="5202111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FFF96FA-8C33-447C-A4FE-DB1788180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495655"/>
            <a:ext cx="5712151" cy="10767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Короткий заголовок</a:t>
            </a:r>
            <a:endParaRPr lang="en-US" dirty="0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A23B99A3-2C3C-4D99-910D-D405D16A58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10972800" cy="451148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207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заголовок + бу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B81447-F685-4D76-B0E9-799DB5BD1CA1}"/>
              </a:ext>
            </a:extLst>
          </p:cNvPr>
          <p:cNvSpPr/>
          <p:nvPr userDrawn="1"/>
        </p:nvSpPr>
        <p:spPr>
          <a:xfrm>
            <a:off x="-1" y="500857"/>
            <a:ext cx="11810999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B10A7-E895-48A0-BF23-5D22FB76349A}"/>
              </a:ext>
            </a:extLst>
          </p:cNvPr>
          <p:cNvSpPr/>
          <p:nvPr userDrawn="1"/>
        </p:nvSpPr>
        <p:spPr>
          <a:xfrm>
            <a:off x="-95252" y="453232"/>
            <a:ext cx="11810999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D0D86-352F-4215-A0DB-A1E3AF92497F}"/>
              </a:ext>
            </a:extLst>
          </p:cNvPr>
          <p:cNvSpPr/>
          <p:nvPr userDrawn="1"/>
        </p:nvSpPr>
        <p:spPr>
          <a:xfrm>
            <a:off x="0" y="1777208"/>
            <a:ext cx="11811000" cy="519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467F1-A483-4D57-9D09-999F6CBF83FB}"/>
              </a:ext>
            </a:extLst>
          </p:cNvPr>
          <p:cNvSpPr/>
          <p:nvPr userDrawn="1"/>
        </p:nvSpPr>
        <p:spPr>
          <a:xfrm>
            <a:off x="-76200" y="1720058"/>
            <a:ext cx="11811000" cy="519409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0B13E-4E3C-48D8-8FCB-D9E31327B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00857"/>
            <a:ext cx="10958557" cy="10739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Длинный заголовок во весь экран</a:t>
            </a:r>
            <a:endParaRPr lang="en-US" dirty="0"/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491F9EC4-B7D1-40D9-83F1-DA6BC264151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105880"/>
            <a:ext cx="10972800" cy="451148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64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63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323633-5986-4A44-AAAD-1889E89D02A9}"/>
              </a:ext>
            </a:extLst>
          </p:cNvPr>
          <p:cNvSpPr/>
          <p:nvPr userDrawn="1"/>
        </p:nvSpPr>
        <p:spPr>
          <a:xfrm>
            <a:off x="0" y="1310640"/>
            <a:ext cx="12191999" cy="554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187FA79-AA30-493F-A2E0-35CEAD10A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71" y="1534160"/>
            <a:ext cx="11414760" cy="50991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A2E10-DBCE-4AA0-9716-19CF94DC2842}"/>
              </a:ext>
            </a:extLst>
          </p:cNvPr>
          <p:cNvSpPr/>
          <p:nvPr userDrawn="1"/>
        </p:nvSpPr>
        <p:spPr>
          <a:xfrm>
            <a:off x="0" y="0"/>
            <a:ext cx="6096000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A0E9043B-F6E4-4DB4-BF8F-89DD0064275F}"/>
              </a:ext>
            </a:extLst>
          </p:cNvPr>
          <p:cNvSpPr/>
          <p:nvPr userDrawn="1"/>
        </p:nvSpPr>
        <p:spPr>
          <a:xfrm>
            <a:off x="-95251" y="-47625"/>
            <a:ext cx="6143626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43919AF-D8BD-488C-834A-DD529AB13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-5202"/>
            <a:ext cx="5712151" cy="10767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Короткий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9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заголовок + 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323633-5986-4A44-AAAD-1889E89D02A9}"/>
              </a:ext>
            </a:extLst>
          </p:cNvPr>
          <p:cNvSpPr/>
          <p:nvPr userDrawn="1"/>
        </p:nvSpPr>
        <p:spPr>
          <a:xfrm>
            <a:off x="0" y="1310640"/>
            <a:ext cx="12191999" cy="554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187FA79-AA30-493F-A2E0-35CEAD10A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771" y="1534160"/>
            <a:ext cx="11414760" cy="509917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6A5126-09D7-4C10-9989-3F36AD0221BC}"/>
              </a:ext>
            </a:extLst>
          </p:cNvPr>
          <p:cNvSpPr/>
          <p:nvPr userDrawn="1"/>
        </p:nvSpPr>
        <p:spPr>
          <a:xfrm>
            <a:off x="-94004" y="0"/>
            <a:ext cx="11100988" cy="10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36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6595EF8-E4F0-4F8F-9685-4C7B310EA473}"/>
              </a:ext>
            </a:extLst>
          </p:cNvPr>
          <p:cNvSpPr/>
          <p:nvPr userDrawn="1"/>
        </p:nvSpPr>
        <p:spPr>
          <a:xfrm>
            <a:off x="-189255" y="-47625"/>
            <a:ext cx="11100988" cy="1064420"/>
          </a:xfrm>
          <a:prstGeom prst="rect">
            <a:avLst/>
          </a:prstGeom>
          <a:noFill/>
          <a:ln w="3810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B11EBFC-B3C4-49BA-9B17-98C02AD18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996" y="0"/>
            <a:ext cx="10958557" cy="10739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Длинный заголовок во весь экран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9BCADF0-4672-4894-BD8D-257E22FFF866}"/>
              </a:ext>
            </a:extLst>
          </p:cNvPr>
          <p:cNvSpPr/>
          <p:nvPr userDrawn="1"/>
        </p:nvSpPr>
        <p:spPr>
          <a:xfrm>
            <a:off x="381000" y="1"/>
            <a:ext cx="11450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38C36312-F5CD-4CE7-A26E-E2B10BBD9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65" y="196554"/>
            <a:ext cx="11035470" cy="65118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AA428-FBC6-42D7-BE2B-F0D1D01E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63" r:id="rId6"/>
    <p:sldLayoutId id="2147483664" r:id="rId7"/>
    <p:sldLayoutId id="2147483665" r:id="rId8"/>
    <p:sldLayoutId id="2147483655" r:id="rId9"/>
    <p:sldLayoutId id="2147483656" r:id="rId10"/>
    <p:sldLayoutId id="2147483666" r:id="rId11"/>
    <p:sldLayoutId id="2147483657" r:id="rId12"/>
    <p:sldLayoutId id="2147483667" r:id="rId13"/>
    <p:sldLayoutId id="214748366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7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feklin@viva64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pvs-studio.ru/ru/blog/video/10834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7F3EC-0FB6-4067-BAED-EECC16AD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C++ линтеры — хорошо, но недостаточно</a:t>
            </a:r>
            <a:br>
              <a:rPr lang="ru-RU" dirty="0"/>
            </a:b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767B38-232A-4445-B442-AF6CD6EFE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0694" y="5523783"/>
            <a:ext cx="3470305" cy="885371"/>
          </a:xfrm>
        </p:spPr>
        <p:txBody>
          <a:bodyPr/>
          <a:lstStyle/>
          <a:p>
            <a:r>
              <a:rPr lang="ru-RU" dirty="0"/>
              <a:t>Евгений </a:t>
            </a:r>
            <a:r>
              <a:rPr lang="ru-RU" dirty="0" err="1"/>
              <a:t>Фёклин</a:t>
            </a:r>
            <a:endParaRPr lang="ru-RU" dirty="0"/>
          </a:p>
          <a:p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986221-2EA1-47A5-AA1C-0BF832D86E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0695" y="5958458"/>
            <a:ext cx="3470305" cy="774571"/>
          </a:xfrm>
        </p:spPr>
        <p:txBody>
          <a:bodyPr/>
          <a:lstStyle/>
          <a:p>
            <a:r>
              <a:rPr lang="en-US" dirty="0"/>
              <a:t>C++ developer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540CC-9CD5-44FB-932E-AD7E59FDC440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8B831-B350-476C-8562-1B4B826E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Проблематика подхода в лоб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BBE6A-EA54-401C-A905-5EEC7D7A561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sz="2800" dirty="0"/>
              <a:t>Линтеры могут применять жёсткие правила к коду, что может привести к недопониманию его смысла и намерений разработчика.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47BAC-BEFB-4D43-87E9-9542056BAFF8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10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7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5C0B1-F4EC-4589-84F1-6BACDDB8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 решения</a:t>
            </a:r>
            <a:r>
              <a:rPr lang="en-US" dirty="0"/>
              <a:t>: </a:t>
            </a:r>
            <a:r>
              <a:rPr lang="ru-RU" dirty="0"/>
              <a:t>синтаксическое дерево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DFFBB-F0BB-4515-ABB7-A95FE1CE7EB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 деревом проще решать подобные задачи</a:t>
            </a:r>
          </a:p>
          <a:p>
            <a:pPr lvl="1"/>
            <a:r>
              <a:rPr lang="ru-RU" dirty="0"/>
              <a:t>Легко пропускать скобки</a:t>
            </a:r>
          </a:p>
          <a:p>
            <a:pPr lvl="1"/>
            <a:r>
              <a:rPr lang="ru-RU" dirty="0"/>
              <a:t>В разном порядке сравнивать</a:t>
            </a:r>
          </a:p>
          <a:p>
            <a:pPr lvl="1"/>
            <a:r>
              <a:rPr lang="ru-RU" dirty="0"/>
              <a:t>Легко понять, что</a:t>
            </a:r>
            <a:r>
              <a:rPr lang="en-US" dirty="0"/>
              <a:t> 1u </a:t>
            </a:r>
            <a:r>
              <a:rPr lang="ru-RU" dirty="0"/>
              <a:t>и </a:t>
            </a:r>
            <a:r>
              <a:rPr lang="en-US" dirty="0"/>
              <a:t>1U </a:t>
            </a:r>
            <a:r>
              <a:rPr lang="ru-RU" dirty="0"/>
              <a:t>одно и то же</a:t>
            </a:r>
            <a:endParaRPr lang="en-US" dirty="0"/>
          </a:p>
          <a:p>
            <a:pPr lvl="1"/>
            <a:r>
              <a:rPr lang="ru-RU" dirty="0"/>
              <a:t>В целом легче делать различные исключения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813B5-5BA5-4B83-A16A-9E92F8AEA54E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3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1EADC-BEBF-4316-B686-0712EABF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Ограничения регулярных выражений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9237E-EB00-4287-8CE4-AA1AF105182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Не раскрываются макросы</a:t>
            </a:r>
          </a:p>
          <a:p>
            <a:r>
              <a:rPr lang="ru-RU" dirty="0"/>
              <a:t>Не раскрываются </a:t>
            </a:r>
            <a:r>
              <a:rPr lang="en-US" dirty="0"/>
              <a:t>#include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74233-FA90-4D8F-92AD-4937CDFB3E04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4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FDE84428-FE21-44DE-8578-5D9704AAE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  <a:p>
            <a:endParaRPr lang="en-US" sz="2100" b="1" dirty="0">
              <a:solidFill>
                <a:srgbClr val="FF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</a:endParaRPr>
          </a:p>
          <a:p>
            <a:endParaRPr lang="ru-RU" sz="2100" dirty="0">
              <a:solidFill>
                <a:srgbClr val="6F008A"/>
              </a:solidFill>
            </a:endParaRPr>
          </a:p>
          <a:p>
            <a:r>
              <a:rPr lang="en-US" sz="2100" dirty="0">
                <a:solidFill>
                  <a:srgbClr val="6F008A"/>
                </a:solidFill>
              </a:rPr>
              <a:t>PUGI__FN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>
                <a:solidFill>
                  <a:srgbClr val="0000FF"/>
                </a:solidFill>
              </a:rPr>
              <a:t>bool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set_value_convert</a:t>
            </a:r>
            <a:r>
              <a:rPr lang="en-US" sz="2100" dirty="0">
                <a:solidFill>
                  <a:srgbClr val="000000"/>
                </a:solidFill>
              </a:rPr>
              <a:t>(</a:t>
            </a:r>
            <a:r>
              <a:rPr lang="en-US" sz="2100" dirty="0" err="1">
                <a:solidFill>
                  <a:srgbClr val="2B91AF"/>
                </a:solidFill>
              </a:rPr>
              <a:t>char_t</a:t>
            </a:r>
            <a:r>
              <a:rPr lang="en-US" sz="2100" dirty="0">
                <a:solidFill>
                  <a:srgbClr val="000000"/>
                </a:solidFill>
              </a:rPr>
              <a:t>*&amp; </a:t>
            </a:r>
            <a:r>
              <a:rPr lang="en-US" sz="2100" dirty="0" err="1">
                <a:solidFill>
                  <a:srgbClr val="808080"/>
                </a:solidFill>
              </a:rPr>
              <a:t>dest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2B91AF"/>
                </a:solidFill>
              </a:rPr>
              <a:t>uintptr_t</a:t>
            </a:r>
            <a:r>
              <a:rPr lang="en-US" sz="2100" dirty="0">
                <a:solidFill>
                  <a:srgbClr val="000000"/>
                </a:solidFill>
              </a:rPr>
              <a:t>&amp; </a:t>
            </a:r>
            <a:r>
              <a:rPr lang="en-US" sz="2100" dirty="0">
                <a:solidFill>
                  <a:srgbClr val="808080"/>
                </a:solidFill>
              </a:rPr>
              <a:t>header</a:t>
            </a:r>
            <a:r>
              <a:rPr lang="en-US" sz="2100" dirty="0">
                <a:solidFill>
                  <a:srgbClr val="000000"/>
                </a:solidFill>
              </a:rPr>
              <a:t>,</a:t>
            </a:r>
          </a:p>
          <a:p>
            <a:r>
              <a:rPr lang="en-US" sz="2100" dirty="0">
                <a:solidFill>
                  <a:srgbClr val="000000"/>
                </a:solidFill>
              </a:rPr>
              <a:t>                                </a:t>
            </a:r>
            <a:r>
              <a:rPr lang="en-US" sz="2100" dirty="0" err="1">
                <a:solidFill>
                  <a:srgbClr val="2B91AF"/>
                </a:solidFill>
              </a:rPr>
              <a:t>uintptr_t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808080"/>
                </a:solidFill>
              </a:rPr>
              <a:t>header_mask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>
                <a:solidFill>
                  <a:srgbClr val="0000FF"/>
                </a:solidFill>
              </a:rPr>
              <a:t>int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>
                <a:solidFill>
                  <a:srgbClr val="808080"/>
                </a:solidFill>
              </a:rPr>
              <a:t>value</a:t>
            </a:r>
            <a:r>
              <a:rPr lang="en-US" sz="2100" dirty="0">
                <a:solidFill>
                  <a:srgbClr val="000000"/>
                </a:solidFill>
              </a:rPr>
              <a:t>)</a:t>
            </a:r>
          </a:p>
          <a:p>
            <a:r>
              <a:rPr lang="ru-RU" sz="2100" dirty="0">
                <a:solidFill>
                  <a:srgbClr val="000000"/>
                </a:solidFill>
              </a:rPr>
              <a:t>{</a:t>
            </a:r>
          </a:p>
          <a:p>
            <a:r>
              <a:rPr lang="en-US" sz="2100" dirty="0">
                <a:solidFill>
                  <a:srgbClr val="0000FF"/>
                </a:solidFill>
              </a:rPr>
              <a:t>  char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buf</a:t>
            </a:r>
            <a:r>
              <a:rPr lang="en-US" sz="2100" dirty="0">
                <a:solidFill>
                  <a:srgbClr val="000000"/>
                </a:solidFill>
              </a:rPr>
              <a:t>[128];</a:t>
            </a:r>
          </a:p>
          <a:p>
            <a:r>
              <a:rPr lang="en-US" sz="2100" dirty="0">
                <a:solidFill>
                  <a:srgbClr val="6F008A"/>
                </a:solidFill>
              </a:rPr>
              <a:t>  </a:t>
            </a:r>
            <a:r>
              <a:rPr lang="en-US" sz="2100" dirty="0" err="1">
                <a:solidFill>
                  <a:srgbClr val="6F008A"/>
                </a:solidFill>
              </a:rPr>
              <a:t>sprintf</a:t>
            </a:r>
            <a:r>
              <a:rPr lang="en-US" sz="2100" dirty="0">
                <a:solidFill>
                  <a:srgbClr val="000000"/>
                </a:solidFill>
              </a:rPr>
              <a:t>(</a:t>
            </a:r>
            <a:r>
              <a:rPr lang="en-US" sz="2100" dirty="0" err="1">
                <a:solidFill>
                  <a:srgbClr val="000000"/>
                </a:solidFill>
              </a:rPr>
              <a:t>buf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>
                <a:solidFill>
                  <a:srgbClr val="A31515"/>
                </a:solidFill>
              </a:rPr>
              <a:t>"%d"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>
                <a:solidFill>
                  <a:srgbClr val="808080"/>
                </a:solidFill>
              </a:rPr>
              <a:t>value</a:t>
            </a:r>
            <a:r>
              <a:rPr lang="en-US" sz="2100" dirty="0">
                <a:solidFill>
                  <a:srgbClr val="000000"/>
                </a:solidFill>
              </a:rPr>
              <a:t>);</a:t>
            </a:r>
          </a:p>
          <a:p>
            <a:endParaRPr lang="ru-RU" sz="2100" dirty="0">
              <a:solidFill>
                <a:srgbClr val="000000"/>
              </a:solidFill>
            </a:endParaRPr>
          </a:p>
          <a:p>
            <a:r>
              <a:rPr lang="en-US" sz="2100" dirty="0">
                <a:solidFill>
                  <a:srgbClr val="0000FF"/>
                </a:solidFill>
              </a:rPr>
              <a:t>  return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set_value_buffer</a:t>
            </a:r>
            <a:r>
              <a:rPr lang="en-US" sz="2100" dirty="0">
                <a:solidFill>
                  <a:srgbClr val="000000"/>
                </a:solidFill>
              </a:rPr>
              <a:t>(</a:t>
            </a:r>
            <a:r>
              <a:rPr lang="en-US" sz="2100" dirty="0" err="1">
                <a:solidFill>
                  <a:srgbClr val="808080"/>
                </a:solidFill>
              </a:rPr>
              <a:t>dest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>
                <a:solidFill>
                  <a:srgbClr val="808080"/>
                </a:solidFill>
              </a:rPr>
              <a:t>header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808080"/>
                </a:solidFill>
              </a:rPr>
              <a:t>header_mask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000000"/>
                </a:solidFill>
              </a:rPr>
              <a:t>buf</a:t>
            </a:r>
            <a:r>
              <a:rPr lang="en-US" sz="2100" dirty="0">
                <a:solidFill>
                  <a:srgbClr val="000000"/>
                </a:solidFill>
              </a:rPr>
              <a:t>);</a:t>
            </a:r>
          </a:p>
          <a:p>
            <a:r>
              <a:rPr lang="ru-RU" sz="2100" dirty="0">
                <a:solidFill>
                  <a:srgbClr val="000000"/>
                </a:solidFill>
              </a:rPr>
              <a:t>}</a:t>
            </a:r>
          </a:p>
          <a:p>
            <a:endParaRPr lang="ru-RU" sz="21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2E84BDF-4FD7-4C38-9941-10077610E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1282" y="1457642"/>
            <a:ext cx="2898823" cy="695914"/>
          </a:xfrm>
        </p:spPr>
        <p:txBody>
          <a:bodyPr/>
          <a:lstStyle/>
          <a:p>
            <a:r>
              <a:rPr lang="en-US" dirty="0" err="1"/>
              <a:t>StarEngine</a:t>
            </a:r>
            <a:r>
              <a:rPr lang="ru-RU" dirty="0"/>
              <a:t>, </a:t>
            </a:r>
            <a:r>
              <a:rPr lang="en-US" dirty="0"/>
              <a:t>C++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AAD7E-B642-4D0C-98CE-366B3F5FA0CB}"/>
              </a:ext>
            </a:extLst>
          </p:cNvPr>
          <p:cNvSpPr txBox="1"/>
          <p:nvPr/>
        </p:nvSpPr>
        <p:spPr>
          <a:xfrm>
            <a:off x="11328170" y="0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3F0"/>
                </a:solidFill>
              </a:rPr>
              <a:t>13</a:t>
            </a:r>
            <a:endParaRPr lang="en-US" sz="2000" b="1" dirty="0">
              <a:solidFill>
                <a:srgbClr val="00B3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0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FDE84428-FE21-44DE-8578-5D9704AAE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100" dirty="0">
                <a:solidFill>
                  <a:srgbClr val="808080"/>
                </a:solidFill>
              </a:rPr>
              <a:t>#define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6F008A"/>
                </a:solidFill>
              </a:rPr>
              <a:t>sfstream</a:t>
            </a:r>
            <a:r>
              <a:rPr lang="en-US" sz="2100" dirty="0">
                <a:solidFill>
                  <a:srgbClr val="000000"/>
                </a:solidFill>
              </a:rPr>
              <a:t> std::</a:t>
            </a:r>
            <a:r>
              <a:rPr lang="en-US" sz="2100" dirty="0" err="1">
                <a:solidFill>
                  <a:srgbClr val="2B91AF"/>
                </a:solidFill>
              </a:rPr>
              <a:t>fstream</a:t>
            </a:r>
            <a:endParaRPr lang="en-US" sz="2100" dirty="0">
              <a:solidFill>
                <a:srgbClr val="000000"/>
              </a:solidFill>
            </a:endParaRPr>
          </a:p>
          <a:p>
            <a:r>
              <a:rPr lang="en-US" sz="2100" dirty="0">
                <a:solidFill>
                  <a:srgbClr val="808080"/>
                </a:solidFill>
              </a:rPr>
              <a:t>#define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6F008A"/>
                </a:solidFill>
              </a:rPr>
              <a:t>schar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>
                <a:solidFill>
                  <a:srgbClr val="0000FF"/>
                </a:solidFill>
              </a:rPr>
              <a:t>char</a:t>
            </a:r>
            <a:endParaRPr lang="en-US" sz="2100" dirty="0">
              <a:solidFill>
                <a:srgbClr val="000000"/>
              </a:solidFill>
            </a:endParaRPr>
          </a:p>
          <a:p>
            <a:r>
              <a:rPr lang="en-US" sz="2100" dirty="0">
                <a:solidFill>
                  <a:srgbClr val="808080"/>
                </a:solidFill>
              </a:rPr>
              <a:t>#define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6F008A"/>
                </a:solidFill>
              </a:rPr>
              <a:t>suchar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>
                <a:solidFill>
                  <a:srgbClr val="0000FF"/>
                </a:solidFill>
              </a:rPr>
              <a:t>unsigned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6F008A"/>
                </a:solidFill>
              </a:rPr>
              <a:t>schar</a:t>
            </a:r>
            <a:endParaRPr lang="en-US" sz="2100" dirty="0">
              <a:solidFill>
                <a:srgbClr val="000000"/>
              </a:solidFill>
            </a:endParaRPr>
          </a:p>
          <a:p>
            <a:r>
              <a:rPr lang="en-US" sz="2100" b="1" dirty="0">
                <a:solidFill>
                  <a:srgbClr val="FF0000"/>
                </a:solidFill>
              </a:rPr>
              <a:t>#define </a:t>
            </a:r>
            <a:r>
              <a:rPr lang="en-US" sz="2100" b="1" dirty="0" err="1">
                <a:solidFill>
                  <a:srgbClr val="FF0000"/>
                </a:solidFill>
              </a:rPr>
              <a:t>sprintf</a:t>
            </a:r>
            <a:r>
              <a:rPr lang="en-US" sz="2100" b="1" dirty="0">
                <a:solidFill>
                  <a:srgbClr val="FF0000"/>
                </a:solidFill>
              </a:rPr>
              <a:t> std::</a:t>
            </a:r>
            <a:r>
              <a:rPr lang="en-US" sz="2100" b="1" dirty="0" err="1">
                <a:solidFill>
                  <a:srgbClr val="FF0000"/>
                </a:solidFill>
              </a:rPr>
              <a:t>printf</a:t>
            </a:r>
            <a:endParaRPr lang="en-US" sz="2100" b="1" dirty="0">
              <a:solidFill>
                <a:srgbClr val="FF0000"/>
              </a:solidFill>
            </a:endParaRPr>
          </a:p>
          <a:p>
            <a:r>
              <a:rPr lang="en-US" sz="2100" dirty="0">
                <a:solidFill>
                  <a:srgbClr val="808080"/>
                </a:solidFill>
              </a:rPr>
              <a:t>#define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6F008A"/>
                </a:solidFill>
              </a:rPr>
              <a:t>satof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atof</a:t>
            </a:r>
            <a:endParaRPr lang="en-US" sz="2100" dirty="0">
              <a:solidFill>
                <a:srgbClr val="000000"/>
              </a:solidFill>
            </a:endParaRPr>
          </a:p>
          <a:p>
            <a:r>
              <a:rPr lang="en-US" sz="2100" dirty="0">
                <a:solidFill>
                  <a:srgbClr val="808080"/>
                </a:solidFill>
              </a:rPr>
              <a:t>#define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6F008A"/>
                </a:solidFill>
              </a:rPr>
              <a:t>satoi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atoi</a:t>
            </a:r>
            <a:endParaRPr lang="en-US" sz="2100" dirty="0">
              <a:solidFill>
                <a:srgbClr val="000000"/>
              </a:solidFill>
            </a:endParaRPr>
          </a:p>
          <a:p>
            <a:endParaRPr lang="ru-RU" sz="2100" dirty="0">
              <a:solidFill>
                <a:srgbClr val="6F008A"/>
              </a:solidFill>
            </a:endParaRPr>
          </a:p>
          <a:p>
            <a:r>
              <a:rPr lang="en-US" sz="2100" dirty="0">
                <a:solidFill>
                  <a:srgbClr val="6F008A"/>
                </a:solidFill>
              </a:rPr>
              <a:t>PUGI__FN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>
                <a:solidFill>
                  <a:srgbClr val="0000FF"/>
                </a:solidFill>
              </a:rPr>
              <a:t>bool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set_value_convert</a:t>
            </a:r>
            <a:r>
              <a:rPr lang="en-US" sz="2100" dirty="0">
                <a:solidFill>
                  <a:srgbClr val="000000"/>
                </a:solidFill>
              </a:rPr>
              <a:t>(</a:t>
            </a:r>
            <a:r>
              <a:rPr lang="en-US" sz="2100" dirty="0" err="1">
                <a:solidFill>
                  <a:srgbClr val="2B91AF"/>
                </a:solidFill>
              </a:rPr>
              <a:t>char_t</a:t>
            </a:r>
            <a:r>
              <a:rPr lang="en-US" sz="2100" dirty="0">
                <a:solidFill>
                  <a:srgbClr val="000000"/>
                </a:solidFill>
              </a:rPr>
              <a:t>*&amp; </a:t>
            </a:r>
            <a:r>
              <a:rPr lang="en-US" sz="2100" dirty="0" err="1">
                <a:solidFill>
                  <a:srgbClr val="808080"/>
                </a:solidFill>
              </a:rPr>
              <a:t>dest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2B91AF"/>
                </a:solidFill>
              </a:rPr>
              <a:t>uintptr_t</a:t>
            </a:r>
            <a:r>
              <a:rPr lang="en-US" sz="2100" dirty="0">
                <a:solidFill>
                  <a:srgbClr val="000000"/>
                </a:solidFill>
              </a:rPr>
              <a:t>&amp; </a:t>
            </a:r>
            <a:r>
              <a:rPr lang="en-US" sz="2100" dirty="0">
                <a:solidFill>
                  <a:srgbClr val="808080"/>
                </a:solidFill>
              </a:rPr>
              <a:t>header</a:t>
            </a:r>
            <a:r>
              <a:rPr lang="en-US" sz="2100" dirty="0">
                <a:solidFill>
                  <a:srgbClr val="000000"/>
                </a:solidFill>
              </a:rPr>
              <a:t>,</a:t>
            </a:r>
          </a:p>
          <a:p>
            <a:r>
              <a:rPr lang="en-US" sz="2100" dirty="0">
                <a:solidFill>
                  <a:srgbClr val="000000"/>
                </a:solidFill>
              </a:rPr>
              <a:t>                                </a:t>
            </a:r>
            <a:r>
              <a:rPr lang="en-US" sz="2100" dirty="0" err="1">
                <a:solidFill>
                  <a:srgbClr val="2B91AF"/>
                </a:solidFill>
              </a:rPr>
              <a:t>uintptr_t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808080"/>
                </a:solidFill>
              </a:rPr>
              <a:t>header_mask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>
                <a:solidFill>
                  <a:srgbClr val="0000FF"/>
                </a:solidFill>
              </a:rPr>
              <a:t>int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>
                <a:solidFill>
                  <a:srgbClr val="808080"/>
                </a:solidFill>
              </a:rPr>
              <a:t>value</a:t>
            </a:r>
            <a:r>
              <a:rPr lang="en-US" sz="2100" dirty="0">
                <a:solidFill>
                  <a:srgbClr val="000000"/>
                </a:solidFill>
              </a:rPr>
              <a:t>)</a:t>
            </a:r>
          </a:p>
          <a:p>
            <a:r>
              <a:rPr lang="ru-RU" sz="2100" dirty="0">
                <a:solidFill>
                  <a:srgbClr val="000000"/>
                </a:solidFill>
              </a:rPr>
              <a:t>{</a:t>
            </a:r>
          </a:p>
          <a:p>
            <a:r>
              <a:rPr lang="en-US" sz="2100" dirty="0">
                <a:solidFill>
                  <a:srgbClr val="0000FF"/>
                </a:solidFill>
              </a:rPr>
              <a:t>  char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buf</a:t>
            </a:r>
            <a:r>
              <a:rPr lang="en-US" sz="2100" dirty="0">
                <a:solidFill>
                  <a:srgbClr val="000000"/>
                </a:solidFill>
              </a:rPr>
              <a:t>[128];</a:t>
            </a:r>
          </a:p>
          <a:p>
            <a:r>
              <a:rPr lang="en-US" sz="2100" dirty="0">
                <a:solidFill>
                  <a:srgbClr val="6F008A"/>
                </a:solidFill>
              </a:rPr>
              <a:t>  </a:t>
            </a:r>
            <a:r>
              <a:rPr lang="en-US" sz="2100" b="1" dirty="0" err="1">
                <a:solidFill>
                  <a:srgbClr val="FF0000"/>
                </a:solidFill>
              </a:rPr>
              <a:t>sprintf</a:t>
            </a:r>
            <a:r>
              <a:rPr lang="en-US" sz="2100" dirty="0">
                <a:solidFill>
                  <a:srgbClr val="000000"/>
                </a:solidFill>
              </a:rPr>
              <a:t>(</a:t>
            </a:r>
            <a:r>
              <a:rPr lang="en-US" sz="2100" dirty="0" err="1">
                <a:solidFill>
                  <a:srgbClr val="000000"/>
                </a:solidFill>
              </a:rPr>
              <a:t>buf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>
                <a:solidFill>
                  <a:srgbClr val="A31515"/>
                </a:solidFill>
              </a:rPr>
              <a:t>"%d"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>
                <a:solidFill>
                  <a:srgbClr val="808080"/>
                </a:solidFill>
              </a:rPr>
              <a:t>value</a:t>
            </a:r>
            <a:r>
              <a:rPr lang="en-US" sz="2100" dirty="0">
                <a:solidFill>
                  <a:srgbClr val="000000"/>
                </a:solidFill>
              </a:rPr>
              <a:t>);</a:t>
            </a:r>
          </a:p>
          <a:p>
            <a:endParaRPr lang="ru-RU" sz="2100" dirty="0">
              <a:solidFill>
                <a:srgbClr val="000000"/>
              </a:solidFill>
            </a:endParaRPr>
          </a:p>
          <a:p>
            <a:r>
              <a:rPr lang="en-US" sz="2100" dirty="0">
                <a:solidFill>
                  <a:srgbClr val="0000FF"/>
                </a:solidFill>
              </a:rPr>
              <a:t>  return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set_value_buffer</a:t>
            </a:r>
            <a:r>
              <a:rPr lang="en-US" sz="2100" dirty="0">
                <a:solidFill>
                  <a:srgbClr val="000000"/>
                </a:solidFill>
              </a:rPr>
              <a:t>(</a:t>
            </a:r>
            <a:r>
              <a:rPr lang="en-US" sz="2100" dirty="0" err="1">
                <a:solidFill>
                  <a:srgbClr val="808080"/>
                </a:solidFill>
              </a:rPr>
              <a:t>dest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>
                <a:solidFill>
                  <a:srgbClr val="808080"/>
                </a:solidFill>
              </a:rPr>
              <a:t>header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808080"/>
                </a:solidFill>
              </a:rPr>
              <a:t>header_mask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000000"/>
                </a:solidFill>
              </a:rPr>
              <a:t>buf</a:t>
            </a:r>
            <a:r>
              <a:rPr lang="en-US" sz="2100" dirty="0">
                <a:solidFill>
                  <a:srgbClr val="000000"/>
                </a:solidFill>
              </a:rPr>
              <a:t>);</a:t>
            </a:r>
          </a:p>
          <a:p>
            <a:r>
              <a:rPr lang="ru-RU" sz="2100" dirty="0">
                <a:solidFill>
                  <a:srgbClr val="000000"/>
                </a:solidFill>
              </a:rPr>
              <a:t>}</a:t>
            </a:r>
          </a:p>
          <a:p>
            <a:endParaRPr lang="ru-RU" sz="21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374252F-99D6-4E6D-B69F-C585A3C153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265" y="5734975"/>
            <a:ext cx="11035470" cy="639192"/>
          </a:xfrm>
        </p:spPr>
        <p:txBody>
          <a:bodyPr/>
          <a:lstStyle/>
          <a:p>
            <a:r>
              <a:rPr lang="en-US" dirty="0">
                <a:solidFill>
                  <a:srgbClr val="00B3F0"/>
                </a:solidFill>
              </a:rPr>
              <a:t>PVS-Studio: </a:t>
            </a:r>
            <a:r>
              <a:rPr lang="ru-RU" dirty="0">
                <a:solidFill>
                  <a:srgbClr val="00B3F0"/>
                </a:solidFill>
              </a:rPr>
              <a:t>V614 </a:t>
            </a:r>
            <a:r>
              <a:rPr lang="ru-RU" dirty="0" err="1">
                <a:solidFill>
                  <a:srgbClr val="00B3F0"/>
                </a:solidFill>
              </a:rPr>
              <a:t>Uninitialized</a:t>
            </a:r>
            <a:r>
              <a:rPr lang="ru-RU" dirty="0">
                <a:solidFill>
                  <a:srgbClr val="00B3F0"/>
                </a:solidFill>
              </a:rPr>
              <a:t> </a:t>
            </a:r>
            <a:r>
              <a:rPr lang="ru-RU" dirty="0" err="1">
                <a:solidFill>
                  <a:srgbClr val="00B3F0"/>
                </a:solidFill>
              </a:rPr>
              <a:t>buffer</a:t>
            </a:r>
            <a:r>
              <a:rPr lang="ru-RU" dirty="0">
                <a:solidFill>
                  <a:srgbClr val="00B3F0"/>
                </a:solidFill>
              </a:rPr>
              <a:t> '</a:t>
            </a:r>
            <a:r>
              <a:rPr lang="ru-RU" dirty="0" err="1">
                <a:solidFill>
                  <a:srgbClr val="00B3F0"/>
                </a:solidFill>
              </a:rPr>
              <a:t>buf</a:t>
            </a:r>
            <a:r>
              <a:rPr lang="ru-RU" dirty="0">
                <a:solidFill>
                  <a:srgbClr val="00B3F0"/>
                </a:solidFill>
              </a:rPr>
              <a:t>' </a:t>
            </a:r>
            <a:r>
              <a:rPr lang="ru-RU" dirty="0" err="1">
                <a:solidFill>
                  <a:srgbClr val="00B3F0"/>
                </a:solidFill>
              </a:rPr>
              <a:t>used</a:t>
            </a:r>
            <a:r>
              <a:rPr lang="ru-RU" dirty="0">
                <a:solidFill>
                  <a:srgbClr val="00B3F0"/>
                </a:solidFill>
              </a:rPr>
              <a:t>. pugixml.cpp 3362</a:t>
            </a:r>
          </a:p>
          <a:p>
            <a:endParaRPr lang="ru-RU" dirty="0"/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854D593B-4C26-4E27-A251-95138BDF9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1282" y="1457642"/>
            <a:ext cx="2898823" cy="695914"/>
          </a:xfrm>
        </p:spPr>
        <p:txBody>
          <a:bodyPr/>
          <a:lstStyle/>
          <a:p>
            <a:r>
              <a:rPr lang="en-US" dirty="0" err="1"/>
              <a:t>StarEngine</a:t>
            </a:r>
            <a:r>
              <a:rPr lang="ru-RU" dirty="0"/>
              <a:t>, </a:t>
            </a:r>
            <a:r>
              <a:rPr lang="en-US" dirty="0"/>
              <a:t>C++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443E6-9CFB-40C4-AF6C-AACB7EA9F369}"/>
              </a:ext>
            </a:extLst>
          </p:cNvPr>
          <p:cNvSpPr txBox="1"/>
          <p:nvPr/>
        </p:nvSpPr>
        <p:spPr>
          <a:xfrm>
            <a:off x="11328170" y="0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3F0"/>
                </a:solidFill>
              </a:rPr>
              <a:t>14</a:t>
            </a:r>
            <a:endParaRPr lang="en-US" sz="2000" b="1" dirty="0">
              <a:solidFill>
                <a:srgbClr val="00B3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1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F09A9AA-F9BA-4E29-8EBC-3F496F72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  <a:r>
              <a:rPr lang="en-US" dirty="0"/>
              <a:t>: </a:t>
            </a:r>
            <a:r>
              <a:rPr lang="ru-RU" dirty="0" err="1"/>
              <a:t>препроцессирование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9ECE543-A2E4-4FE2-844A-DD4076BD138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Процесс раскрытия в исходном коде директив компилятора и подстановка значений макросов</a:t>
            </a:r>
          </a:p>
          <a:p>
            <a:r>
              <a:rPr lang="ru-RU" dirty="0"/>
              <a:t>Преобразованный код становится более пригодным для анализа и понимания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DE342-39BA-475D-80D4-4D93AEC80817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7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38292DF-666C-4D16-BC8A-E61F90CB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Важность сбора семантической информации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42C880-3EC7-42D5-B324-FA1FC3E4F8C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/>
              <a:t>Не зная тип </a:t>
            </a:r>
            <a:r>
              <a:rPr lang="en-US" i="1"/>
              <a:t>x</a:t>
            </a:r>
            <a:r>
              <a:rPr lang="ru-RU"/>
              <a:t> и </a:t>
            </a:r>
            <a:r>
              <a:rPr lang="en-US" i="1"/>
              <a:t>y</a:t>
            </a:r>
            <a:r>
              <a:rPr lang="en-US"/>
              <a:t> </a:t>
            </a:r>
            <a:r>
              <a:rPr lang="ru-RU"/>
              <a:t>нельзя сказать, есть здесь ошибка или нет</a:t>
            </a:r>
            <a:endParaRPr lang="en-US"/>
          </a:p>
          <a:p>
            <a:endParaRPr lang="ru-RU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F0D4DE-6355-4137-AB5E-F9466CDE5F3E}"/>
              </a:ext>
            </a:extLst>
          </p:cNvPr>
          <p:cNvSpPr/>
          <p:nvPr/>
        </p:nvSpPr>
        <p:spPr>
          <a:xfrm>
            <a:off x="380998" y="2967335"/>
            <a:ext cx="11101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x = ((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rectP.right-rectP.left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 - width) / 2 +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rectP.left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y = ((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rectP.bottom-rectP.top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 - height) / 2 +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rectP.top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x &lt; 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 x = 0;</a:t>
            </a:r>
          </a:p>
          <a:p>
            <a:r>
              <a:rPr lang="es-E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s-E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y &lt; 0</a:t>
            </a:r>
            <a:r>
              <a:rPr lang="es-ES" sz="2800" dirty="0">
                <a:solidFill>
                  <a:srgbClr val="000000"/>
                </a:solidFill>
                <a:latin typeface="Consolas" panose="020B0609020204030204" pitchFamily="49" charset="0"/>
              </a:rPr>
              <a:t>) y = 0;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ED3A36-F26B-4CC5-8262-7CF9E184047C}"/>
              </a:ext>
            </a:extLst>
          </p:cNvPr>
          <p:cNvSpPr/>
          <p:nvPr/>
        </p:nvSpPr>
        <p:spPr>
          <a:xfrm>
            <a:off x="380999" y="5860115"/>
            <a:ext cx="10787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3F0"/>
                </a:solidFill>
              </a:rPr>
              <a:t>PVS-Studio: </a:t>
            </a:r>
            <a:r>
              <a:rPr lang="ru-RU" sz="2400" dirty="0">
                <a:solidFill>
                  <a:srgbClr val="00B3F0"/>
                </a:solidFill>
              </a:rPr>
              <a:t>V547 </a:t>
            </a:r>
            <a:r>
              <a:rPr lang="ru-RU" sz="2400" dirty="0" err="1">
                <a:solidFill>
                  <a:srgbClr val="00B3F0"/>
                </a:solidFill>
              </a:rPr>
              <a:t>Expression</a:t>
            </a:r>
            <a:r>
              <a:rPr lang="ru-RU" sz="2400" dirty="0">
                <a:solidFill>
                  <a:srgbClr val="00B3F0"/>
                </a:solidFill>
              </a:rPr>
              <a:t> 'y &lt; 0' </a:t>
            </a:r>
            <a:r>
              <a:rPr lang="ru-RU" sz="2400" dirty="0" err="1">
                <a:solidFill>
                  <a:srgbClr val="00B3F0"/>
                </a:solidFill>
              </a:rPr>
              <a:t>is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always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false</a:t>
            </a:r>
            <a:r>
              <a:rPr lang="ru-RU" sz="2400" dirty="0">
                <a:solidFill>
                  <a:srgbClr val="00B3F0"/>
                </a:solidFill>
              </a:rPr>
              <a:t>. </a:t>
            </a:r>
            <a:r>
              <a:rPr lang="ru-RU" sz="2400" dirty="0" err="1">
                <a:solidFill>
                  <a:srgbClr val="00B3F0"/>
                </a:solidFill>
              </a:rPr>
              <a:t>Unsigned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type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value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is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never</a:t>
            </a:r>
            <a:r>
              <a:rPr lang="ru-RU" sz="2400" dirty="0">
                <a:solidFill>
                  <a:srgbClr val="00B3F0"/>
                </a:solidFill>
              </a:rPr>
              <a:t> &lt; 0. </a:t>
            </a:r>
            <a:r>
              <a:rPr lang="ru-RU" sz="2400" dirty="0" err="1">
                <a:solidFill>
                  <a:srgbClr val="00B3F0"/>
                </a:solidFill>
              </a:rPr>
              <a:t>fceux</a:t>
            </a:r>
            <a:r>
              <a:rPr lang="ru-RU" sz="2400" dirty="0">
                <a:solidFill>
                  <a:srgbClr val="00B3F0"/>
                </a:solidFill>
              </a:rPr>
              <a:t> gui.cpp 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0F0EB-FF61-41C9-BD43-18207AB2814C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1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606A79-B295-4C82-8E2E-9F60AE45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вот выход за границу массива?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738211-CCCE-4B40-A976-D09543F28B9D}"/>
              </a:ext>
            </a:extLst>
          </p:cNvPr>
          <p:cNvSpPr/>
          <p:nvPr/>
        </p:nvSpPr>
        <p:spPr>
          <a:xfrm>
            <a:off x="381000" y="3207461"/>
            <a:ext cx="10815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A[10];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(A); i++)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8000"/>
                </a:solidFill>
                <a:latin typeface="Consolas" panose="020B0609020204030204" pitchFamily="49" charset="0"/>
              </a:rPr>
              <a:t>// Известно, что значение i лежит в пределах [0..39].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A[i] = 1.0; </a:t>
            </a:r>
            <a:r>
              <a:rPr lang="ru-RU" sz="2400" dirty="0">
                <a:solidFill>
                  <a:srgbClr val="008000"/>
                </a:solidFill>
                <a:latin typeface="Consolas" panose="020B0609020204030204" pitchFamily="49" charset="0"/>
              </a:rPr>
              <a:t>// Сообщение о выходе за границу массива.</a:t>
            </a:r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A9A04-3B83-446F-A0F3-4581A23CEE68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17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79514-BEBD-4A25-8605-B22D913D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Добро пожаловать в мир анализа потока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324D8-574F-47A7-A56D-15C2C2F6BD9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Диапазон</a:t>
            </a:r>
          </a:p>
          <a:p>
            <a:r>
              <a:rPr lang="ru-RU" dirty="0"/>
              <a:t>Множество</a:t>
            </a:r>
          </a:p>
          <a:p>
            <a:r>
              <a:rPr lang="ru-RU" dirty="0"/>
              <a:t>Точное значение</a:t>
            </a:r>
          </a:p>
          <a:p>
            <a:r>
              <a:rPr lang="ru-RU" dirty="0"/>
              <a:t>Указатель на буфер размера </a:t>
            </a:r>
            <a:r>
              <a:rPr lang="en-US" dirty="0"/>
              <a:t>N </a:t>
            </a:r>
            <a:r>
              <a:rPr lang="ru-RU" dirty="0"/>
              <a:t>байт</a:t>
            </a:r>
          </a:p>
          <a:p>
            <a:r>
              <a:rPr lang="ru-RU" dirty="0"/>
              <a:t>Нулевой указатель / Ненулевой указатель</a:t>
            </a:r>
          </a:p>
          <a:p>
            <a:r>
              <a:rPr lang="ru-RU" dirty="0"/>
              <a:t>Валидный указатель / Освобождённый указатель</a:t>
            </a:r>
          </a:p>
          <a:p>
            <a:r>
              <a:rPr lang="ru-RU" dirty="0"/>
              <a:t>И т.д.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4E77-0C99-48F5-B34C-5A36DE5AFD38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3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DBD8870-8266-4FD6-9DE1-9DE580502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19" y="0"/>
            <a:ext cx="11180762" cy="660030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FF"/>
                </a:solidFill>
              </a:rPr>
              <a:t>static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>
                <a:solidFill>
                  <a:srgbClr val="0000FF"/>
                </a:solidFill>
              </a:rPr>
              <a:t>const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>
                <a:solidFill>
                  <a:srgbClr val="0000FF"/>
                </a:solidFill>
              </a:rPr>
              <a:t>int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000" dirty="0">
                <a:solidFill>
                  <a:srgbClr val="000000"/>
                </a:solidFill>
              </a:rPr>
              <a:t>[13] = {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  0, 31, 28, 31, 30, 31, 30, 31, 31, 30, 31, 30, 31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};</a:t>
            </a:r>
          </a:p>
          <a:p>
            <a:pPr>
              <a:spcBef>
                <a:spcPct val="0"/>
              </a:spcBef>
            </a:pPr>
            <a:endParaRPr lang="ru-RU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FF"/>
                </a:solidFill>
              </a:rPr>
              <a:t>bool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ValidateDateTime</a:t>
            </a:r>
            <a:r>
              <a:rPr lang="en-US" altLang="ru-RU" sz="2000" dirty="0">
                <a:solidFill>
                  <a:srgbClr val="000000"/>
                </a:solidFill>
              </a:rPr>
              <a:t>(</a:t>
            </a:r>
            <a:r>
              <a:rPr lang="en-US" altLang="ru-RU" sz="2000" dirty="0">
                <a:solidFill>
                  <a:srgbClr val="0000FF"/>
                </a:solidFill>
              </a:rPr>
              <a:t>const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DateTime</a:t>
            </a:r>
            <a:r>
              <a:rPr lang="en-US" altLang="ru-RU" sz="2000" dirty="0">
                <a:solidFill>
                  <a:srgbClr val="000000"/>
                </a:solidFill>
              </a:rPr>
              <a:t>&amp; </a:t>
            </a:r>
            <a:r>
              <a:rPr lang="en-US" altLang="ru-RU" sz="2000" dirty="0">
                <a:solidFill>
                  <a:srgbClr val="808080"/>
                </a:solidFill>
              </a:rPr>
              <a:t>time</a:t>
            </a:r>
            <a:r>
              <a:rPr lang="en-US" altLang="ru-RU" sz="2000" dirty="0">
                <a:solidFill>
                  <a:srgbClr val="000000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</a:t>
            </a:r>
            <a:r>
              <a:rPr lang="en-US" altLang="ru-RU" sz="2000" dirty="0">
                <a:solidFill>
                  <a:srgbClr val="0000FF"/>
                </a:solidFill>
              </a:rPr>
              <a:t>if</a:t>
            </a:r>
            <a:r>
              <a:rPr lang="en-US" altLang="ru-RU" sz="2000" dirty="0">
                <a:solidFill>
                  <a:srgbClr val="000000"/>
                </a:solidFill>
              </a:rPr>
              <a:t> (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.year</a:t>
            </a:r>
            <a:r>
              <a:rPr lang="en-US" altLang="ru-RU" sz="2000" dirty="0">
                <a:solidFill>
                  <a:srgbClr val="000000"/>
                </a:solidFill>
              </a:rPr>
              <a:t>   &lt; 1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.year</a:t>
            </a:r>
            <a:r>
              <a:rPr lang="en-US" altLang="ru-RU" sz="2000" dirty="0">
                <a:solidFill>
                  <a:srgbClr val="000000"/>
                </a:solidFill>
              </a:rPr>
              <a:t>   &gt; 9999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  &lt; 1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  &gt; 12  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.day</a:t>
            </a:r>
            <a:r>
              <a:rPr lang="en-US" altLang="ru-RU" sz="2000" dirty="0">
                <a:solidFill>
                  <a:srgbClr val="000000"/>
                </a:solidFill>
              </a:rPr>
              <a:t>    &lt; 1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.day</a:t>
            </a:r>
            <a:r>
              <a:rPr lang="en-US" altLang="ru-RU" sz="2000" dirty="0">
                <a:solidFill>
                  <a:srgbClr val="000000"/>
                </a:solidFill>
              </a:rPr>
              <a:t>    &gt; 31  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.hour</a:t>
            </a:r>
            <a:r>
              <a:rPr lang="en-US" altLang="ru-RU" sz="2000" dirty="0">
                <a:solidFill>
                  <a:srgbClr val="000000"/>
                </a:solidFill>
              </a:rPr>
              <a:t>   &lt; 0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.hour</a:t>
            </a:r>
            <a:r>
              <a:rPr lang="en-US" altLang="ru-RU" sz="2000" dirty="0">
                <a:solidFill>
                  <a:srgbClr val="000000"/>
                </a:solidFill>
              </a:rPr>
              <a:t>   &gt; 23  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.minute</a:t>
            </a:r>
            <a:r>
              <a:rPr lang="en-US" altLang="ru-RU" sz="2000" dirty="0">
                <a:solidFill>
                  <a:srgbClr val="000000"/>
                </a:solidFill>
              </a:rPr>
              <a:t> &lt; 0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.minute</a:t>
            </a:r>
            <a:r>
              <a:rPr lang="en-US" altLang="ru-RU" sz="2000" dirty="0">
                <a:solidFill>
                  <a:srgbClr val="000000"/>
                </a:solidFill>
              </a:rPr>
              <a:t> &gt; 59  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.second</a:t>
            </a:r>
            <a:r>
              <a:rPr lang="en-US" altLang="ru-RU" sz="2000" dirty="0">
                <a:solidFill>
                  <a:srgbClr val="000000"/>
                </a:solidFill>
              </a:rPr>
              <a:t> &lt; 0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.second</a:t>
            </a:r>
            <a:r>
              <a:rPr lang="en-US" altLang="ru-RU" sz="2000" dirty="0">
                <a:solidFill>
                  <a:srgbClr val="000000"/>
                </a:solidFill>
              </a:rPr>
              <a:t> &gt; 59) {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</a:t>
            </a:r>
            <a:r>
              <a:rPr lang="en-US" altLang="ru-RU" sz="2000" dirty="0">
                <a:solidFill>
                  <a:srgbClr val="0000FF"/>
                </a:solidFill>
              </a:rPr>
              <a:t>return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>
                <a:solidFill>
                  <a:srgbClr val="0000FF"/>
                </a:solidFill>
              </a:rPr>
              <a:t>false</a:t>
            </a:r>
            <a:r>
              <a:rPr lang="en-US" altLang="ru-RU" sz="2000" dirty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</a:t>
            </a:r>
            <a:r>
              <a:rPr lang="en-US" altLang="ru-RU" sz="2000" dirty="0">
                <a:solidFill>
                  <a:srgbClr val="0000FF"/>
                </a:solidFill>
              </a:rPr>
              <a:t>if</a:t>
            </a:r>
            <a:r>
              <a:rPr lang="en-US" altLang="ru-RU" sz="2000" dirty="0">
                <a:solidFill>
                  <a:srgbClr val="000000"/>
                </a:solidFill>
              </a:rPr>
              <a:t> (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 == 2 &amp;&amp; </a:t>
            </a:r>
            <a:r>
              <a:rPr lang="en-US" altLang="ru-RU" sz="2000" dirty="0" err="1">
                <a:solidFill>
                  <a:srgbClr val="000000"/>
                </a:solidFill>
              </a:rPr>
              <a:t>IsLeapYear</a:t>
            </a:r>
            <a:r>
              <a:rPr lang="en-US" altLang="ru-RU" sz="2000" dirty="0">
                <a:solidFill>
                  <a:srgbClr val="000000"/>
                </a:solidFill>
              </a:rPr>
              <a:t>(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.year</a:t>
            </a:r>
            <a:r>
              <a:rPr lang="en-US" altLang="ru-RU" sz="2000" dirty="0">
                <a:solidFill>
                  <a:srgbClr val="000000"/>
                </a:solidFill>
              </a:rPr>
              <a:t>)) {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</a:t>
            </a:r>
            <a:r>
              <a:rPr lang="en-US" altLang="ru-RU" sz="2000" dirty="0">
                <a:solidFill>
                  <a:srgbClr val="0000FF"/>
                </a:solidFill>
              </a:rPr>
              <a:t>return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 &lt;= </a:t>
            </a:r>
            <a:r>
              <a:rPr lang="en-US" altLang="ru-RU" sz="20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000" dirty="0">
                <a:solidFill>
                  <a:srgbClr val="000000"/>
                </a:solidFill>
              </a:rPr>
              <a:t>[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] + 1;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} </a:t>
            </a:r>
            <a:r>
              <a:rPr lang="en-US" altLang="ru-RU" sz="2000" dirty="0">
                <a:solidFill>
                  <a:srgbClr val="0000FF"/>
                </a:solidFill>
              </a:rPr>
              <a:t>else</a:t>
            </a:r>
            <a:r>
              <a:rPr lang="en-US" altLang="ru-RU" sz="2000" dirty="0">
                <a:solidFill>
                  <a:srgbClr val="000000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</a:t>
            </a:r>
            <a:r>
              <a:rPr lang="en-US" altLang="ru-RU" sz="2000" dirty="0">
                <a:solidFill>
                  <a:srgbClr val="0000FF"/>
                </a:solidFill>
              </a:rPr>
              <a:t>return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 &lt;= </a:t>
            </a:r>
            <a:r>
              <a:rPr lang="en-US" altLang="ru-RU" sz="20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000" dirty="0">
                <a:solidFill>
                  <a:srgbClr val="000000"/>
                </a:solidFill>
              </a:rPr>
              <a:t>[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];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}</a:t>
            </a:r>
            <a:endParaRPr lang="ru-RU" altLang="ru-RU" sz="2000" dirty="0"/>
          </a:p>
          <a:p>
            <a:endParaRPr lang="ru-RU" sz="22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A8284C0-EB0E-4FB7-9EA5-CFB303335C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7360" y="1457642"/>
            <a:ext cx="2862745" cy="695914"/>
          </a:xfrm>
        </p:spPr>
        <p:txBody>
          <a:bodyPr/>
          <a:lstStyle/>
          <a:p>
            <a:r>
              <a:rPr lang="en-US" dirty="0" err="1"/>
              <a:t>Protobuf</a:t>
            </a:r>
            <a:r>
              <a:rPr lang="en-US" dirty="0"/>
              <a:t>, C++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4069C-6FA0-4EB4-BF9C-EA38A711FCB3}"/>
              </a:ext>
            </a:extLst>
          </p:cNvPr>
          <p:cNvSpPr txBox="1"/>
          <p:nvPr/>
        </p:nvSpPr>
        <p:spPr>
          <a:xfrm>
            <a:off x="11328170" y="0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3F0"/>
                </a:solidFill>
              </a:rPr>
              <a:t>19</a:t>
            </a:r>
            <a:endParaRPr lang="en-US" sz="2000" b="1" dirty="0">
              <a:solidFill>
                <a:srgbClr val="00B3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2082379-AF0B-33AC-1AA0-B65AFB7D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n-ea"/>
                <a:cs typeface="+mn-cs"/>
              </a:rPr>
              <a:t>Докладчик</a:t>
            </a:r>
            <a:endParaRPr lang="ru-RU" b="1" dirty="0"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B775CD-9E1C-2655-94E0-4DD3B4B9B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1" y="1981158"/>
            <a:ext cx="5284860" cy="885371"/>
          </a:xfrm>
        </p:spPr>
        <p:txBody>
          <a:bodyPr/>
          <a:lstStyle/>
          <a:p>
            <a:r>
              <a:rPr lang="ru-RU" dirty="0"/>
              <a:t>Евгений </a:t>
            </a:r>
            <a:r>
              <a:rPr lang="ru-RU" dirty="0" err="1"/>
              <a:t>Фёклин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F6F3A1-70DB-5C47-2F0E-3A0393DE5B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2423568"/>
            <a:ext cx="5284860" cy="341632"/>
          </a:xfrm>
        </p:spPr>
        <p:txBody>
          <a:bodyPr/>
          <a:lstStyle/>
          <a:p>
            <a:r>
              <a:rPr lang="en-US" dirty="0">
                <a:hlinkClick r:id="rId2"/>
              </a:rPr>
              <a:t>feklin@viva64.com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" name=" 13">
            <a:extLst>
              <a:ext uri="{FF2B5EF4-FFF2-40B4-BE49-F238E27FC236}">
                <a16:creationId xmlns:a16="http://schemas.microsoft.com/office/drawing/2014/main" id="{D7ECBAD2-F71C-91D3-F005-159418AE7E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66" y="1478339"/>
            <a:ext cx="5201763" cy="3901322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67A83FE-F6E4-A400-100D-226F711621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539" y="3903414"/>
            <a:ext cx="5549322" cy="1064907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/>
              <a:t>Разработчик</a:t>
            </a:r>
            <a:r>
              <a:rPr lang="en-US" b="0" dirty="0"/>
              <a:t> </a:t>
            </a:r>
            <a:r>
              <a:rPr lang="ru-RU" b="0" dirty="0"/>
              <a:t>в </a:t>
            </a:r>
            <a:r>
              <a:rPr lang="en-US" b="0" dirty="0"/>
              <a:t>C++</a:t>
            </a:r>
            <a:r>
              <a:rPr lang="ru-RU" b="0" dirty="0"/>
              <a:t> команде </a:t>
            </a:r>
            <a:r>
              <a:rPr lang="en-US" b="0" dirty="0"/>
              <a:t>PVS-Studio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0" dirty="0"/>
              <a:t>Разработчик игр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68C79-E4D2-42E1-AC36-822E6754A48D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DBD8870-8266-4FD6-9DE1-9DE580502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18" y="0"/>
            <a:ext cx="11188541" cy="675590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FF"/>
                </a:solidFill>
              </a:rPr>
              <a:t>static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>
                <a:solidFill>
                  <a:srgbClr val="0000FF"/>
                </a:solidFill>
              </a:rPr>
              <a:t>const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>
                <a:solidFill>
                  <a:srgbClr val="0000FF"/>
                </a:solidFill>
              </a:rPr>
              <a:t>int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000" dirty="0">
                <a:solidFill>
                  <a:srgbClr val="000000"/>
                </a:solidFill>
              </a:rPr>
              <a:t>[13] = {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  0, 31, 28, 31, 30, 31, 30, 31, 31, 30, 31, 30, 31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};</a:t>
            </a:r>
          </a:p>
          <a:p>
            <a:pPr>
              <a:spcBef>
                <a:spcPct val="0"/>
              </a:spcBef>
            </a:pPr>
            <a:endParaRPr lang="ru-RU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FF"/>
                </a:solidFill>
              </a:rPr>
              <a:t>bool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ValidateDateTime</a:t>
            </a:r>
            <a:r>
              <a:rPr lang="en-US" altLang="ru-RU" sz="2000" dirty="0">
                <a:solidFill>
                  <a:srgbClr val="000000"/>
                </a:solidFill>
              </a:rPr>
              <a:t>(</a:t>
            </a:r>
            <a:r>
              <a:rPr lang="en-US" altLang="ru-RU" sz="2000" dirty="0">
                <a:solidFill>
                  <a:srgbClr val="0000FF"/>
                </a:solidFill>
              </a:rPr>
              <a:t>const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DateTime</a:t>
            </a:r>
            <a:r>
              <a:rPr lang="en-US" altLang="ru-RU" sz="2000" dirty="0">
                <a:solidFill>
                  <a:srgbClr val="000000"/>
                </a:solidFill>
              </a:rPr>
              <a:t>&amp; </a:t>
            </a:r>
            <a:r>
              <a:rPr lang="en-US" altLang="ru-RU" sz="2000" dirty="0">
                <a:solidFill>
                  <a:srgbClr val="808080"/>
                </a:solidFill>
              </a:rPr>
              <a:t>time</a:t>
            </a:r>
            <a:r>
              <a:rPr lang="en-US" altLang="ru-RU" sz="2000" dirty="0">
                <a:solidFill>
                  <a:srgbClr val="000000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</a:t>
            </a:r>
            <a:r>
              <a:rPr lang="en-US" altLang="ru-RU" sz="2000" dirty="0">
                <a:solidFill>
                  <a:srgbClr val="0000FF"/>
                </a:solidFill>
              </a:rPr>
              <a:t>if</a:t>
            </a:r>
            <a:r>
              <a:rPr lang="en-US" altLang="ru-RU" sz="2000" dirty="0">
                <a:solidFill>
                  <a:srgbClr val="000000"/>
                </a:solidFill>
              </a:rPr>
              <a:t> (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.year</a:t>
            </a:r>
            <a:r>
              <a:rPr lang="en-US" altLang="ru-RU" sz="2000" dirty="0">
                <a:solidFill>
                  <a:srgbClr val="000000"/>
                </a:solidFill>
              </a:rPr>
              <a:t>   &lt; 1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.year</a:t>
            </a:r>
            <a:r>
              <a:rPr lang="en-US" altLang="ru-RU" sz="2000" dirty="0">
                <a:solidFill>
                  <a:srgbClr val="000000"/>
                </a:solidFill>
              </a:rPr>
              <a:t>   &gt; 9999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  &lt; 1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  &gt; 12  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.day</a:t>
            </a:r>
            <a:r>
              <a:rPr lang="en-US" altLang="ru-RU" sz="2000" dirty="0">
                <a:solidFill>
                  <a:srgbClr val="000000"/>
                </a:solidFill>
              </a:rPr>
              <a:t>    &lt; 1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.day</a:t>
            </a:r>
            <a:r>
              <a:rPr lang="en-US" altLang="ru-RU" sz="2000" dirty="0">
                <a:solidFill>
                  <a:srgbClr val="000000"/>
                </a:solidFill>
              </a:rPr>
              <a:t>    &gt; 31  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.hour</a:t>
            </a:r>
            <a:r>
              <a:rPr lang="en-US" altLang="ru-RU" sz="2000" dirty="0">
                <a:solidFill>
                  <a:srgbClr val="000000"/>
                </a:solidFill>
              </a:rPr>
              <a:t>   &lt; 0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.hour</a:t>
            </a:r>
            <a:r>
              <a:rPr lang="en-US" altLang="ru-RU" sz="2000" dirty="0">
                <a:solidFill>
                  <a:srgbClr val="000000"/>
                </a:solidFill>
              </a:rPr>
              <a:t>   &gt; 23  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.minute</a:t>
            </a:r>
            <a:r>
              <a:rPr lang="en-US" altLang="ru-RU" sz="2000" dirty="0">
                <a:solidFill>
                  <a:srgbClr val="000000"/>
                </a:solidFill>
              </a:rPr>
              <a:t> &lt; 0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.minute</a:t>
            </a:r>
            <a:r>
              <a:rPr lang="en-US" altLang="ru-RU" sz="2000" dirty="0">
                <a:solidFill>
                  <a:srgbClr val="000000"/>
                </a:solidFill>
              </a:rPr>
              <a:t> &gt; 59   ||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 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.second</a:t>
            </a:r>
            <a:r>
              <a:rPr lang="en-US" altLang="ru-RU" sz="2000" dirty="0">
                <a:solidFill>
                  <a:srgbClr val="000000"/>
                </a:solidFill>
              </a:rPr>
              <a:t> &lt; 0 ||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.second</a:t>
            </a:r>
            <a:r>
              <a:rPr lang="en-US" altLang="ru-RU" sz="2000" dirty="0">
                <a:solidFill>
                  <a:srgbClr val="000000"/>
                </a:solidFill>
              </a:rPr>
              <a:t> &gt; 59) {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</a:t>
            </a:r>
            <a:r>
              <a:rPr lang="en-US" altLang="ru-RU" sz="2000" dirty="0">
                <a:solidFill>
                  <a:srgbClr val="0000FF"/>
                </a:solidFill>
              </a:rPr>
              <a:t>return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>
                <a:solidFill>
                  <a:srgbClr val="0000FF"/>
                </a:solidFill>
              </a:rPr>
              <a:t>false</a:t>
            </a:r>
            <a:r>
              <a:rPr lang="en-US" altLang="ru-RU" sz="2000" dirty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</a:t>
            </a:r>
            <a:r>
              <a:rPr lang="en-US" altLang="ru-RU" sz="2000" dirty="0">
                <a:solidFill>
                  <a:srgbClr val="0000FF"/>
                </a:solidFill>
              </a:rPr>
              <a:t>if</a:t>
            </a:r>
            <a:r>
              <a:rPr lang="en-US" altLang="ru-RU" sz="2000" dirty="0">
                <a:solidFill>
                  <a:srgbClr val="000000"/>
                </a:solidFill>
              </a:rPr>
              <a:t> (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 == 2 &amp;&amp; </a:t>
            </a:r>
            <a:r>
              <a:rPr lang="en-US" altLang="ru-RU" sz="2000" dirty="0" err="1">
                <a:solidFill>
                  <a:srgbClr val="000000"/>
                </a:solidFill>
              </a:rPr>
              <a:t>IsLeapYear</a:t>
            </a:r>
            <a:r>
              <a:rPr lang="en-US" altLang="ru-RU" sz="2000" dirty="0">
                <a:solidFill>
                  <a:srgbClr val="000000"/>
                </a:solidFill>
              </a:rPr>
              <a:t>(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.year</a:t>
            </a:r>
            <a:r>
              <a:rPr lang="en-US" altLang="ru-RU" sz="2000" dirty="0">
                <a:solidFill>
                  <a:srgbClr val="000000"/>
                </a:solidFill>
              </a:rPr>
              <a:t>)) {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</a:t>
            </a:r>
            <a:r>
              <a:rPr lang="en-US" altLang="ru-RU" sz="2000" dirty="0">
                <a:solidFill>
                  <a:srgbClr val="0000FF"/>
                </a:solidFill>
              </a:rPr>
              <a:t>return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</a:t>
            </a:r>
            <a:r>
              <a:rPr lang="en-US" altLang="ru-RU" sz="2000" b="1" dirty="0" err="1">
                <a:solidFill>
                  <a:srgbClr val="FF0000"/>
                </a:solidFill>
              </a:rPr>
              <a:t>month</a:t>
            </a:r>
            <a:r>
              <a:rPr lang="en-US" altLang="ru-RU" sz="2000" dirty="0">
                <a:solidFill>
                  <a:srgbClr val="000000"/>
                </a:solidFill>
              </a:rPr>
              <a:t> &lt;= </a:t>
            </a:r>
            <a:r>
              <a:rPr lang="en-US" altLang="ru-RU" sz="20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000" dirty="0">
                <a:solidFill>
                  <a:srgbClr val="000000"/>
                </a:solidFill>
              </a:rPr>
              <a:t>[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] + 1;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} </a:t>
            </a:r>
            <a:r>
              <a:rPr lang="en-US" altLang="ru-RU" sz="2000" dirty="0">
                <a:solidFill>
                  <a:srgbClr val="0000FF"/>
                </a:solidFill>
              </a:rPr>
              <a:t>else</a:t>
            </a:r>
            <a:r>
              <a:rPr lang="en-US" altLang="ru-RU" sz="2000" dirty="0">
                <a:solidFill>
                  <a:srgbClr val="000000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altLang="ru-RU" sz="2000" dirty="0">
                <a:solidFill>
                  <a:srgbClr val="000000"/>
                </a:solidFill>
              </a:rPr>
              <a:t>    </a:t>
            </a:r>
            <a:r>
              <a:rPr lang="en-US" altLang="ru-RU" sz="2000" dirty="0">
                <a:solidFill>
                  <a:srgbClr val="0000FF"/>
                </a:solidFill>
              </a:rPr>
              <a:t>return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</a:t>
            </a:r>
            <a:r>
              <a:rPr lang="en-US" altLang="ru-RU" sz="2000" b="1" dirty="0" err="1">
                <a:solidFill>
                  <a:srgbClr val="FF0000"/>
                </a:solidFill>
              </a:rPr>
              <a:t>month</a:t>
            </a:r>
            <a:r>
              <a:rPr lang="en-US" altLang="ru-RU" sz="2000" dirty="0">
                <a:solidFill>
                  <a:srgbClr val="000000"/>
                </a:solidFill>
              </a:rPr>
              <a:t> &lt;= </a:t>
            </a:r>
            <a:r>
              <a:rPr lang="en-US" altLang="ru-RU" sz="2000" dirty="0" err="1">
                <a:solidFill>
                  <a:srgbClr val="000000"/>
                </a:solidFill>
              </a:rPr>
              <a:t>kDaysInMonth</a:t>
            </a:r>
            <a:r>
              <a:rPr lang="en-US" altLang="ru-RU" sz="2000" dirty="0">
                <a:solidFill>
                  <a:srgbClr val="000000"/>
                </a:solidFill>
              </a:rPr>
              <a:t>[</a:t>
            </a:r>
            <a:r>
              <a:rPr lang="en-US" altLang="ru-RU" sz="2000" dirty="0" err="1">
                <a:solidFill>
                  <a:srgbClr val="808080"/>
                </a:solidFill>
              </a:rPr>
              <a:t>time</a:t>
            </a:r>
            <a:r>
              <a:rPr lang="en-US" altLang="ru-RU" sz="2000" dirty="0" err="1">
                <a:solidFill>
                  <a:srgbClr val="000000"/>
                </a:solidFill>
              </a:rPr>
              <a:t>.month</a:t>
            </a:r>
            <a:r>
              <a:rPr lang="en-US" altLang="ru-RU" sz="2000" dirty="0">
                <a:solidFill>
                  <a:srgbClr val="000000"/>
                </a:solidFill>
              </a:rPr>
              <a:t>];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  }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}</a:t>
            </a:r>
            <a:endParaRPr lang="en-US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2000" dirty="0"/>
          </a:p>
          <a:p>
            <a:r>
              <a:rPr lang="en-US" sz="2000" dirty="0">
                <a:solidFill>
                  <a:srgbClr val="00B3F0"/>
                </a:solidFill>
                <a:latin typeface="+mn-lt"/>
              </a:rPr>
              <a:t>PVS-Studio: V547 / CWE-571 Expression '</a:t>
            </a:r>
            <a:r>
              <a:rPr lang="en-US" sz="2000" dirty="0" err="1">
                <a:solidFill>
                  <a:srgbClr val="00B3F0"/>
                </a:solidFill>
                <a:latin typeface="+mn-lt"/>
              </a:rPr>
              <a:t>time.month</a:t>
            </a:r>
            <a:r>
              <a:rPr lang="en-US" sz="2000" dirty="0">
                <a:solidFill>
                  <a:srgbClr val="00B3F0"/>
                </a:solidFill>
                <a:latin typeface="+mn-lt"/>
              </a:rPr>
              <a:t> &lt;= </a:t>
            </a:r>
            <a:r>
              <a:rPr lang="en-US" sz="2000" dirty="0" err="1">
                <a:solidFill>
                  <a:srgbClr val="00B3F0"/>
                </a:solidFill>
                <a:latin typeface="+mn-lt"/>
              </a:rPr>
              <a:t>kDaysInMonth</a:t>
            </a:r>
            <a:r>
              <a:rPr lang="en-US" sz="2000" dirty="0">
                <a:solidFill>
                  <a:srgbClr val="00B3F0"/>
                </a:solidFill>
                <a:latin typeface="+mn-lt"/>
              </a:rPr>
              <a:t>[</a:t>
            </a:r>
            <a:r>
              <a:rPr lang="en-US" sz="2000" dirty="0" err="1">
                <a:solidFill>
                  <a:srgbClr val="00B3F0"/>
                </a:solidFill>
                <a:latin typeface="+mn-lt"/>
              </a:rPr>
              <a:t>time.month</a:t>
            </a:r>
            <a:r>
              <a:rPr lang="en-US" sz="2000" dirty="0">
                <a:solidFill>
                  <a:srgbClr val="00B3F0"/>
                </a:solidFill>
                <a:latin typeface="+mn-lt"/>
              </a:rPr>
              <a:t>] + 1' is always true. time.cc 83 (+</a:t>
            </a:r>
            <a:r>
              <a:rPr lang="ru-RU" sz="2000" dirty="0">
                <a:solidFill>
                  <a:srgbClr val="00B3F0"/>
                </a:solidFill>
                <a:latin typeface="+mn-lt"/>
              </a:rPr>
              <a:t> аналогичное на проверку ниже)</a:t>
            </a:r>
            <a:endParaRPr lang="en-US" sz="2000" dirty="0">
              <a:solidFill>
                <a:srgbClr val="00B3F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C8A8C-42B5-4FBF-B746-7483D20A19A1}"/>
              </a:ext>
            </a:extLst>
          </p:cNvPr>
          <p:cNvSpPr txBox="1"/>
          <p:nvPr/>
        </p:nvSpPr>
        <p:spPr>
          <a:xfrm>
            <a:off x="11328170" y="0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3F0"/>
                </a:solidFill>
              </a:rPr>
              <a:t>20</a:t>
            </a:r>
            <a:endParaRPr lang="en-US" sz="2000" b="1" dirty="0">
              <a:solidFill>
                <a:srgbClr val="00B3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1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23DE8-1D69-4DA8-85B2-6DE2041C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если посчитать нельзя?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A63558-A457-4F83-A47A-671AB1636744}"/>
              </a:ext>
            </a:extLst>
          </p:cNvPr>
          <p:cNvSpPr/>
          <p:nvPr/>
        </p:nvSpPr>
        <p:spPr>
          <a:xfrm>
            <a:off x="381000" y="2105880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A =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B =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+ 10;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Q[5];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Q[B - A] = 1;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8A5B7F-E37B-4A0F-A313-0DF9C40B35EC}"/>
              </a:ext>
            </a:extLst>
          </p:cNvPr>
          <p:cNvSpPr/>
          <p:nvPr/>
        </p:nvSpPr>
        <p:spPr>
          <a:xfrm>
            <a:off x="380999" y="5625100"/>
            <a:ext cx="10610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3F0"/>
                </a:solidFill>
              </a:rPr>
              <a:t>PVS-Studio: </a:t>
            </a:r>
            <a:r>
              <a:rPr lang="ru-RU" sz="2400" dirty="0">
                <a:solidFill>
                  <a:srgbClr val="00B3F0"/>
                </a:solidFill>
              </a:rPr>
              <a:t>V557 CWE-787 </a:t>
            </a:r>
            <a:r>
              <a:rPr lang="ru-RU" sz="2400" dirty="0" err="1">
                <a:solidFill>
                  <a:srgbClr val="00B3F0"/>
                </a:solidFill>
              </a:rPr>
              <a:t>Array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overrun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is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possible</a:t>
            </a:r>
            <a:r>
              <a:rPr lang="ru-RU" sz="2400" dirty="0">
                <a:solidFill>
                  <a:srgbClr val="00B3F0"/>
                </a:solidFill>
              </a:rPr>
              <a:t>. </a:t>
            </a:r>
            <a:r>
              <a:rPr lang="ru-RU" sz="2400" dirty="0" err="1">
                <a:solidFill>
                  <a:srgbClr val="00B3F0"/>
                </a:solidFill>
              </a:rPr>
              <a:t>The</a:t>
            </a:r>
            <a:r>
              <a:rPr lang="ru-RU" sz="2400" dirty="0">
                <a:solidFill>
                  <a:srgbClr val="00B3F0"/>
                </a:solidFill>
              </a:rPr>
              <a:t> 'B - A' </a:t>
            </a:r>
            <a:r>
              <a:rPr lang="ru-RU" sz="2400" dirty="0" err="1">
                <a:solidFill>
                  <a:srgbClr val="00B3F0"/>
                </a:solidFill>
              </a:rPr>
              <a:t>index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is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pointing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beyond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array</a:t>
            </a:r>
            <a:r>
              <a:rPr lang="ru-RU" sz="2400" dirty="0">
                <a:solidFill>
                  <a:srgbClr val="00B3F0"/>
                </a:solidFill>
              </a:rPr>
              <a:t> </a:t>
            </a:r>
            <a:r>
              <a:rPr lang="ru-RU" sz="2400" dirty="0" err="1">
                <a:solidFill>
                  <a:srgbClr val="00B3F0"/>
                </a:solidFill>
              </a:rPr>
              <a:t>bound</a:t>
            </a:r>
            <a:r>
              <a:rPr lang="ru-RU" sz="2400" dirty="0">
                <a:solidFill>
                  <a:srgbClr val="00B3F0"/>
                </a:solidFill>
              </a:rPr>
              <a:t>. </a:t>
            </a:r>
            <a:r>
              <a:rPr lang="en-US" sz="2400" dirty="0">
                <a:solidFill>
                  <a:srgbClr val="00B3F0"/>
                </a:solidFill>
              </a:rPr>
              <a:t>test</a:t>
            </a:r>
            <a:r>
              <a:rPr lang="ru-RU" sz="2400" dirty="0">
                <a:solidFill>
                  <a:srgbClr val="00B3F0"/>
                </a:solidFill>
              </a:rPr>
              <a:t>.</a:t>
            </a:r>
            <a:r>
              <a:rPr lang="ru-RU" sz="2400" dirty="0" err="1">
                <a:solidFill>
                  <a:srgbClr val="00B3F0"/>
                </a:solidFill>
              </a:rPr>
              <a:t>cpp</a:t>
            </a:r>
            <a:r>
              <a:rPr lang="ru-RU" sz="2400" dirty="0">
                <a:solidFill>
                  <a:srgbClr val="00B3F0"/>
                </a:solidFill>
              </a:rPr>
              <a:t> 126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300BD-6EE3-4CE4-8AFC-6615C43B1693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6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1D34CD-A375-4B63-A79A-BEF00D5D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Символьное выполнение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C4DBE9-66AB-4B1F-B107-64C1A6F895E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3F0"/>
                </a:solidFill>
              </a:rPr>
              <a:t>PVS-Studio: V547 CWE-571 Expression 'A &lt; C' is always true. test.cpp 137</a:t>
            </a:r>
          </a:p>
          <a:p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45BA17A-DDD6-42E5-AA1F-CEC3E930F61E}"/>
              </a:ext>
            </a:extLst>
          </p:cNvPr>
          <p:cNvSpPr/>
          <p:nvPr/>
        </p:nvSpPr>
        <p:spPr>
          <a:xfrm>
            <a:off x="381000" y="2105880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F(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6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A &lt; C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    foo();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9936F-82BF-4232-9055-116E7E1615AA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00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A459E-C113-4E8F-921F-ED5506AC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вот такой код ошибочен или нет?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E610F93-12AD-41A2-8C49-109DAC0EF338}"/>
              </a:ext>
            </a:extLst>
          </p:cNvPr>
          <p:cNvSpPr>
            <a:spLocks noGrp="1" noChangeArrowheads="1"/>
          </p:cNvSpPr>
          <p:nvPr>
            <p:ph sz="quarter" idx="18"/>
          </p:nvPr>
        </p:nvSpPr>
        <p:spPr bwMode="auto">
          <a:xfrm>
            <a:off x="380999" y="1970037"/>
            <a:ext cx="10787743" cy="4770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argc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char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....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QByteArray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[a]);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....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toLower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"o"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....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}</a:t>
            </a:r>
            <a:r>
              <a:rPr lang="en-US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dirty="0">
                <a:solidFill>
                  <a:srgbClr val="00B3F0"/>
                </a:solidFill>
              </a:rPr>
              <a:t>PVS-Studio: V530 The return value of function '</a:t>
            </a:r>
            <a:r>
              <a:rPr lang="en-US" sz="2000" dirty="0" err="1">
                <a:solidFill>
                  <a:srgbClr val="00B3F0"/>
                </a:solidFill>
              </a:rPr>
              <a:t>toLower</a:t>
            </a:r>
            <a:r>
              <a:rPr lang="en-US" sz="2000" dirty="0">
                <a:solidFill>
                  <a:srgbClr val="00B3F0"/>
                </a:solidFill>
              </a:rPr>
              <a:t>' is required to be utilized. main.cpp 1522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FEBF0B-0B8F-4FB6-90A1-ACDD16E69842}"/>
              </a:ext>
            </a:extLst>
          </p:cNvPr>
          <p:cNvSpPr/>
          <p:nvPr/>
        </p:nvSpPr>
        <p:spPr>
          <a:xfrm>
            <a:off x="5512321" y="4124473"/>
            <a:ext cx="582723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/>
              <a:t>QByteArray</a:t>
            </a:r>
            <a:r>
              <a:rPr lang="en-US" sz="2400" dirty="0"/>
              <a:t> </a:t>
            </a:r>
            <a:r>
              <a:rPr lang="en-US" sz="2400" dirty="0" err="1"/>
              <a:t>QByteArray</a:t>
            </a:r>
            <a:r>
              <a:rPr lang="en-US" sz="2400" dirty="0"/>
              <a:t>::</a:t>
            </a:r>
            <a:r>
              <a:rPr lang="en-US" sz="2400" dirty="0" err="1"/>
              <a:t>toLower</a:t>
            </a:r>
            <a:r>
              <a:rPr lang="en-US" sz="2400" dirty="0"/>
              <a:t>() </a:t>
            </a:r>
            <a:r>
              <a:rPr lang="en-US" sz="2400" b="1" dirty="0"/>
              <a:t>const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4DC79-D0CE-4602-AAD7-F14B0CC97E9D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26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A459E-C113-4E8F-921F-ED5506AC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вот такой код ошибочен или нет?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E610F93-12AD-41A2-8C49-109DAC0EF338}"/>
              </a:ext>
            </a:extLst>
          </p:cNvPr>
          <p:cNvSpPr>
            <a:spLocks noGrp="1" noChangeArrowheads="1"/>
          </p:cNvSpPr>
          <p:nvPr>
            <p:ph sz="quarter" idx="18"/>
          </p:nvPr>
        </p:nvSpPr>
        <p:spPr bwMode="auto">
          <a:xfrm>
            <a:off x="381000" y="1908482"/>
            <a:ext cx="10787743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argc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char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....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QByteArray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[a]);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....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altLang="en-US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arg</a:t>
            </a:r>
            <a:r>
              <a:rPr lang="en-US" alt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arg.toLower</a:t>
            </a:r>
            <a:r>
              <a:rPr lang="en-US" alt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"o"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....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}</a:t>
            </a:r>
            <a:r>
              <a:rPr lang="en-US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dirty="0">
                <a:solidFill>
                  <a:srgbClr val="00B3F0"/>
                </a:solidFill>
              </a:rPr>
              <a:t>PVS-Studio: V530 The return value of function '</a:t>
            </a:r>
            <a:r>
              <a:rPr lang="en-US" sz="2000" dirty="0" err="1">
                <a:solidFill>
                  <a:srgbClr val="00B3F0"/>
                </a:solidFill>
              </a:rPr>
              <a:t>toLower</a:t>
            </a:r>
            <a:r>
              <a:rPr lang="en-US" sz="2000" dirty="0">
                <a:solidFill>
                  <a:srgbClr val="00B3F0"/>
                </a:solidFill>
              </a:rPr>
              <a:t>' is required to be utilized. main.cpp 1522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36296-102C-4EF2-9C50-7108F409007B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5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E70DA89-8FA8-4C8C-BF99-592C05FA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Аннотирование функций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CFB7E3-1DB9-4F74-A337-86EF50E4326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>
                <a:solidFill>
                  <a:srgbClr val="00B3F0"/>
                </a:solidFill>
              </a:rPr>
              <a:t>PVS-Studio: V557 Array overrun is possible. The value of 'foo()' index could reach 20.</a:t>
            </a:r>
            <a:endParaRPr lang="ru-RU" dirty="0">
              <a:solidFill>
                <a:srgbClr val="00B3F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7ECB8F-29FB-4481-9AAF-C2AFF98024A1}"/>
              </a:ext>
            </a:extLst>
          </p:cNvPr>
          <p:cNvSpPr/>
          <p:nvPr/>
        </p:nvSpPr>
        <p:spPr>
          <a:xfrm>
            <a:off x="381000" y="2121703"/>
            <a:ext cx="10862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foo()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(rand() % 2 == 0) ?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A[15];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A[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foo()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1;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FD428-C52D-4FF6-BDE2-E2822BD24D67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63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268-933E-4571-9E32-3815D7C4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теперь соберём всё вместе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A2C7B-D31D-4847-96E9-B9B1E8DB9D4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2592280"/>
            <a:ext cx="10972800" cy="4025087"/>
          </a:xfrm>
        </p:spPr>
        <p:txBody>
          <a:bodyPr/>
          <a:lstStyle/>
          <a:p>
            <a:r>
              <a:rPr lang="ru-RU" dirty="0"/>
              <a:t>Сопоставление с шаблоном (родственник регулярок)</a:t>
            </a:r>
          </a:p>
          <a:p>
            <a:endParaRPr lang="ru-RU" dirty="0"/>
          </a:p>
          <a:p>
            <a:r>
              <a:rPr lang="ru-RU" dirty="0"/>
              <a:t>Но теперь мы знаем много информации</a:t>
            </a:r>
          </a:p>
          <a:p>
            <a:pPr lvl="1"/>
            <a:r>
              <a:rPr lang="ru-RU" dirty="0"/>
              <a:t>Как работают функции</a:t>
            </a:r>
          </a:p>
          <a:p>
            <a:pPr lvl="1"/>
            <a:r>
              <a:rPr lang="ru-RU" dirty="0"/>
              <a:t>Типы переменных</a:t>
            </a:r>
          </a:p>
          <a:p>
            <a:pPr lvl="1"/>
            <a:r>
              <a:rPr lang="ru-RU" dirty="0"/>
              <a:t>Значения</a:t>
            </a:r>
          </a:p>
          <a:p>
            <a:pPr lvl="1"/>
            <a:r>
              <a:rPr lang="ru-RU" dirty="0"/>
              <a:t>И т.д.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2725D-FAF6-4B07-AF8E-D3AD83EA29FB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58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74409E-220E-48D0-AE10-B3EB4E5E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Можно строить сложные диагностики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84266-5F29-4105-B688-4070BB8613EE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27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9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1732DEA6-474E-4E20-A0B4-4BE7189532B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7849" y="245795"/>
            <a:ext cx="11076085" cy="6001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void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80808"/>
                </a:solidFill>
                <a:effectLst/>
              </a:rPr>
              <a:t>appDebuger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::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CopyDump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const char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*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src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DWORD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from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</a:t>
            </a:r>
            <a:endParaRPr kumimoji="0" lang="ru-RU" altLang="en-US" b="0" i="0" u="none" strike="noStrike" cap="none" normalizeH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dirty="0">
                <a:solidFill>
                  <a:srgbClr val="080808"/>
                </a:solidFill>
              </a:rPr>
              <a:t>                    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const char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*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dst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r>
              <a:rPr kumimoji="0" lang="ru-RU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*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=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fopen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src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067D17"/>
                </a:solidFill>
                <a:effectLst/>
              </a:rPr>
              <a:t>"</a:t>
            </a:r>
            <a:r>
              <a:rPr kumimoji="0" lang="en-US" altLang="en-US" b="1" i="0" u="none" strike="noStrike" cap="none" normalizeH="0" dirty="0" err="1">
                <a:ln>
                  <a:noFill/>
                </a:ln>
                <a:solidFill>
                  <a:srgbClr val="067D17"/>
                </a:solidFill>
                <a:effectLst/>
              </a:rPr>
              <a:t>rb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067D17"/>
                </a:solidFill>
                <a:effectLst/>
              </a:rPr>
              <a:t>"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);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if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r>
              <a:rPr lang="ru-RU" altLang="en-US" dirty="0">
                <a:solidFill>
                  <a:srgbClr val="080808"/>
                </a:solidFill>
              </a:rPr>
              <a:t>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</a:t>
            </a:r>
            <a:r>
              <a:rPr kumimoji="0" lang="ru-RU" altLang="en-US" b="0" i="0" u="none" strike="noStrike" cap="none" normalizeH="0" dirty="0">
                <a:ln>
                  <a:noFill/>
                </a:ln>
                <a:solidFill>
                  <a:srgbClr val="00627A"/>
                </a:solidFill>
                <a:effectLst/>
              </a:rPr>
              <a:t>...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if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size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&gt;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from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r>
              <a:rPr lang="ru-RU" altLang="en-US" dirty="0">
                <a:solidFill>
                  <a:srgbClr val="080808"/>
                </a:solidFill>
              </a:rPr>
              <a:t>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*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to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=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fopen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dst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67D17"/>
                </a:solidFill>
                <a:effectLst/>
              </a:rPr>
              <a:t>"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67D17"/>
                </a:solidFill>
                <a:effectLst/>
              </a:rPr>
              <a:t>a+b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67D17"/>
                </a:solidFill>
                <a:effectLst/>
              </a:rPr>
              <a:t>"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);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if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r>
              <a:rPr lang="ru-RU" altLang="en-US" dirty="0">
                <a:solidFill>
                  <a:srgbClr val="080808"/>
                </a:solidFill>
              </a:rPr>
              <a:t>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char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buf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[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750EB"/>
                </a:solidFill>
                <a:effectLst/>
              </a:rPr>
              <a:t>128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];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while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from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&lt;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size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  </a:t>
            </a:r>
            <a:r>
              <a:rPr kumimoji="0" lang="ru-RU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...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 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fread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buf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750EB"/>
                </a:solidFill>
                <a:effectLst/>
              </a:rPr>
              <a:t>1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);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 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fwrite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buf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750EB"/>
                </a:solidFill>
                <a:effectLst/>
              </a:rPr>
              <a:t>1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file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);            </a:t>
            </a:r>
            <a:r>
              <a:rPr kumimoji="0" lang="en-US" altLang="en-US" b="0" i="1" u="none" strike="noStrike" cap="none" normalizeH="0" dirty="0">
                <a:ln>
                  <a:noFill/>
                </a:ln>
                <a:solidFill>
                  <a:srgbClr val="8C8C8C"/>
                </a:solidFill>
                <a:effectLst/>
              </a:rPr>
              <a:t>// &lt;=</a:t>
            </a:r>
            <a:br>
              <a:rPr kumimoji="0" lang="en-US" altLang="en-US" b="0" i="1" u="none" strike="noStrike" cap="none" normalizeH="0" dirty="0">
                <a:ln>
                  <a:noFill/>
                </a:ln>
                <a:solidFill>
                  <a:srgbClr val="8C8C8C"/>
                </a:solidFill>
                <a:effectLst/>
              </a:rPr>
            </a:br>
            <a:r>
              <a:rPr kumimoji="0" lang="en-US" altLang="en-US" b="0" i="1" u="none" strike="noStrike" cap="none" normalizeH="0" dirty="0">
                <a:ln>
                  <a:noFill/>
                </a:ln>
                <a:solidFill>
                  <a:srgbClr val="8C8C8C"/>
                </a:solidFill>
                <a:effectLst/>
              </a:rPr>
              <a:t>          </a:t>
            </a:r>
            <a:r>
              <a:rPr kumimoji="0" lang="ru-RU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...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endParaRPr kumimoji="0" lang="en-US" altLang="en-US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BC0F61-7A33-440F-88F7-83367FFC9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26194" y="1457642"/>
            <a:ext cx="2593911" cy="917513"/>
          </a:xfrm>
        </p:spPr>
        <p:txBody>
          <a:bodyPr/>
          <a:lstStyle/>
          <a:p>
            <a:r>
              <a:rPr lang="ru-RU" sz="2000" dirty="0"/>
              <a:t>Приключения капитана </a:t>
            </a:r>
            <a:r>
              <a:rPr lang="ru-RU" sz="2000" dirty="0" err="1"/>
              <a:t>Блада</a:t>
            </a:r>
            <a:endParaRPr lang="en-US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03D65E-A4DB-44BD-80ED-2A461D4D11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850" y="6017792"/>
            <a:ext cx="10936126" cy="917512"/>
          </a:xfrm>
        </p:spPr>
        <p:txBody>
          <a:bodyPr/>
          <a:lstStyle/>
          <a:p>
            <a:r>
              <a:rPr lang="en-US" sz="2000" dirty="0">
                <a:solidFill>
                  <a:srgbClr val="00B3F0"/>
                </a:solidFill>
              </a:rPr>
              <a:t>PVS-Studio: </a:t>
            </a:r>
            <a:r>
              <a:rPr lang="en-US" sz="2000" dirty="0"/>
              <a:t>V1075 The function expects the file to be opened for writing, but it was opened for reading. Debugger.cpp 172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02112-8CFA-4BB5-B8A6-C7F332828791}"/>
              </a:ext>
            </a:extLst>
          </p:cNvPr>
          <p:cNvSpPr txBox="1"/>
          <p:nvPr/>
        </p:nvSpPr>
        <p:spPr>
          <a:xfrm>
            <a:off x="11328170" y="0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3F0"/>
                </a:solidFill>
              </a:rPr>
              <a:t>28</a:t>
            </a:r>
            <a:endParaRPr lang="en-US" sz="2000" b="1" dirty="0">
              <a:solidFill>
                <a:srgbClr val="00B3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18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1732DEA6-474E-4E20-A0B4-4BE7189532B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77850" y="245795"/>
            <a:ext cx="11035470" cy="6001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void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80808"/>
                </a:solidFill>
                <a:effectLst/>
              </a:rPr>
              <a:t>appDebuger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::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CopyDump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const char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*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src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</a:t>
            </a:r>
            <a:endParaRPr kumimoji="0" lang="ru-RU" altLang="en-US" b="0" i="0" u="none" strike="noStrike" cap="none" normalizeH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dirty="0">
                <a:solidFill>
                  <a:srgbClr val="080808"/>
                </a:solidFill>
              </a:rPr>
              <a:t>                    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DWORD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from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const char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*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dst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r>
              <a:rPr kumimoji="0" lang="ru-RU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*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=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fopen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src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67D17"/>
                </a:solidFill>
                <a:effectLst/>
              </a:rPr>
              <a:t>"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67D17"/>
                </a:solidFill>
                <a:effectLst/>
              </a:rPr>
              <a:t>rb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67D17"/>
                </a:solidFill>
                <a:effectLst/>
              </a:rPr>
              <a:t>"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);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if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r>
              <a:rPr lang="ru-RU" altLang="en-US" dirty="0">
                <a:solidFill>
                  <a:srgbClr val="080808"/>
                </a:solidFill>
              </a:rPr>
              <a:t>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</a:t>
            </a:r>
            <a:r>
              <a:rPr kumimoji="0" lang="ru-RU" altLang="en-US" b="0" i="0" u="none" strike="noStrike" cap="none" normalizeH="0" dirty="0">
                <a:ln>
                  <a:noFill/>
                </a:ln>
                <a:solidFill>
                  <a:srgbClr val="00627A"/>
                </a:solidFill>
                <a:effectLst/>
              </a:rPr>
              <a:t>...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if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size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&gt;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from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r>
              <a:rPr lang="ru-RU" altLang="en-US" dirty="0">
                <a:solidFill>
                  <a:srgbClr val="080808"/>
                </a:solidFill>
              </a:rPr>
              <a:t>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*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to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=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fopen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dst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67D17"/>
                </a:solidFill>
                <a:effectLst/>
              </a:rPr>
              <a:t>"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67D17"/>
                </a:solidFill>
                <a:effectLst/>
              </a:rPr>
              <a:t>a+b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67D17"/>
                </a:solidFill>
                <a:effectLst/>
              </a:rPr>
              <a:t>"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);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if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r>
              <a:rPr lang="ru-RU" altLang="en-US" dirty="0">
                <a:solidFill>
                  <a:srgbClr val="080808"/>
                </a:solidFill>
              </a:rPr>
              <a:t>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char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buf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[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750EB"/>
                </a:solidFill>
                <a:effectLst/>
              </a:rPr>
              <a:t>128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];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33B3"/>
                </a:solidFill>
                <a:effectLst/>
              </a:rPr>
              <a:t>while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from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&lt;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size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{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  </a:t>
            </a:r>
            <a:r>
              <a:rPr kumimoji="0" lang="ru-RU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...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 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fread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buf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750EB"/>
                </a:solidFill>
                <a:effectLst/>
              </a:rPr>
              <a:t>1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file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);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         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627A"/>
                </a:solidFill>
                <a:effectLst/>
              </a:rPr>
              <a:t>fwrite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(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</a:rPr>
              <a:t>buf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s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750EB"/>
                </a:solidFill>
                <a:effectLst/>
              </a:rPr>
              <a:t>1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, 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  <a:t>);            </a:t>
            </a:r>
            <a:r>
              <a:rPr kumimoji="0" lang="en-US" altLang="en-US" b="0" i="1" u="none" strike="noStrike" cap="none" normalizeH="0" dirty="0">
                <a:ln>
                  <a:noFill/>
                </a:ln>
                <a:solidFill>
                  <a:srgbClr val="8C8C8C"/>
                </a:solidFill>
                <a:effectLst/>
              </a:rPr>
              <a:t>// &lt;=</a:t>
            </a:r>
            <a:br>
              <a:rPr kumimoji="0" lang="en-US" altLang="en-US" b="0" i="1" u="none" strike="noStrike" cap="none" normalizeH="0" dirty="0">
                <a:ln>
                  <a:noFill/>
                </a:ln>
                <a:solidFill>
                  <a:srgbClr val="8C8C8C"/>
                </a:solidFill>
                <a:effectLst/>
              </a:rPr>
            </a:br>
            <a:r>
              <a:rPr kumimoji="0" lang="en-US" altLang="en-US" b="0" i="1" u="none" strike="noStrike" cap="none" normalizeH="0" dirty="0">
                <a:ln>
                  <a:noFill/>
                </a:ln>
                <a:solidFill>
                  <a:srgbClr val="8C8C8C"/>
                </a:solidFill>
                <a:effectLst/>
              </a:rPr>
              <a:t>          </a:t>
            </a:r>
            <a:r>
              <a:rPr kumimoji="0" lang="ru-RU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...</a:t>
            </a:r>
            <a:b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80808"/>
                </a:solidFill>
                <a:effectLst/>
              </a:rPr>
            </a:br>
            <a:endParaRPr kumimoji="0" lang="en-US" altLang="en-US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BC0F61-7A33-440F-88F7-83367FFC9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26194" y="1457642"/>
            <a:ext cx="2593911" cy="917513"/>
          </a:xfrm>
        </p:spPr>
        <p:txBody>
          <a:bodyPr/>
          <a:lstStyle/>
          <a:p>
            <a:r>
              <a:rPr lang="ru-RU" sz="2000" dirty="0"/>
              <a:t>Приключения капитана </a:t>
            </a:r>
            <a:r>
              <a:rPr lang="ru-RU" sz="2000" dirty="0" err="1"/>
              <a:t>Блада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79818-2272-458B-9EF0-FF08D3285573}"/>
              </a:ext>
            </a:extLst>
          </p:cNvPr>
          <p:cNvSpPr txBox="1"/>
          <p:nvPr/>
        </p:nvSpPr>
        <p:spPr>
          <a:xfrm>
            <a:off x="11328170" y="0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3F0"/>
                </a:solidFill>
              </a:rPr>
              <a:t>29</a:t>
            </a:r>
            <a:endParaRPr lang="en-US" sz="2000" b="1" dirty="0">
              <a:solidFill>
                <a:srgbClr val="00B3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8B279-5527-45B7-9149-7C8DAE76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Линтеры</a:t>
            </a:r>
            <a:r>
              <a:rPr lang="en-US" dirty="0"/>
              <a:t>,</a:t>
            </a:r>
            <a:r>
              <a:rPr lang="ru-RU" dirty="0"/>
              <a:t> или с чего начинался статический анализ кода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EF5F7-3A10-4F2B-8DEF-7A40D52BE787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12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E8451-5FA1-47AB-B182-642604C2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PVS-</a:t>
            </a:r>
            <a:r>
              <a:rPr lang="ru-RU" dirty="0" err="1"/>
              <a:t>Studio</a:t>
            </a:r>
            <a:r>
              <a:rPr lang="ru-RU" dirty="0"/>
              <a:t> размечено около 8000 </a:t>
            </a:r>
            <a:r>
              <a:rPr lang="en-US" dirty="0"/>
              <a:t>C </a:t>
            </a:r>
            <a:r>
              <a:rPr lang="ru-RU" dirty="0"/>
              <a:t>и </a:t>
            </a:r>
            <a:r>
              <a:rPr lang="en-US" dirty="0"/>
              <a:t>C++ </a:t>
            </a:r>
            <a:r>
              <a:rPr lang="ru-RU" dirty="0"/>
              <a:t>функций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FE737-4239-441B-941E-547FD55AB22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стандартная библиотека</a:t>
            </a:r>
            <a:r>
              <a:rPr lang="en-US" dirty="0"/>
              <a:t> C</a:t>
            </a:r>
            <a:endParaRPr lang="ru-RU" dirty="0"/>
          </a:p>
          <a:p>
            <a:r>
              <a:rPr lang="ru-RU" dirty="0"/>
              <a:t>с</a:t>
            </a:r>
            <a:r>
              <a:rPr lang="en-US" dirty="0" err="1"/>
              <a:t>тандартная</a:t>
            </a:r>
            <a:r>
              <a:rPr lang="en-US" dirty="0"/>
              <a:t> </a:t>
            </a:r>
            <a:r>
              <a:rPr lang="en-US" dirty="0" err="1"/>
              <a:t>библиотека</a:t>
            </a:r>
            <a:r>
              <a:rPr lang="en-US" dirty="0"/>
              <a:t> </a:t>
            </a:r>
            <a:r>
              <a:rPr lang="en-US" dirty="0" err="1"/>
              <a:t>шаблонов</a:t>
            </a:r>
            <a:r>
              <a:rPr lang="en-US" dirty="0"/>
              <a:t> (STL)</a:t>
            </a:r>
          </a:p>
          <a:p>
            <a:r>
              <a:rPr lang="en-US" dirty="0"/>
              <a:t>UE4 / UE5</a:t>
            </a:r>
          </a:p>
          <a:p>
            <a:r>
              <a:rPr lang="en-US" dirty="0" err="1"/>
              <a:t>WinAPI</a:t>
            </a:r>
            <a:endParaRPr lang="ru-RU" dirty="0"/>
          </a:p>
          <a:p>
            <a:r>
              <a:rPr lang="en-US" dirty="0" err="1"/>
              <a:t>glibc</a:t>
            </a:r>
            <a:r>
              <a:rPr lang="en-US" dirty="0"/>
              <a:t> (GNU C Library)</a:t>
            </a:r>
            <a:endParaRPr lang="ru-RU" dirty="0"/>
          </a:p>
          <a:p>
            <a:r>
              <a:rPr lang="en-US" dirty="0"/>
              <a:t>Qt</a:t>
            </a:r>
            <a:endParaRPr lang="ru-RU" dirty="0"/>
          </a:p>
          <a:p>
            <a:r>
              <a:rPr lang="en-US" dirty="0"/>
              <a:t>MFC</a:t>
            </a:r>
            <a:endParaRPr lang="ru-RU" dirty="0"/>
          </a:p>
          <a:p>
            <a:r>
              <a:rPr lang="ru-RU" dirty="0"/>
              <a:t>и т.д.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FCC27-16D0-487E-A4F6-D4DE2007F60C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30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82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8AE82-DD6C-4C0E-97B2-64E6238E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всё?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1FD2C-24C4-4986-BC17-7062DE05A18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Нет!</a:t>
            </a:r>
          </a:p>
          <a:p>
            <a:endParaRPr lang="ru-RU" dirty="0"/>
          </a:p>
          <a:p>
            <a:r>
              <a:rPr lang="ru-RU" dirty="0" err="1"/>
              <a:t>Межпроцедурный</a:t>
            </a:r>
            <a:r>
              <a:rPr lang="ru-RU" dirty="0"/>
              <a:t> анализ</a:t>
            </a:r>
          </a:p>
          <a:p>
            <a:endParaRPr lang="ru-RU" dirty="0"/>
          </a:p>
          <a:p>
            <a:r>
              <a:rPr lang="ru-RU" dirty="0"/>
              <a:t>Способность статического анализатора раскрывать точки вызова функций и учитывать влияние таких вызовов на состояние программы и переменных в локальном проверяемом контексте.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E3DA9-2CCC-4A68-983A-5DBC074ED0A0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6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8AE82-DD6C-4C0E-97B2-64E6238E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всё?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1FD2C-24C4-4986-BC17-7062DE05A18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Нет!</a:t>
            </a:r>
          </a:p>
          <a:p>
            <a:endParaRPr lang="ru-RU" dirty="0"/>
          </a:p>
          <a:p>
            <a:r>
              <a:rPr lang="ru-RU" dirty="0"/>
              <a:t>Межмодульный анализ</a:t>
            </a:r>
            <a:endParaRPr lang="en-US" dirty="0"/>
          </a:p>
          <a:p>
            <a:endParaRPr lang="en-US" dirty="0"/>
          </a:p>
          <a:p>
            <a:r>
              <a:rPr lang="ru-RU" dirty="0"/>
              <a:t>Позволяет дать информацию анализатору о полной структуре проекта, делая анализ более точным и качественным.</a:t>
            </a:r>
            <a:endParaRPr lang="en-US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6468B-76DD-4F83-B4FA-43873C356636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90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82DB9-CEB9-449A-B323-9A6D4A48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всё?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14197-11C0-4A1E-91CE-A5B8DBCD97E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Нет!</a:t>
            </a:r>
          </a:p>
          <a:p>
            <a:endParaRPr lang="ru-RU" dirty="0"/>
          </a:p>
          <a:p>
            <a:r>
              <a:rPr lang="en-US" dirty="0"/>
              <a:t>Taint-</a:t>
            </a:r>
            <a:r>
              <a:rPr lang="ru-RU" dirty="0"/>
              <a:t>анализ</a:t>
            </a:r>
          </a:p>
          <a:p>
            <a:endParaRPr lang="ru-RU" dirty="0"/>
          </a:p>
          <a:p>
            <a:r>
              <a:rPr lang="ru-RU" dirty="0"/>
              <a:t>Методика, позволяющая отследить распространение по программе внешних непроверенных данных (например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XML)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89A5B-C3DE-44D3-9032-B4A06814312C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12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64F06-6D72-433B-953F-F6BA9B4B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Опять</a:t>
            </a:r>
            <a:r>
              <a:rPr lang="en-US" dirty="0"/>
              <a:t>-</a:t>
            </a:r>
            <a:r>
              <a:rPr lang="ru-RU" dirty="0"/>
              <a:t>таки не всё, но хватит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E753FE-1028-43B0-8EE7-5416226327B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ru-RU" dirty="0"/>
              <a:t>Свои разметки</a:t>
            </a:r>
          </a:p>
          <a:p>
            <a:r>
              <a:rPr lang="ru-RU" dirty="0"/>
              <a:t>Разные стандарты классификации</a:t>
            </a:r>
          </a:p>
          <a:p>
            <a:pPr lvl="1"/>
            <a:r>
              <a:rPr lang="en-US" dirty="0"/>
              <a:t>CWE</a:t>
            </a:r>
          </a:p>
          <a:p>
            <a:pPr lvl="1"/>
            <a:r>
              <a:rPr lang="en-US" dirty="0"/>
              <a:t>CERT</a:t>
            </a:r>
          </a:p>
          <a:p>
            <a:pPr lvl="1"/>
            <a:r>
              <a:rPr lang="en-US" dirty="0"/>
              <a:t>MISRA</a:t>
            </a:r>
          </a:p>
          <a:p>
            <a:pPr lvl="1"/>
            <a:endParaRPr lang="en-US" dirty="0"/>
          </a:p>
          <a:p>
            <a:pPr lvl="1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53D55-4AF0-47E0-9B13-7C091D888090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FB1B9-7115-4B36-A76D-518B3F1D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Ещё по этой теме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7B2F9D40-EF64-49E9-975A-44C85C27C0F6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20" y="2305316"/>
            <a:ext cx="4051827" cy="405182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C1FD0E-88C7-4C31-992C-3167B7142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225"/>
            <a:ext cx="7932597" cy="4455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0BAE0-359E-49C7-BDB7-D311C6AE5A2B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3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40E5C-5E05-4E6E-A04E-033E01F3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Межмодульный анализ </a:t>
            </a:r>
            <a:r>
              <a:rPr lang="en-US" dirty="0">
                <a:hlinkClick r:id="rId2"/>
              </a:rPr>
              <a:t>C++ </a:t>
            </a:r>
            <a:r>
              <a:rPr lang="ru-RU" dirty="0">
                <a:hlinkClick r:id="rId2"/>
              </a:rPr>
              <a:t>проектов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67F648-C887-4062-ACFF-56126694998E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93" y="1822952"/>
            <a:ext cx="3524250" cy="352425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6A13BF-5EEF-41FB-8CC0-B96B5E3C8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2952"/>
            <a:ext cx="7378765" cy="4260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588EC-1001-4EC2-BD5D-88CED71949C6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81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0EB8D3-EC87-4181-BB9C-D64F24538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1A13BC-9CA1-40AF-A6ED-5AF6A75DA40A}"/>
              </a:ext>
            </a:extLst>
          </p:cNvPr>
          <p:cNvSpPr/>
          <p:nvPr/>
        </p:nvSpPr>
        <p:spPr>
          <a:xfrm>
            <a:off x="8125911" y="3196406"/>
            <a:ext cx="3826689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600" b="1" dirty="0">
                <a:solidFill>
                  <a:schemeClr val="bg1"/>
                </a:solidFill>
                <a:latin typeface="Manrope" pitchFamily="2" charset="0"/>
              </a:rPr>
              <a:t>Q&amp;A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822436-1BA0-448D-8E8B-ABC10AE7FF3A}"/>
              </a:ext>
            </a:extLst>
          </p:cNvPr>
          <p:cNvSpPr/>
          <p:nvPr/>
        </p:nvSpPr>
        <p:spPr>
          <a:xfrm>
            <a:off x="8068761" y="3158306"/>
            <a:ext cx="3826689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600" b="1" dirty="0">
                <a:ln w="38100">
                  <a:solidFill>
                    <a:schemeClr val="tx1"/>
                  </a:solidFill>
                </a:ln>
                <a:noFill/>
                <a:latin typeface="Manrope" pitchFamily="2" charset="0"/>
              </a:rPr>
              <a:t>Q&amp;A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119C0-974E-4D1C-BEB6-B16B44AA9D33}"/>
              </a:ext>
            </a:extLst>
          </p:cNvPr>
          <p:cNvSpPr/>
          <p:nvPr/>
        </p:nvSpPr>
        <p:spPr>
          <a:xfrm>
            <a:off x="7743039" y="5486397"/>
            <a:ext cx="4448961" cy="923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Manrope" pitchFamily="2" charset="0"/>
              </a:rPr>
              <a:t>feklin@viva64.com</a:t>
            </a:r>
            <a:endParaRPr lang="ru-RU" sz="2400" b="1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673310-711F-43D5-9F2B-F60ADDC81F92}"/>
              </a:ext>
            </a:extLst>
          </p:cNvPr>
          <p:cNvSpPr/>
          <p:nvPr/>
        </p:nvSpPr>
        <p:spPr>
          <a:xfrm>
            <a:off x="7673014" y="5429246"/>
            <a:ext cx="4709486" cy="923930"/>
          </a:xfrm>
          <a:prstGeom prst="rect">
            <a:avLst/>
          </a:prstGeom>
          <a:noFill/>
          <a:ln w="38100" cap="sq" cmpd="sng">
            <a:solidFill>
              <a:schemeClr val="dk1">
                <a:shade val="50000"/>
              </a:schemeClr>
            </a:solidFill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457200" rtlCol="0" anchor="ctr" anchorCtr="0"/>
          <a:lstStyle/>
          <a:p>
            <a:pPr algn="r"/>
            <a:endParaRPr lang="en-US" b="1" dirty="0">
              <a:solidFill>
                <a:schemeClr val="tx1"/>
              </a:solidFill>
              <a:latin typeface="Manrope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A40D6-0B20-407F-AD75-0C66C1ACB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" y="1208015"/>
            <a:ext cx="50868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9348DA-F842-F521-F2C4-B454265DC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66" y="102441"/>
            <a:ext cx="4899804" cy="3031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Текст 5">
            <a:extLst>
              <a:ext uri="{FF2B5EF4-FFF2-40B4-BE49-F238E27FC236}">
                <a16:creationId xmlns:a16="http://schemas.microsoft.com/office/drawing/2014/main" id="{CB5F3032-54C7-4077-BA3F-E9879DDBF7A7}"/>
              </a:ext>
            </a:extLst>
          </p:cNvPr>
          <p:cNvSpPr txBox="1">
            <a:spLocks/>
          </p:cNvSpPr>
          <p:nvPr/>
        </p:nvSpPr>
        <p:spPr>
          <a:xfrm>
            <a:off x="3175422" y="1875511"/>
            <a:ext cx="2360757" cy="3794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Всем спасибо!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0445A-BEE4-4673-934A-539F7CC5AB95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37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A400FAD-79DE-4B04-B63C-82357236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линтеры?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2E1416-0228-44BF-BDC7-E96C6486400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2000"/>
              </a:spcAft>
            </a:pPr>
            <a:r>
              <a:rPr lang="ru-RU" dirty="0"/>
              <a:t>Линтер </a:t>
            </a:r>
            <a:r>
              <a:rPr lang="en-US" dirty="0"/>
              <a:t>– </a:t>
            </a:r>
            <a:r>
              <a:rPr lang="ru-RU" dirty="0"/>
              <a:t>это программа, которая помогает программистам улучшить качество своего кода.</a:t>
            </a:r>
          </a:p>
          <a:p>
            <a:r>
              <a:rPr lang="ru-RU" dirty="0"/>
              <a:t>Проверяет исходный код на соответствие стилевым правилам. Выявляет простые потенциальным ошибки и неэффективные практики.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66F11-339E-44D3-8159-EC8D33D24E20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2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E0031-8E87-42AB-8EBF-ECE06D02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Запрещённые функции</a:t>
            </a:r>
            <a:r>
              <a:rPr lang="en-US" dirty="0"/>
              <a:t>, </a:t>
            </a:r>
            <a:r>
              <a:rPr lang="ru-RU" dirty="0"/>
              <a:t>именования и т.д.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73BEE-6856-49D4-8A91-157C6831E65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2800" dirty="0"/>
              <a:t>MISRA C:</a:t>
            </a:r>
            <a:r>
              <a:rPr lang="ru-RU" sz="2800" dirty="0"/>
              <a:t> </a:t>
            </a:r>
            <a:r>
              <a:rPr lang="sv-SE" sz="2800" b="1" dirty="0">
                <a:solidFill>
                  <a:srgbClr val="FF0000"/>
                </a:solidFill>
              </a:rPr>
              <a:t>exit,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>
                <a:solidFill>
                  <a:srgbClr val="FF0000"/>
                </a:solidFill>
              </a:rPr>
              <a:t>system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800" dirty="0"/>
              <a:t>Стили</a:t>
            </a:r>
            <a:r>
              <a:rPr lang="en-US" sz="2800" dirty="0"/>
              <a:t>: </a:t>
            </a:r>
            <a:r>
              <a:rPr lang="ru-RU" sz="2800" dirty="0"/>
              <a:t>переменные и функции с большой буквы</a:t>
            </a:r>
            <a:endParaRPr lang="en-US" sz="2800" dirty="0"/>
          </a:p>
          <a:p>
            <a:r>
              <a:rPr lang="en-US" sz="2800" dirty="0"/>
              <a:t>'</a:t>
            </a:r>
            <a:r>
              <a:rPr lang="en-US" sz="2800" b="1" dirty="0" err="1">
                <a:solidFill>
                  <a:srgbClr val="FF0000"/>
                </a:solidFill>
              </a:rPr>
              <a:t>strcpy</a:t>
            </a:r>
            <a:r>
              <a:rPr lang="en-US" sz="2800" dirty="0"/>
              <a:t>': This function or variable may be unsafe. Consider using </a:t>
            </a:r>
            <a:r>
              <a:rPr lang="en-US" sz="2800" b="1" dirty="0" err="1">
                <a:solidFill>
                  <a:srgbClr val="0070C0"/>
                </a:solidFill>
              </a:rPr>
              <a:t>strcpy_s</a:t>
            </a:r>
            <a:r>
              <a:rPr lang="en-US" sz="2800" dirty="0"/>
              <a:t> instead.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8D620-95CD-4979-B7A1-A1A77B84C1B3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1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BE232-89E1-47E3-B8A2-D76451C2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Ошибка в условии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067CF1E-D968-4457-8E0E-721B3452F171}"/>
              </a:ext>
            </a:extLst>
          </p:cNvPr>
          <p:cNvSpPr>
            <a:spLocks noGrp="1" noChangeArrowheads="1"/>
          </p:cNvSpPr>
          <p:nvPr>
            <p:ph sz="quarter" idx="18"/>
          </p:nvPr>
        </p:nvSpPr>
        <p:spPr bwMode="auto">
          <a:xfrm>
            <a:off x="381000" y="2414355"/>
            <a:ext cx="10227906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&lt;&lt;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"x is 5"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&lt;&lt;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}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4B78B-431C-457C-A41F-4B823468C0CC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9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BE232-89E1-47E3-B8A2-D76451C2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Нет ошибки в условии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067CF1E-D968-4457-8E0E-721B3452F171}"/>
              </a:ext>
            </a:extLst>
          </p:cNvPr>
          <p:cNvSpPr>
            <a:spLocks noGrp="1" noChangeArrowheads="1"/>
          </p:cNvSpPr>
          <p:nvPr>
            <p:ph sz="quarter" idx="18"/>
          </p:nvPr>
        </p:nvSpPr>
        <p:spPr bwMode="auto">
          <a:xfrm>
            <a:off x="381000" y="2414355"/>
            <a:ext cx="10227906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ru-RU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&lt;&lt;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"x is 5"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&lt;&lt;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}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BBE86-BAEB-4E50-8F41-C02B4E9564A2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7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3A6B5-A5A9-4105-8FD4-E928CCC4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Неиспользуемая переменная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6CDB50-8C58-4426-BFAE-73D89082814D}"/>
              </a:ext>
            </a:extLst>
          </p:cNvPr>
          <p:cNvSpPr>
            <a:spLocks noGrp="1" noChangeArrowheads="1"/>
          </p:cNvSpPr>
          <p:nvPr>
            <p:ph sz="quarter" idx="18"/>
          </p:nvPr>
        </p:nvSpPr>
        <p:spPr bwMode="auto">
          <a:xfrm>
            <a:off x="381000" y="2414350"/>
            <a:ext cx="8071440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int y = 20;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&lt;&lt;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"x = "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&lt;&lt;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&lt;&lt;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AEB08-8F01-4D4B-8A2A-F5C7BE9A5CE5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9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AEF10-A2DE-4AD6-8EF9-E7F3A250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Красота?</a:t>
            </a:r>
            <a:r>
              <a:rPr lang="en-US" dirty="0"/>
              <a:t> </a:t>
            </a:r>
            <a:r>
              <a:rPr lang="ru-RU" dirty="0"/>
              <a:t>Вот только чуть сложнее, и</a:t>
            </a:r>
            <a:r>
              <a:rPr lang="en-US" dirty="0"/>
              <a:t> ...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EF8D4-2648-44EC-AEAD-B9102521B9D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800" dirty="0"/>
              <a:t>if (a + 1 &lt; a + 1)</a:t>
            </a:r>
          </a:p>
          <a:p>
            <a:r>
              <a:rPr lang="en-US" sz="2800" dirty="0"/>
              <a:t>if (a + 1</a:t>
            </a:r>
            <a:r>
              <a:rPr lang="en-US" sz="2800" b="1" dirty="0">
                <a:solidFill>
                  <a:srgbClr val="0070C0"/>
                </a:solidFill>
              </a:rPr>
              <a:t>U</a:t>
            </a:r>
            <a:r>
              <a:rPr lang="en-US" sz="2800" dirty="0"/>
              <a:t> &lt; a + 1</a:t>
            </a:r>
            <a:r>
              <a:rPr lang="en-US" sz="2800" b="1" dirty="0">
                <a:solidFill>
                  <a:srgbClr val="0070C0"/>
                </a:solidFill>
              </a:rPr>
              <a:t>u</a:t>
            </a:r>
            <a:r>
              <a:rPr lang="en-US" sz="2800" dirty="0"/>
              <a:t>)   </a:t>
            </a:r>
            <a:r>
              <a:rPr lang="en-US" sz="2800" i="1" dirty="0"/>
              <a:t>// </a:t>
            </a:r>
            <a:r>
              <a:rPr lang="ru-RU" sz="2800" i="1" dirty="0"/>
              <a:t>Но при этом надо различать </a:t>
            </a:r>
            <a:r>
              <a:rPr lang="en-US" sz="2800" i="1" dirty="0"/>
              <a:t>A </a:t>
            </a:r>
            <a:r>
              <a:rPr lang="ru-RU" sz="2800" i="1" dirty="0"/>
              <a:t>и </a:t>
            </a:r>
            <a:r>
              <a:rPr lang="en-US" sz="2800" i="1" dirty="0"/>
              <a:t>a</a:t>
            </a:r>
          </a:p>
          <a:p>
            <a:r>
              <a:rPr lang="en-US" sz="2800" dirty="0"/>
              <a:t>if (a + </a:t>
            </a:r>
            <a:r>
              <a:rPr lang="en-US" sz="2800" b="1" dirty="0">
                <a:solidFill>
                  <a:srgbClr val="0070C0"/>
                </a:solidFill>
              </a:rPr>
              <a:t>0x1</a:t>
            </a:r>
            <a:r>
              <a:rPr lang="en-US" sz="2800" dirty="0"/>
              <a:t> &lt; a + 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  <a:r>
              <a:rPr lang="en-US" sz="2800" dirty="0"/>
              <a:t>)</a:t>
            </a:r>
          </a:p>
          <a:p>
            <a:r>
              <a:rPr lang="en-US" sz="2800" dirty="0"/>
              <a:t>if (a + 1 </a:t>
            </a:r>
            <a:r>
              <a:rPr lang="en-US" sz="2800" b="1" dirty="0">
                <a:solidFill>
                  <a:srgbClr val="0070C0"/>
                </a:solidFill>
              </a:rPr>
              <a:t>/*foo*/</a:t>
            </a:r>
            <a:r>
              <a:rPr lang="en-US" sz="2800" dirty="0"/>
              <a:t> &lt; a + 1)</a:t>
            </a:r>
          </a:p>
          <a:p>
            <a:r>
              <a:rPr lang="en-US" sz="2800" dirty="0"/>
              <a:t>if (</a:t>
            </a:r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dirty="0"/>
              <a:t>a + 1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  <a:r>
              <a:rPr lang="en-US" sz="2800" dirty="0"/>
              <a:t> &lt; a + 1)</a:t>
            </a:r>
          </a:p>
          <a:p>
            <a:r>
              <a:rPr lang="en-US" sz="2800" dirty="0"/>
              <a:t>if (</a:t>
            </a:r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dirty="0"/>
              <a:t>a</a:t>
            </a:r>
            <a:r>
              <a:rPr lang="en-US" sz="2800" b="1" dirty="0">
                <a:solidFill>
                  <a:srgbClr val="0070C0"/>
                </a:solidFill>
              </a:rPr>
              <a:t>)</a:t>
            </a:r>
            <a:r>
              <a:rPr lang="en-US" sz="2800" dirty="0"/>
              <a:t> + 1 &lt; a + 1)</a:t>
            </a:r>
          </a:p>
          <a:p>
            <a:r>
              <a:rPr lang="en-US" sz="2800" dirty="0"/>
              <a:t>if (a + 1 &lt; a + </a:t>
            </a:r>
            <a:r>
              <a:rPr lang="en-US" sz="2800" b="1" dirty="0">
                <a:solidFill>
                  <a:srgbClr val="0070C0"/>
                </a:solidFill>
              </a:rPr>
              <a:t>(((</a:t>
            </a:r>
            <a:r>
              <a:rPr lang="en-US" sz="2800" dirty="0"/>
              <a:t>1</a:t>
            </a:r>
            <a:r>
              <a:rPr lang="en-US" sz="2800" b="1" dirty="0">
                <a:solidFill>
                  <a:srgbClr val="0070C0"/>
                </a:solidFill>
              </a:rPr>
              <a:t>)))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7D54B-A50B-4D16-8450-83A4EE9AC24F}"/>
              </a:ext>
            </a:extLst>
          </p:cNvPr>
          <p:cNvSpPr txBox="1"/>
          <p:nvPr/>
        </p:nvSpPr>
        <p:spPr>
          <a:xfrm>
            <a:off x="11525434" y="79514"/>
            <a:ext cx="571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9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0159"/>
      </p:ext>
    </p:extLst>
  </p:cSld>
  <p:clrMapOvr>
    <a:masterClrMapping/>
  </p:clrMapOvr>
</p:sld>
</file>

<file path=ppt/theme/theme1.xml><?xml version="1.0" encoding="utf-8"?>
<a:theme xmlns:a="http://schemas.openxmlformats.org/drawingml/2006/main" name="PVS-Studio">
  <a:themeElements>
    <a:clrScheme name="PVS-Studio">
      <a:dk1>
        <a:srgbClr val="0E0E0E"/>
      </a:dk1>
      <a:lt1>
        <a:sysClr val="window" lastClr="FFFFFF"/>
      </a:lt1>
      <a:dk2>
        <a:srgbClr val="A5A5A5"/>
      </a:dk2>
      <a:lt2>
        <a:srgbClr val="FFFFFF"/>
      </a:lt2>
      <a:accent1>
        <a:srgbClr val="000000"/>
      </a:accent1>
      <a:accent2>
        <a:srgbClr val="ED7D31"/>
      </a:accent2>
      <a:accent3>
        <a:srgbClr val="FFC000"/>
      </a:accent3>
      <a:accent4>
        <a:srgbClr val="92D050"/>
      </a:accent4>
      <a:accent5>
        <a:srgbClr val="4472C4"/>
      </a:accent5>
      <a:accent6>
        <a:srgbClr val="0563C1"/>
      </a:accent6>
      <a:hlink>
        <a:srgbClr val="000000"/>
      </a:hlink>
      <a:folHlink>
        <a:srgbClr val="000000"/>
      </a:folHlink>
    </a:clrScheme>
    <a:fontScheme name="Другая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3F0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 b="1" dirty="0">
            <a:solidFill>
              <a:schemeClr val="bg1"/>
            </a:solidFill>
            <a:latin typeface="Manrope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 template PVS (newchange).potx" id="{73054D92-ABAC-42DE-A2DA-842E80A43878}" vid="{0D1FF868-5F39-42EA-B9C6-93B293DE626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PVS</Template>
  <TotalTime>8458</TotalTime>
  <Words>2104</Words>
  <Application>Microsoft Office PowerPoint</Application>
  <PresentationFormat>Широкоэкранный</PresentationFormat>
  <Paragraphs>289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Consolas</vt:lpstr>
      <vt:lpstr>Manrope</vt:lpstr>
      <vt:lpstr>Open Sans</vt:lpstr>
      <vt:lpstr>Wingdings</vt:lpstr>
      <vt:lpstr>PVS-Studio</vt:lpstr>
      <vt:lpstr> C++ линтеры — хорошо, но недостаточно </vt:lpstr>
      <vt:lpstr>Докладчик</vt:lpstr>
      <vt:lpstr>Линтеры, или с чего начинался статический анализ кода</vt:lpstr>
      <vt:lpstr>Что такое линтеры?</vt:lpstr>
      <vt:lpstr>Запрещённые функции, именования и т.д.</vt:lpstr>
      <vt:lpstr>Ошибка в условии</vt:lpstr>
      <vt:lpstr>Нет ошибки в условии</vt:lpstr>
      <vt:lpstr>Неиспользуемая переменная</vt:lpstr>
      <vt:lpstr>Красота? Вот только чуть сложнее, и ...</vt:lpstr>
      <vt:lpstr>Проблематика подхода в лоб</vt:lpstr>
      <vt:lpstr>Способ решения: синтаксическое дерево </vt:lpstr>
      <vt:lpstr>Ограничения регулярных выражений</vt:lpstr>
      <vt:lpstr>Презентация PowerPoint</vt:lpstr>
      <vt:lpstr>Презентация PowerPoint</vt:lpstr>
      <vt:lpstr>Решение: препроцессирование</vt:lpstr>
      <vt:lpstr>Важность сбора семантической информации</vt:lpstr>
      <vt:lpstr>А вот выход за границу массива?</vt:lpstr>
      <vt:lpstr>Добро пожаловать в мир анализа потока данных</vt:lpstr>
      <vt:lpstr>Презентация PowerPoint</vt:lpstr>
      <vt:lpstr>Презентация PowerPoint</vt:lpstr>
      <vt:lpstr>А если посчитать нельзя?</vt:lpstr>
      <vt:lpstr>Символьное выполнение</vt:lpstr>
      <vt:lpstr>А вот такой код ошибочен или нет?</vt:lpstr>
      <vt:lpstr>А вот такой код ошибочен или нет?</vt:lpstr>
      <vt:lpstr>Аннотирование функций</vt:lpstr>
      <vt:lpstr>А теперь соберём всё вместе </vt:lpstr>
      <vt:lpstr>Можно строить сложные диагностики</vt:lpstr>
      <vt:lpstr>Презентация PowerPoint</vt:lpstr>
      <vt:lpstr>Презентация PowerPoint</vt:lpstr>
      <vt:lpstr>В PVS-Studio размечено около 8000 C и C++ функций</vt:lpstr>
      <vt:lpstr>Это всё?</vt:lpstr>
      <vt:lpstr>Это всё?</vt:lpstr>
      <vt:lpstr>Это всё?</vt:lpstr>
      <vt:lpstr>Опять-таки не всё, но хватит</vt:lpstr>
      <vt:lpstr>Ещё по этой теме</vt:lpstr>
      <vt:lpstr>Межмодульный анализ C++ проектов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A/B тестирование</dc:title>
  <dc:creator>Boris Novoselov</dc:creator>
  <cp:lastModifiedBy>Evgenii Feklin</cp:lastModifiedBy>
  <cp:revision>136</cp:revision>
  <dcterms:created xsi:type="dcterms:W3CDTF">2023-10-17T07:31:20Z</dcterms:created>
  <dcterms:modified xsi:type="dcterms:W3CDTF">2024-03-19T09:42:15Z</dcterms:modified>
</cp:coreProperties>
</file>