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84" r:id="rId3"/>
    <p:sldId id="292" r:id="rId4"/>
    <p:sldId id="295" r:id="rId5"/>
    <p:sldId id="294" r:id="rId6"/>
    <p:sldId id="297" r:id="rId7"/>
    <p:sldId id="301" r:id="rId8"/>
    <p:sldId id="304" r:id="rId9"/>
    <p:sldId id="273" r:id="rId10"/>
    <p:sldId id="299" r:id="rId11"/>
    <p:sldId id="300" r:id="rId12"/>
    <p:sldId id="298" r:id="rId13"/>
    <p:sldId id="264" r:id="rId14"/>
    <p:sldId id="257" r:id="rId15"/>
    <p:sldId id="258" r:id="rId16"/>
    <p:sldId id="259" r:id="rId17"/>
    <p:sldId id="260" r:id="rId18"/>
    <p:sldId id="261" r:id="rId19"/>
    <p:sldId id="279" r:id="rId20"/>
    <p:sldId id="296" r:id="rId21"/>
    <p:sldId id="276" r:id="rId22"/>
    <p:sldId id="312" r:id="rId23"/>
    <p:sldId id="277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313" r:id="rId32"/>
    <p:sldId id="278" r:id="rId33"/>
    <p:sldId id="291" r:id="rId34"/>
    <p:sldId id="285" r:id="rId35"/>
    <p:sldId id="262" r:id="rId36"/>
    <p:sldId id="263" r:id="rId37"/>
    <p:sldId id="306" r:id="rId38"/>
    <p:sldId id="302" r:id="rId39"/>
    <p:sldId id="268" r:id="rId40"/>
    <p:sldId id="307" r:id="rId41"/>
    <p:sldId id="270" r:id="rId42"/>
    <p:sldId id="271" r:id="rId43"/>
    <p:sldId id="269" r:id="rId44"/>
    <p:sldId id="272" r:id="rId45"/>
    <p:sldId id="305" r:id="rId46"/>
    <p:sldId id="310" r:id="rId47"/>
    <p:sldId id="311" r:id="rId48"/>
    <p:sldId id="265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Васильев" initials="СВ" lastIdx="6" clrIdx="0">
    <p:extLst>
      <p:ext uri="{19B8F6BF-5375-455C-9EA6-DF929625EA0E}">
        <p15:presenceInfo xmlns:p15="http://schemas.microsoft.com/office/powerpoint/2012/main" userId="S-1-5-21-711595681-950312351-875466335-1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B91AF"/>
    <a:srgbClr val="0000FF"/>
    <a:srgbClr val="A31515"/>
    <a:srgbClr val="6F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to Fix a Security Defect ($)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Development</c:v>
                </c:pt>
                <c:pt idx="1">
                  <c:v>Build</c:v>
                </c:pt>
                <c:pt idx="2">
                  <c:v>QA</c:v>
                </c:pt>
                <c:pt idx="3">
                  <c:v>Release Phase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240</c:v>
                </c:pt>
                <c:pt idx="2">
                  <c:v>960</c:v>
                </c:pt>
                <c:pt idx="3">
                  <c:v>7600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DD-4760-8A9C-454F189F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051488"/>
        <c:axId val="454051880"/>
      </c:barChart>
      <c:catAx>
        <c:axId val="4540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051880"/>
        <c:crosses val="autoZero"/>
        <c:auto val="1"/>
        <c:lblAlgn val="ctr"/>
        <c:lblOffset val="100"/>
        <c:noMultiLvlLbl val="0"/>
      </c:catAx>
      <c:valAx>
        <c:axId val="45405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05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Number Of Vulnerabilities</a:t>
            </a:r>
            <a:endParaRPr lang="ru-RU" sz="20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уязвимостей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5632</c:v>
                </c:pt>
                <c:pt idx="1">
                  <c:v>5735</c:v>
                </c:pt>
                <c:pt idx="2">
                  <c:v>4652</c:v>
                </c:pt>
                <c:pt idx="3">
                  <c:v>4155</c:v>
                </c:pt>
                <c:pt idx="4">
                  <c:v>5297</c:v>
                </c:pt>
                <c:pt idx="5">
                  <c:v>5191</c:v>
                </c:pt>
                <c:pt idx="6">
                  <c:v>7946</c:v>
                </c:pt>
                <c:pt idx="7">
                  <c:v>6480</c:v>
                </c:pt>
                <c:pt idx="8">
                  <c:v>6447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7B-4319-9B6F-8EDD32FDA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2085184"/>
        <c:axId val="412085968"/>
      </c:barChart>
      <c:catAx>
        <c:axId val="4120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085968"/>
        <c:crosses val="autoZero"/>
        <c:auto val="1"/>
        <c:lblAlgn val="ctr"/>
        <c:lblOffset val="100"/>
        <c:noMultiLvlLbl val="0"/>
      </c:catAx>
      <c:valAx>
        <c:axId val="41208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08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Number Of Vulnerabilities</a:t>
            </a:r>
            <a:endParaRPr lang="ru-RU" sz="20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уязвимостей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5632</c:v>
                </c:pt>
                <c:pt idx="1">
                  <c:v>5735</c:v>
                </c:pt>
                <c:pt idx="2">
                  <c:v>4652</c:v>
                </c:pt>
                <c:pt idx="3">
                  <c:v>4155</c:v>
                </c:pt>
                <c:pt idx="4">
                  <c:v>5297</c:v>
                </c:pt>
                <c:pt idx="5">
                  <c:v>5191</c:v>
                </c:pt>
                <c:pt idx="6">
                  <c:v>7946</c:v>
                </c:pt>
                <c:pt idx="7">
                  <c:v>6480</c:v>
                </c:pt>
                <c:pt idx="8">
                  <c:v>6447</c:v>
                </c:pt>
                <c:pt idx="9">
                  <c:v>14712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31-40EC-9CF3-8C55F4AC7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2086360"/>
        <c:axId val="412084400"/>
      </c:barChart>
      <c:catAx>
        <c:axId val="41208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084400"/>
        <c:crosses val="autoZero"/>
        <c:auto val="1"/>
        <c:lblAlgn val="ctr"/>
        <c:lblOffset val="100"/>
        <c:noMultiLvlLbl val="0"/>
      </c:catAx>
      <c:valAx>
        <c:axId val="41208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08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80-4348-A819-3700665A5D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80-4348-A819-3700665A5D7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80-4348-A819-3700665A5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9F90-5D73-47C7-923F-04FA164DCB1B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0258-2253-4048-8FB9-5E4E0504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0258-2253-4048-8FB9-5E4E0504E9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3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20BA-3FC3-45E3-9477-D3A543466721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2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F8F3-CED3-41C6-8523-0A3114B4181F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1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2CA8-C60F-4EB7-AF77-B403C7C3F806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8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0425-A52D-4436-88BB-576897618424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DAA821A-0C2D-4798-9143-1DDF64176F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233152" y="6369565"/>
            <a:ext cx="518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/ </a:t>
            </a:r>
            <a:r>
              <a:rPr lang="ru-RU" sz="1600" dirty="0" smtClean="0"/>
              <a:t>4</a:t>
            </a:r>
            <a:r>
              <a:rPr lang="en-US" sz="1600" dirty="0" smtClean="0"/>
              <a:t>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62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8548-E8FF-44CE-8DDF-4D53420C84B8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9C46-1716-4748-9114-D5298F47A432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5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FB4F-EA0B-414C-9AED-DE1308961872}" type="datetime1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3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F236-DD3A-4669-9502-12DC304B31A1}" type="datetime1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3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643F-EEDE-4EAC-BCA5-E30349009BC9}" type="datetime1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0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A532-A030-42AD-8A71-3F76E97382DD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5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62D-D5A4-493E-9C55-10F009DA226F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5023-BE34-431C-ABA3-5CF5FDA7CEBD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821A-0C2D-4798-9143-1DDF64176F6F}" type="slidenum">
              <a:rPr lang="ru-RU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51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va64.com/" TargetMode="External"/><Relationship Id="rId2" Type="http://schemas.openxmlformats.org/officeDocument/2006/relationships/hyperlink" Target="mailto:vasiliev@viva64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0"/>
            <a:ext cx="11600935" cy="1911178"/>
          </a:xfrm>
        </p:spPr>
        <p:txBody>
          <a:bodyPr>
            <a:normAutofit/>
          </a:bodyPr>
          <a:lstStyle/>
          <a:p>
            <a:r>
              <a:rPr lang="ru-RU" dirty="0"/>
              <a:t>Статический анализ: </a:t>
            </a:r>
            <a:br>
              <a:rPr lang="ru-RU" dirty="0"/>
            </a:br>
            <a:r>
              <a:rPr lang="ru-RU" dirty="0"/>
              <a:t>ищем ошибки... и уязвимости?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783" y="4011827"/>
            <a:ext cx="6433751" cy="1787611"/>
          </a:xfrm>
        </p:spPr>
        <p:txBody>
          <a:bodyPr>
            <a:normAutofit/>
          </a:bodyPr>
          <a:lstStyle/>
          <a:p>
            <a:pPr algn="r"/>
            <a:r>
              <a:rPr lang="ru-RU" sz="3200" dirty="0"/>
              <a:t>Сергей Васильев</a:t>
            </a:r>
          </a:p>
          <a:p>
            <a:pPr algn="r"/>
            <a:r>
              <a:rPr lang="en-US" sz="3200" dirty="0"/>
              <a:t>PVS-Studio</a:t>
            </a:r>
            <a:endParaRPr lang="ru-RU" sz="3200" dirty="0"/>
          </a:p>
          <a:p>
            <a:pPr algn="r"/>
            <a:r>
              <a:rPr lang="en-US" sz="3200" dirty="0">
                <a:solidFill>
                  <a:srgbClr val="0000FF"/>
                </a:solidFill>
              </a:rPr>
              <a:t>vasiliev@viva64.com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4" y="1408670"/>
            <a:ext cx="5449330" cy="54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Статический анализ и уязвимости.</a:t>
            </a:r>
            <a:br>
              <a:rPr lang="ru-RU" dirty="0"/>
            </a:br>
            <a:r>
              <a:rPr lang="ru-RU" dirty="0"/>
              <a:t>Есть ли смысл?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2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75" y="1371600"/>
            <a:ext cx="5167312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Статический анализ и уязвимости.</a:t>
            </a:r>
            <a:br>
              <a:rPr lang="ru-RU" dirty="0"/>
            </a:br>
            <a:r>
              <a:rPr lang="ru-RU" dirty="0"/>
              <a:t>Есть ли смысл?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Да!</a:t>
            </a:r>
            <a:endParaRPr lang="ru-RU" sz="8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5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Статический анализ и уязвимости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Ещё один ответ на вопрос о повышении</a:t>
            </a:r>
            <a:br>
              <a:rPr lang="ru-RU" dirty="0"/>
            </a:br>
            <a:r>
              <a:rPr lang="ru-RU" dirty="0"/>
              <a:t>качества</a:t>
            </a:r>
            <a:r>
              <a:rPr lang="en-US" dirty="0"/>
              <a:t>\</a:t>
            </a:r>
            <a:r>
              <a:rPr lang="ru-RU" dirty="0"/>
              <a:t>безопасности.</a:t>
            </a:r>
          </a:p>
          <a:p>
            <a:r>
              <a:rPr lang="ru-RU" dirty="0"/>
              <a:t>Выгодно дополняет другие методики за</a:t>
            </a:r>
            <a:br>
              <a:rPr lang="ru-RU" dirty="0"/>
            </a:br>
            <a:r>
              <a:rPr lang="ru-RU" dirty="0"/>
              <a:t>счёт своих преимуществ.</a:t>
            </a:r>
            <a:endParaRPr lang="en-US" dirty="0"/>
          </a:p>
          <a:p>
            <a:r>
              <a:rPr lang="ru-RU" dirty="0"/>
              <a:t>Не панацея.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12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42" y="1393656"/>
            <a:ext cx="3044958" cy="41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Терминология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CWE</a:t>
            </a:r>
            <a:r>
              <a:rPr lang="en-US" dirty="0"/>
              <a:t> (Common Weakness Enumeration) </a:t>
            </a:r>
            <a:r>
              <a:rPr lang="ru-RU" dirty="0"/>
              <a:t>– </a:t>
            </a:r>
            <a:r>
              <a:rPr lang="en-US" dirty="0"/>
              <a:t/>
            </a:r>
            <a:br>
              <a:rPr lang="en-US" dirty="0"/>
            </a:br>
            <a:r>
              <a:rPr lang="ru-RU" i="1" dirty="0"/>
              <a:t>потенциальные</a:t>
            </a:r>
            <a:r>
              <a:rPr lang="ru-RU" dirty="0"/>
              <a:t> уязвимости, которые</a:t>
            </a:r>
            <a:br>
              <a:rPr lang="ru-RU" dirty="0"/>
            </a:br>
            <a:r>
              <a:rPr lang="ru-RU" dirty="0"/>
              <a:t>могут стать реальными.</a:t>
            </a:r>
            <a:endParaRPr lang="en-US" dirty="0"/>
          </a:p>
          <a:p>
            <a:r>
              <a:rPr lang="en-US" b="1" dirty="0"/>
              <a:t>CVE</a:t>
            </a:r>
            <a:r>
              <a:rPr lang="en-US" dirty="0"/>
              <a:t> (Common Vulnerabilities and Exposures)</a:t>
            </a:r>
            <a:r>
              <a:rPr lang="ru-RU" dirty="0"/>
              <a:t> – </a:t>
            </a:r>
            <a:r>
              <a:rPr lang="en-US" dirty="0"/>
              <a:t/>
            </a:r>
            <a:br>
              <a:rPr lang="en-US" dirty="0"/>
            </a:br>
            <a:r>
              <a:rPr lang="ru-RU" i="1" dirty="0"/>
              <a:t>реальные</a:t>
            </a:r>
            <a:r>
              <a:rPr lang="ru-RU" dirty="0"/>
              <a:t> уязвимости, найденные в приложениях.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3960" y="1125409"/>
            <a:ext cx="2349840" cy="45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CVE-2014-9491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illumos</a:t>
            </a:r>
            <a:r>
              <a:rPr lang="en-US" b="1" dirty="0">
                <a:solidFill>
                  <a:srgbClr val="0070C0"/>
                </a:solidFill>
              </a:rPr>
              <a:t>-gate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ptr</a:t>
            </a:r>
            <a:r>
              <a:rPr lang="en-US" dirty="0">
                <a:effectLst>
                  <a:glow rad="317500">
                    <a:srgbClr val="FF0000">
                      <a:alpha val="80000"/>
                    </a:srgbClr>
                  </a:glow>
                </a:effectLst>
              </a:rPr>
              <a:t> </a:t>
            </a:r>
            <a:r>
              <a:rPr lang="en-US" dirty="0"/>
              <a:t>=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strchr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 + 1, </a:t>
            </a:r>
            <a:r>
              <a:rPr lang="en-US" dirty="0">
                <a:solidFill>
                  <a:srgbClr val="A31515"/>
                </a:solidFill>
              </a:rPr>
              <a:t>'/'</a:t>
            </a:r>
            <a:r>
              <a:rPr lang="en-US" dirty="0"/>
              <a:t>) 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+ 1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rw_exit</a:t>
            </a:r>
            <a:r>
              <a:rPr lang="en-US" dirty="0"/>
              <a:t>(&amp;</a:t>
            </a:r>
            <a:r>
              <a:rPr lang="en-US" dirty="0" err="1"/>
              <a:t>sdvp</a:t>
            </a:r>
            <a:r>
              <a:rPr lang="en-US" dirty="0"/>
              <a:t>-&gt;</a:t>
            </a:r>
            <a:r>
              <a:rPr lang="en-US" dirty="0" err="1"/>
              <a:t>sdev_contents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sdev_iter_datasets</a:t>
            </a:r>
            <a:r>
              <a:rPr lang="en-US" dirty="0"/>
              <a:t>(</a:t>
            </a:r>
            <a:r>
              <a:rPr lang="en-US" dirty="0" err="1"/>
              <a:t>dvp</a:t>
            </a:r>
            <a:r>
              <a:rPr lang="en-US" dirty="0"/>
              <a:t>, </a:t>
            </a:r>
            <a:r>
              <a:rPr lang="en-US" dirty="0">
                <a:solidFill>
                  <a:srgbClr val="6F008A"/>
                </a:solidFill>
              </a:rPr>
              <a:t>ZFS_IOC_DATASET_LIST_NEXT</a:t>
            </a:r>
            <a:r>
              <a:rPr lang="en-US" dirty="0"/>
              <a:t>,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ptr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b="1" i="1" dirty="0"/>
              <a:t>CWE-119</a:t>
            </a:r>
            <a:r>
              <a:rPr lang="en-US" dirty="0"/>
              <a:t> V769 The '</a:t>
            </a:r>
            <a:r>
              <a:rPr lang="en-US" dirty="0" err="1"/>
              <a:t>strchr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 + 1, '/')' pointer in the '</a:t>
            </a:r>
            <a:r>
              <a:rPr lang="en-US" dirty="0" err="1"/>
              <a:t>strchr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 + 1, '/') + 1' expression could be </a:t>
            </a:r>
            <a:r>
              <a:rPr lang="en-US" dirty="0" err="1"/>
              <a:t>nullptr</a:t>
            </a:r>
            <a:r>
              <a:rPr lang="en-US" dirty="0"/>
              <a:t>. In such case, resulting value will be senseless and it should not be used.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14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2"/>
          <a:stretch/>
        </p:blipFill>
        <p:spPr>
          <a:xfrm>
            <a:off x="9982200" y="823784"/>
            <a:ext cx="1685693" cy="211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CVE-2013-4258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Network Audio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NasConfig.DoDaemon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openlog</a:t>
            </a:r>
            <a:r>
              <a:rPr lang="en-US" dirty="0"/>
              <a:t>(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 err="1">
                <a:solidFill>
                  <a:srgbClr val="A31515"/>
                </a:solidFill>
              </a:rPr>
              <a:t>nas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6F008A"/>
                </a:solidFill>
              </a:rPr>
              <a:t>LOG_PID</a:t>
            </a:r>
            <a:r>
              <a:rPr lang="en-US" dirty="0"/>
              <a:t>, </a:t>
            </a:r>
            <a:r>
              <a:rPr lang="en-US" dirty="0">
                <a:solidFill>
                  <a:srgbClr val="6F008A"/>
                </a:solidFill>
              </a:rPr>
              <a:t>LOG_DAEMON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syslog</a:t>
            </a:r>
            <a:r>
              <a:rPr lang="en-US" dirty="0"/>
              <a:t>(</a:t>
            </a:r>
            <a:r>
              <a:rPr lang="en-US" dirty="0">
                <a:solidFill>
                  <a:srgbClr val="6F008A"/>
                </a:solidFill>
              </a:rPr>
              <a:t>LOG_DEBUG</a:t>
            </a:r>
            <a:r>
              <a:rPr lang="en-US" dirty="0"/>
              <a:t>,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buf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closelog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} </a:t>
            </a:r>
            <a:r>
              <a:rPr lang="en-US" dirty="0">
                <a:solidFill>
                  <a:srgbClr val="0000FF"/>
                </a:solidFill>
              </a:rPr>
              <a:t>else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errfd</a:t>
            </a:r>
            <a:r>
              <a:rPr lang="en-US" dirty="0"/>
              <a:t> = </a:t>
            </a:r>
            <a:r>
              <a:rPr lang="en-US" dirty="0" err="1">
                <a:solidFill>
                  <a:srgbClr val="6F008A"/>
                </a:solidFill>
              </a:rPr>
              <a:t>stderr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 </a:t>
            </a:r>
            <a:r>
              <a:rPr lang="en-US" b="1" i="1" dirty="0"/>
              <a:t>CWE-134</a:t>
            </a:r>
            <a:r>
              <a:rPr lang="en-US" dirty="0"/>
              <a:t> V618 It's dangerous to call the 'syslog' function in such a manner, as the line being passed could contain format specification. The example of the safe code: </a:t>
            </a:r>
            <a:r>
              <a:rPr lang="en-US" dirty="0" err="1"/>
              <a:t>printf</a:t>
            </a:r>
            <a:r>
              <a:rPr lang="en-US" dirty="0"/>
              <a:t>("%s", </a:t>
            </a:r>
            <a:r>
              <a:rPr lang="en-US" dirty="0" err="1"/>
              <a:t>str</a:t>
            </a:r>
            <a:r>
              <a:rPr lang="en-US" dirty="0"/>
              <a:t>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3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CVE-2017-6298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Ytnef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vl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-&gt;data</a:t>
            </a:r>
            <a:r>
              <a:rPr lang="en-US" dirty="0"/>
              <a:t> =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calloc</a:t>
            </a:r>
            <a:r>
              <a:rPr lang="en-US" dirty="0"/>
              <a:t>(</a:t>
            </a:r>
            <a:r>
              <a:rPr lang="en-US" dirty="0" err="1"/>
              <a:t>vl</a:t>
            </a:r>
            <a:r>
              <a:rPr lang="en-US" dirty="0"/>
              <a:t>-&gt;size,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</a:t>
            </a:r>
            <a:r>
              <a:rPr lang="en-US" dirty="0">
                <a:solidFill>
                  <a:srgbClr val="2B91AF"/>
                </a:solidFill>
              </a:rPr>
              <a:t>WORD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 err="1"/>
              <a:t>temp_word</a:t>
            </a:r>
            <a:r>
              <a:rPr lang="en-US" dirty="0"/>
              <a:t> = </a:t>
            </a:r>
            <a:r>
              <a:rPr lang="en-US" dirty="0" err="1"/>
              <a:t>SwapWord</a:t>
            </a:r>
            <a:r>
              <a:rPr lang="en-US" dirty="0"/>
              <a:t>((</a:t>
            </a:r>
            <a:r>
              <a:rPr lang="en-US" dirty="0">
                <a:solidFill>
                  <a:srgbClr val="2B91AF"/>
                </a:solidFill>
              </a:rPr>
              <a:t>BYTE</a:t>
            </a:r>
            <a:r>
              <a:rPr lang="en-US" dirty="0"/>
              <a:t>*)d,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</a:t>
            </a:r>
            <a:r>
              <a:rPr lang="en-US" dirty="0">
                <a:solidFill>
                  <a:srgbClr val="2B91AF"/>
                </a:solidFill>
              </a:rPr>
              <a:t>WORD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 err="1"/>
              <a:t>memcpy</a:t>
            </a:r>
            <a:r>
              <a:rPr lang="en-US" dirty="0"/>
              <a:t>(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vl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-&gt;data</a:t>
            </a:r>
            <a:r>
              <a:rPr lang="en-US" dirty="0"/>
              <a:t>, &amp;</a:t>
            </a:r>
            <a:r>
              <a:rPr lang="en-US" dirty="0" err="1"/>
              <a:t>temp_word</a:t>
            </a:r>
            <a:r>
              <a:rPr lang="en-US" dirty="0"/>
              <a:t>, </a:t>
            </a:r>
            <a:r>
              <a:rPr lang="en-US" dirty="0" err="1"/>
              <a:t>vl</a:t>
            </a:r>
            <a:r>
              <a:rPr lang="en-US" dirty="0"/>
              <a:t>-&gt;size);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 </a:t>
            </a:r>
            <a:r>
              <a:rPr lang="en-US" b="1" i="1" dirty="0"/>
              <a:t>CWE-628</a:t>
            </a:r>
            <a:r>
              <a:rPr lang="en-US" dirty="0"/>
              <a:t> V575 The potential null pointer is passed into '</a:t>
            </a:r>
            <a:r>
              <a:rPr lang="en-US" dirty="0" err="1"/>
              <a:t>memcpy</a:t>
            </a:r>
            <a:r>
              <a:rPr lang="en-US" dirty="0"/>
              <a:t>' function. Inspect the first argument.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8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00" y="408932"/>
            <a:ext cx="2940135" cy="2940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CVE-2012-2122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MySQL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typedef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char</a:t>
            </a:r>
            <a:r>
              <a:rPr lang="en-US" dirty="0"/>
              <a:t>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my_bool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my_bool</a:t>
            </a:r>
            <a:endParaRPr lang="en-US" dirty="0">
              <a:effectLst>
                <a:glow rad="228600">
                  <a:srgbClr val="FF0000">
                    <a:alpha val="70000"/>
                  </a:srgbClr>
                </a:glow>
              </a:effectLst>
            </a:endParaRPr>
          </a:p>
          <a:p>
            <a:pPr marL="0" indent="0">
              <a:buNone/>
            </a:pPr>
            <a:r>
              <a:rPr lang="en-US" dirty="0" err="1"/>
              <a:t>check_scramble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const</a:t>
            </a:r>
            <a:r>
              <a:rPr lang="en-US" dirty="0">
                <a:solidFill>
                  <a:srgbClr val="0000FF"/>
                </a:solidFill>
              </a:rPr>
              <a:t> char</a:t>
            </a:r>
            <a:r>
              <a:rPr lang="en-US" dirty="0"/>
              <a:t> *</a:t>
            </a:r>
            <a:r>
              <a:rPr lang="en-US" dirty="0" err="1"/>
              <a:t>scramble_arg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</a:rPr>
              <a:t>const</a:t>
            </a:r>
            <a:r>
              <a:rPr lang="en-US" dirty="0">
                <a:solidFill>
                  <a:srgbClr val="0000FF"/>
                </a:solidFill>
              </a:rPr>
              <a:t> char</a:t>
            </a:r>
            <a:r>
              <a:rPr lang="en-US" dirty="0"/>
              <a:t> *message,</a:t>
            </a:r>
          </a:p>
          <a:p>
            <a:pPr marL="0" indent="0">
              <a:buNone/>
            </a:pPr>
            <a:r>
              <a:rPr lang="en-US" dirty="0"/>
              <a:t>                              </a:t>
            </a:r>
            <a:r>
              <a:rPr lang="en-US" dirty="0" err="1">
                <a:solidFill>
                  <a:srgbClr val="0000FF"/>
                </a:solidFill>
              </a:rPr>
              <a:t>const</a:t>
            </a:r>
            <a:r>
              <a:rPr lang="en-US" dirty="0"/>
              <a:t> </a:t>
            </a:r>
            <a:r>
              <a:rPr lang="en-US" dirty="0">
                <a:solidFill>
                  <a:srgbClr val="2B91AF"/>
                </a:solidFill>
              </a:rPr>
              <a:t>uint8</a:t>
            </a:r>
            <a:r>
              <a:rPr lang="en-US" dirty="0"/>
              <a:t> *hash_stage2)</a:t>
            </a:r>
            <a:r>
              <a:rPr lang="ru-RU" dirty="0"/>
              <a:t>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....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memcmp</a:t>
            </a:r>
            <a:r>
              <a:rPr lang="en-US" dirty="0"/>
              <a:t>(hash_stage2, hash_stage2_reassured, </a:t>
            </a:r>
            <a:r>
              <a:rPr lang="en-US" dirty="0">
                <a:solidFill>
                  <a:srgbClr val="6F008A"/>
                </a:solidFill>
              </a:rPr>
              <a:t>SHA1_HASH_SIZE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 </a:t>
            </a:r>
            <a:r>
              <a:rPr lang="en-US" b="1" i="1" dirty="0"/>
              <a:t>CWE-197</a:t>
            </a:r>
            <a:r>
              <a:rPr lang="en-US" dirty="0"/>
              <a:t> V642 Saving the '</a:t>
            </a:r>
            <a:r>
              <a:rPr lang="en-US" dirty="0" err="1"/>
              <a:t>memcmp</a:t>
            </a:r>
            <a:r>
              <a:rPr lang="en-US" dirty="0"/>
              <a:t>' function result inside the 'char' type variable is inappropriate. The significant bits could be lost breaking the program's logic.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4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713" y="717808"/>
            <a:ext cx="2130059" cy="213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CVE-2014-1266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iOS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((err = SSLHashSHA1.update(&amp;</a:t>
            </a:r>
            <a:r>
              <a:rPr lang="en-US" dirty="0" err="1"/>
              <a:t>hashCtx</a:t>
            </a:r>
            <a:r>
              <a:rPr lang="en-US" dirty="0"/>
              <a:t>, &amp;</a:t>
            </a:r>
            <a:r>
              <a:rPr lang="en-US" dirty="0" err="1"/>
              <a:t>signedParams</a:t>
            </a:r>
            <a:r>
              <a:rPr lang="en-US" dirty="0"/>
              <a:t>)) != 0)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goto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 fail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goto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 fail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PVS-Studio warnings</a:t>
            </a:r>
            <a:r>
              <a:rPr lang="en-US" dirty="0"/>
              <a:t>: </a:t>
            </a:r>
          </a:p>
          <a:p>
            <a:r>
              <a:rPr lang="en-US" b="1" i="1" dirty="0"/>
              <a:t>CWE-483</a:t>
            </a:r>
            <a:r>
              <a:rPr lang="en-US" dirty="0"/>
              <a:t> V640. The code's operational logic does not correspond with its formatting. The statement is indented to the right, but it is always executed. It is possible that curly brackets are missing.</a:t>
            </a:r>
          </a:p>
          <a:p>
            <a:r>
              <a:rPr lang="en-US" b="1" i="1" dirty="0"/>
              <a:t>CWE-561</a:t>
            </a:r>
            <a:r>
              <a:rPr lang="en-US" dirty="0"/>
              <a:t> V779 Unreachable code detected. It is possible that an error is present.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7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Очистка приватных данных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MySQL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/>
              <a:t> win32_dealloc(</a:t>
            </a:r>
            <a:r>
              <a:rPr lang="en-US" dirty="0" err="1">
                <a:solidFill>
                  <a:srgbClr val="0000FF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>
                <a:solidFill>
                  <a:srgbClr val="2B91AF"/>
                </a:solidFill>
              </a:rPr>
              <a:t>event_base</a:t>
            </a:r>
            <a:r>
              <a:rPr lang="en-US" dirty="0"/>
              <a:t> *_base, </a:t>
            </a:r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/>
              <a:t> *</a:t>
            </a:r>
            <a:r>
              <a:rPr lang="en-US" dirty="0" err="1"/>
              <a:t>arg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>
                <a:solidFill>
                  <a:srgbClr val="0000FF"/>
                </a:solidFill>
              </a:rPr>
              <a:t>struct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2B91AF"/>
                </a:solidFill>
              </a:rPr>
              <a:t>win32op</a:t>
            </a:r>
            <a:r>
              <a:rPr lang="en-US" dirty="0"/>
              <a:t> *win32op = </a:t>
            </a:r>
            <a:r>
              <a:rPr lang="en-US" dirty="0" err="1"/>
              <a:t>arg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....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memset</a:t>
            </a:r>
            <a:r>
              <a:rPr lang="en-US" dirty="0"/>
              <a:t>(win32op, 0,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(win32op));</a:t>
            </a:r>
          </a:p>
          <a:p>
            <a:pPr marL="0" indent="0">
              <a:buNone/>
            </a:pPr>
            <a:r>
              <a:rPr lang="en-US" dirty="0"/>
              <a:t>  free(win32op);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 </a:t>
            </a:r>
            <a:r>
              <a:rPr lang="en-US" b="1" i="1" dirty="0"/>
              <a:t>CWE-14</a:t>
            </a:r>
            <a:r>
              <a:rPr lang="en-US" dirty="0"/>
              <a:t> V597 The compiler could delete the '</a:t>
            </a:r>
            <a:r>
              <a:rPr lang="en-US" dirty="0" err="1"/>
              <a:t>memset</a:t>
            </a:r>
            <a:r>
              <a:rPr lang="en-US" dirty="0"/>
              <a:t>' function call, which is used to flush 'win32op' object.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19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00" y="408932"/>
            <a:ext cx="2940135" cy="29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</a:t>
            </a:fld>
            <a:endParaRPr lang="ru-RU"/>
          </a:p>
        </p:txBody>
      </p:sp>
      <p:pic>
        <p:nvPicPr>
          <p:cNvPr id="3" name="FreeSWITC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3625"/>
          </a:xfrm>
        </p:spPr>
      </p:pic>
    </p:spTree>
    <p:extLst>
      <p:ext uri="{BB962C8B-B14F-4D97-AF65-F5344CB8AC3E}">
        <p14:creationId xmlns:p14="http://schemas.microsoft.com/office/powerpoint/2010/main" val="686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Очистка приватных данных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MySQL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/>
              <a:t> win32_dealloc(</a:t>
            </a:r>
            <a:r>
              <a:rPr lang="en-US" dirty="0" err="1">
                <a:solidFill>
                  <a:srgbClr val="0000FF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>
                <a:solidFill>
                  <a:srgbClr val="2B91AF"/>
                </a:solidFill>
              </a:rPr>
              <a:t>event_base</a:t>
            </a:r>
            <a:r>
              <a:rPr lang="en-US" dirty="0"/>
              <a:t> *_base, </a:t>
            </a:r>
            <a:r>
              <a:rPr lang="en-US" dirty="0">
                <a:solidFill>
                  <a:srgbClr val="0000FF"/>
                </a:solidFill>
              </a:rPr>
              <a:t>void</a:t>
            </a:r>
            <a:r>
              <a:rPr lang="en-US" dirty="0"/>
              <a:t> *</a:t>
            </a:r>
            <a:r>
              <a:rPr lang="en-US" dirty="0" err="1"/>
              <a:t>arg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>
                <a:solidFill>
                  <a:srgbClr val="0000FF"/>
                </a:solidFill>
              </a:rPr>
              <a:t>struct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2B91AF"/>
                </a:solidFill>
              </a:rPr>
              <a:t>win32op</a:t>
            </a:r>
            <a:r>
              <a:rPr lang="en-US" dirty="0"/>
              <a:t> *win32op = </a:t>
            </a:r>
            <a:r>
              <a:rPr lang="en-US" dirty="0" err="1"/>
              <a:t>arg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....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memset</a:t>
            </a:r>
            <a:r>
              <a:rPr lang="en-US" dirty="0"/>
              <a:t>(win32op, 0, 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sizeof</a:t>
            </a:r>
            <a:r>
              <a:rPr lang="en-US" dirty="0"/>
              <a:t>(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win32op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  free(win32op);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 </a:t>
            </a:r>
            <a:r>
              <a:rPr lang="en-US" b="1" i="1" dirty="0"/>
              <a:t>CWE-687</a:t>
            </a:r>
            <a:r>
              <a:rPr lang="en-US" dirty="0"/>
              <a:t> V5</a:t>
            </a:r>
            <a:r>
              <a:rPr lang="ru-RU" dirty="0"/>
              <a:t>79</a:t>
            </a:r>
            <a:r>
              <a:rPr lang="en-US" dirty="0"/>
              <a:t> The </a:t>
            </a:r>
            <a:r>
              <a:rPr lang="en-US" dirty="0" err="1"/>
              <a:t>memset</a:t>
            </a:r>
            <a:r>
              <a:rPr lang="en-US" dirty="0"/>
              <a:t> function receives the pointer and its size as arguments. It is possibly a mistake. Inspect the third argument.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20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00" y="408932"/>
            <a:ext cx="2940135" cy="29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Диагностика, ориентированная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поиск потенциальных уязвимостей.</a:t>
            </a:r>
          </a:p>
          <a:p>
            <a:r>
              <a:rPr lang="en-US" dirty="0"/>
              <a:t>CWE-ID: CWE-20 (Improper Input Validation).</a:t>
            </a:r>
          </a:p>
          <a:p>
            <a:r>
              <a:rPr lang="ru-RU" dirty="0"/>
              <a:t>Поиск использования недостоверных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данных (</a:t>
            </a:r>
            <a:r>
              <a:rPr lang="en-US" dirty="0"/>
              <a:t>unchecked tainted data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52" y="364112"/>
            <a:ext cx="4343211" cy="59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FreeSWITCH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int</a:t>
            </a:r>
            <a:r>
              <a:rPr lang="en-US" dirty="0"/>
              <a:t> c = </a:t>
            </a:r>
            <a:r>
              <a:rPr lang="en-US" dirty="0" err="1"/>
              <a:t>getchar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(c &lt; 0)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fgets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 - 1, 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 != </a:t>
            </a:r>
            <a:r>
              <a:rPr lang="en-US" dirty="0" err="1"/>
              <a:t>command_buf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command_buf</a:t>
            </a:r>
            <a:r>
              <a:rPr lang="en-US" dirty="0"/>
              <a:t>[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)-1]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 </a:t>
            </a:r>
            <a:r>
              <a:rPr lang="en-US" dirty="0">
                <a:solidFill>
                  <a:srgbClr val="008000"/>
                </a:solidFill>
              </a:rPr>
              <a:t>/* remove </a:t>
            </a:r>
            <a:r>
              <a:rPr lang="en-US" dirty="0" err="1">
                <a:solidFill>
                  <a:srgbClr val="008000"/>
                </a:solidFill>
              </a:rPr>
              <a:t>endline</a:t>
            </a:r>
            <a:r>
              <a:rPr lang="en-US" dirty="0">
                <a:solidFill>
                  <a:srgbClr val="008000"/>
                </a:solidFill>
              </a:rPr>
              <a:t> */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PVS-Studio warning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b="1" i="1" dirty="0">
                <a:solidFill>
                  <a:schemeClr val="bg1"/>
                </a:solidFill>
              </a:rPr>
              <a:t>CWE-20</a:t>
            </a:r>
            <a:r>
              <a:rPr lang="en-US" dirty="0">
                <a:solidFill>
                  <a:schemeClr val="bg1"/>
                </a:solidFill>
              </a:rPr>
              <a:t> V1010 Unchecked tainted data is used in index: '</a:t>
            </a:r>
            <a:r>
              <a:rPr lang="en-US" dirty="0" err="1">
                <a:solidFill>
                  <a:schemeClr val="bg1"/>
                </a:solidFill>
              </a:rPr>
              <a:t>strlen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command_buf</a:t>
            </a:r>
            <a:r>
              <a:rPr lang="en-US" dirty="0">
                <a:solidFill>
                  <a:schemeClr val="bg1"/>
                </a:solidFill>
              </a:rPr>
              <a:t>)'.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22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97199"/>
            <a:ext cx="3426941" cy="6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FreeSWITCH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int</a:t>
            </a:r>
            <a:r>
              <a:rPr lang="en-US" dirty="0"/>
              <a:t> c = </a:t>
            </a:r>
            <a:r>
              <a:rPr lang="en-US" dirty="0" err="1"/>
              <a:t>getchar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(c &lt; 0)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fgets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 - 1, 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 != </a:t>
            </a:r>
            <a:r>
              <a:rPr lang="en-US" dirty="0" err="1"/>
              <a:t>command_buf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command_buf</a:t>
            </a:r>
            <a:r>
              <a:rPr lang="en-US" dirty="0"/>
              <a:t>[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)-1]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 </a:t>
            </a:r>
            <a:r>
              <a:rPr lang="en-US" dirty="0">
                <a:solidFill>
                  <a:srgbClr val="008000"/>
                </a:solidFill>
              </a:rPr>
              <a:t>/* remove </a:t>
            </a:r>
            <a:r>
              <a:rPr lang="en-US" dirty="0" err="1">
                <a:solidFill>
                  <a:srgbClr val="008000"/>
                </a:solidFill>
              </a:rPr>
              <a:t>endline</a:t>
            </a:r>
            <a:r>
              <a:rPr lang="en-US" dirty="0">
                <a:solidFill>
                  <a:srgbClr val="008000"/>
                </a:solidFill>
              </a:rPr>
              <a:t> */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 </a:t>
            </a:r>
            <a:r>
              <a:rPr lang="en-US" b="1" i="1" dirty="0"/>
              <a:t>CWE-20</a:t>
            </a:r>
            <a:r>
              <a:rPr lang="en-US" dirty="0"/>
              <a:t> V1010 Unchecked tainted data is used in index: '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97199"/>
            <a:ext cx="3426941" cy="6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</a:t>
            </a:r>
            <a:r>
              <a:rPr lang="en-US" dirty="0" err="1"/>
              <a:t>FreeSWITCH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 =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getchar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(c &lt; 0)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fgets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 - 1, 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!= </a:t>
            </a:r>
            <a:r>
              <a:rPr lang="en-US" dirty="0" err="1"/>
              <a:t>command_buf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strlen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)-1] = '\0'; /* remove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endline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*/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break;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4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</a:t>
            </a:r>
            <a:r>
              <a:rPr lang="en-US" dirty="0" err="1"/>
              <a:t>FreeSWITCH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 =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getchar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(c &lt; 0) {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if 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fgets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sizeof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- 1,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stdin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!=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break;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}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command_buf</a:t>
            </a:r>
            <a:r>
              <a:rPr lang="en-US" dirty="0"/>
              <a:t>[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)-1]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 </a:t>
            </a:r>
            <a:r>
              <a:rPr lang="en-US" dirty="0">
                <a:solidFill>
                  <a:srgbClr val="008000"/>
                </a:solidFill>
              </a:rPr>
              <a:t>/* remove </a:t>
            </a:r>
            <a:r>
              <a:rPr lang="en-US" dirty="0" err="1">
                <a:solidFill>
                  <a:srgbClr val="008000"/>
                </a:solidFill>
              </a:rPr>
              <a:t>endline</a:t>
            </a:r>
            <a:r>
              <a:rPr lang="en-US" dirty="0">
                <a:solidFill>
                  <a:srgbClr val="008000"/>
                </a:solidFill>
              </a:rPr>
              <a:t> */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</a:t>
            </a:r>
            <a:r>
              <a:rPr lang="en-US" dirty="0" err="1"/>
              <a:t>FreeSWITCH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 =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getchar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(c &lt; 0)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fgets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 - 1, 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!= </a:t>
            </a:r>
            <a:r>
              <a:rPr lang="en-US" dirty="0" err="1"/>
              <a:t>command_buf</a:t>
            </a:r>
            <a:r>
              <a:rPr lang="en-US" dirty="0"/>
              <a:t>)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break;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}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command_buf</a:t>
            </a:r>
            <a:r>
              <a:rPr lang="en-US" dirty="0"/>
              <a:t>[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strlen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(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command_buf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)-1</a:t>
            </a:r>
            <a:r>
              <a:rPr lang="en-US" dirty="0"/>
              <a:t>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 </a:t>
            </a:r>
            <a:r>
              <a:rPr lang="en-US" dirty="0">
                <a:solidFill>
                  <a:srgbClr val="008000"/>
                </a:solidFill>
              </a:rPr>
              <a:t>/* remove </a:t>
            </a:r>
            <a:r>
              <a:rPr lang="en-US" dirty="0" err="1">
                <a:solidFill>
                  <a:srgbClr val="008000"/>
                </a:solidFill>
              </a:rPr>
              <a:t>endline</a:t>
            </a:r>
            <a:r>
              <a:rPr lang="en-US" dirty="0">
                <a:solidFill>
                  <a:srgbClr val="008000"/>
                </a:solidFill>
              </a:rPr>
              <a:t> */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break;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9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</a:t>
            </a:r>
            <a:r>
              <a:rPr lang="en-US" dirty="0" err="1"/>
              <a:t>FreeSWITCH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int</a:t>
            </a:r>
            <a:r>
              <a:rPr lang="en-US" dirty="0"/>
              <a:t> c = </a:t>
            </a:r>
            <a:r>
              <a:rPr lang="en-US" dirty="0" err="1"/>
              <a:t>getchar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(c &lt; 0)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fgets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 - 1, 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!= </a:t>
            </a:r>
            <a:r>
              <a:rPr lang="en-US" dirty="0" err="1"/>
              <a:t>command_buf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command_buf</a:t>
            </a:r>
            <a:r>
              <a:rPr lang="en-US" dirty="0"/>
              <a:t>[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)-1]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 </a:t>
            </a:r>
            <a:r>
              <a:rPr lang="en-US" dirty="0">
                <a:solidFill>
                  <a:srgbClr val="008000"/>
                </a:solidFill>
              </a:rPr>
              <a:t>/* remove </a:t>
            </a:r>
            <a:r>
              <a:rPr lang="en-US" dirty="0" err="1">
                <a:solidFill>
                  <a:srgbClr val="008000"/>
                </a:solidFill>
              </a:rPr>
              <a:t>endline</a:t>
            </a:r>
            <a:r>
              <a:rPr lang="en-US" dirty="0">
                <a:solidFill>
                  <a:srgbClr val="008000"/>
                </a:solidFill>
              </a:rPr>
              <a:t> */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8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</a:t>
            </a:r>
            <a:r>
              <a:rPr lang="en-US" dirty="0" err="1"/>
              <a:t>FreeSWITCH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int</a:t>
            </a:r>
            <a:r>
              <a:rPr lang="en-US" dirty="0"/>
              <a:t> c = </a:t>
            </a:r>
            <a:r>
              <a:rPr lang="en-US" dirty="0" err="1"/>
              <a:t>getchar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(c &lt; 0) {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if 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fgets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sizeof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- 1,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stdin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!=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break;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strlen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command_buf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)-1] = '\0'; /* remove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endline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*/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break;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1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</a:t>
            </a:r>
            <a:r>
              <a:rPr lang="en-US" dirty="0" err="1"/>
              <a:t>FreeSWITCH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 =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getchar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(c &lt; 0)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fgets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 - 1, 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!= </a:t>
            </a:r>
            <a:r>
              <a:rPr lang="en-US" dirty="0" err="1"/>
              <a:t>command_buf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break;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command_buf</a:t>
            </a:r>
            <a:r>
              <a:rPr lang="en-US" dirty="0"/>
              <a:t>[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command_buf</a:t>
            </a:r>
            <a:r>
              <a:rPr lang="en-US" dirty="0"/>
              <a:t>)-1]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 </a:t>
            </a:r>
            <a:r>
              <a:rPr lang="en-US" dirty="0">
                <a:solidFill>
                  <a:srgbClr val="008000"/>
                </a:solidFill>
              </a:rPr>
              <a:t>/* remove </a:t>
            </a:r>
            <a:r>
              <a:rPr lang="en-US" dirty="0" err="1">
                <a:solidFill>
                  <a:srgbClr val="008000"/>
                </a:solidFill>
              </a:rPr>
              <a:t>endline</a:t>
            </a:r>
            <a:r>
              <a:rPr lang="en-US" dirty="0">
                <a:solidFill>
                  <a:srgbClr val="008000"/>
                </a:solidFill>
              </a:rPr>
              <a:t> */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break;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2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Проблематика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Уязвимости -</a:t>
            </a:r>
            <a:r>
              <a:rPr lang="en-US" sz="3200" dirty="0"/>
              <a:t>&gt; </a:t>
            </a:r>
            <a:r>
              <a:rPr lang="en-US" sz="3200" b="1" dirty="0">
                <a:solidFill>
                  <a:srgbClr val="008000"/>
                </a:solidFill>
              </a:rPr>
              <a:t>$$$</a:t>
            </a:r>
            <a:r>
              <a:rPr lang="en-US" sz="3200" dirty="0"/>
              <a:t>.</a:t>
            </a:r>
          </a:p>
          <a:p>
            <a:r>
              <a:rPr lang="en-US" sz="3200" dirty="0"/>
              <a:t>C\C++ </a:t>
            </a:r>
            <a:r>
              <a:rPr lang="ru-RU" sz="3200" dirty="0"/>
              <a:t>код достаточно сильно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/>
              <a:t>восприимчив к уязвимостям.</a:t>
            </a:r>
            <a:endParaRPr lang="en-US" sz="3200" dirty="0"/>
          </a:p>
          <a:p>
            <a:r>
              <a:rPr lang="ru-RU" sz="3200" dirty="0"/>
              <a:t>Каждый год обнаруживается</a:t>
            </a:r>
            <a:br>
              <a:rPr lang="ru-RU" sz="3200" dirty="0"/>
            </a:br>
            <a:r>
              <a:rPr lang="ru-RU" sz="3200" dirty="0"/>
              <a:t>несколько тысяч уязвимостей.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/>
          <a:stretch/>
        </p:blipFill>
        <p:spPr>
          <a:xfrm flipH="1">
            <a:off x="6862119" y="597887"/>
            <a:ext cx="5198076" cy="55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</a:t>
            </a:r>
            <a:r>
              <a:rPr lang="en-US" dirty="0" err="1"/>
              <a:t>FreeSWITCH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Запуск </a:t>
            </a:r>
            <a:r>
              <a:rPr lang="en-US" dirty="0"/>
              <a:t>fs_cli.exe </a:t>
            </a:r>
            <a:r>
              <a:rPr lang="ru-RU" dirty="0"/>
              <a:t>в </a:t>
            </a:r>
            <a:r>
              <a:rPr lang="en-US" dirty="0"/>
              <a:t>batch-</a:t>
            </a:r>
            <a:r>
              <a:rPr lang="ru-RU" dirty="0"/>
              <a:t>режиме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(</a:t>
            </a:r>
            <a:r>
              <a:rPr lang="en-US" i="1" dirty="0"/>
              <a:t>fs_cli.exe -b</a:t>
            </a:r>
            <a:r>
              <a:rPr lang="ru-RU" dirty="0"/>
              <a:t>)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Подключение должно</a:t>
            </a:r>
            <a:br>
              <a:rPr lang="ru-RU" dirty="0"/>
            </a:br>
            <a:r>
              <a:rPr lang="ru-RU" dirty="0"/>
              <a:t>пройти успешно.</a:t>
            </a:r>
            <a:endParaRPr lang="en-US" dirty="0"/>
          </a:p>
          <a:p>
            <a:r>
              <a:rPr lang="ru-RU" dirty="0"/>
              <a:t>Подстроить ввод для</a:t>
            </a:r>
            <a:br>
              <a:rPr lang="ru-RU" dirty="0"/>
            </a:br>
            <a:r>
              <a:rPr lang="en-US" dirty="0" err="1"/>
              <a:t>getchar</a:t>
            </a:r>
            <a:r>
              <a:rPr lang="en-US" dirty="0"/>
              <a:t>() &lt; 0.</a:t>
            </a:r>
          </a:p>
          <a:p>
            <a:r>
              <a:rPr lang="ru-RU" dirty="0"/>
              <a:t>Передать на вход </a:t>
            </a:r>
            <a:r>
              <a:rPr lang="en-US" dirty="0"/>
              <a:t>'\0'.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PROFIT!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30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72" y="1164703"/>
            <a:ext cx="3927928" cy="44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31</a:t>
            </a:fld>
            <a:endParaRPr lang="ru-RU"/>
          </a:p>
        </p:txBody>
      </p:sp>
      <p:pic>
        <p:nvPicPr>
          <p:cNvPr id="3" name="FreeSWITC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3625"/>
          </a:xfrm>
        </p:spPr>
      </p:pic>
    </p:spTree>
    <p:extLst>
      <p:ext uri="{BB962C8B-B14F-4D97-AF65-F5344CB8AC3E}">
        <p14:creationId xmlns:p14="http://schemas.microsoft.com/office/powerpoint/2010/main" val="40754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NcFTP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fgets</a:t>
            </a:r>
            <a:r>
              <a:rPr lang="en-US" dirty="0"/>
              <a:t>(</a:t>
            </a:r>
            <a:r>
              <a:rPr lang="en-US" dirty="0" err="1"/>
              <a:t>newname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</a:rPr>
              <a:t>sizeof</a:t>
            </a:r>
            <a:r>
              <a:rPr lang="en-US" dirty="0"/>
              <a:t>(</a:t>
            </a:r>
            <a:r>
              <a:rPr lang="en-US" dirty="0" err="1"/>
              <a:t>newname</a:t>
            </a:r>
            <a:r>
              <a:rPr lang="en-US" dirty="0"/>
              <a:t>) - 1, 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 == </a:t>
            </a:r>
            <a:r>
              <a:rPr lang="en-US" dirty="0">
                <a:solidFill>
                  <a:srgbClr val="6F008A"/>
                </a:solidFill>
              </a:rPr>
              <a:t>NULL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newname</a:t>
            </a:r>
            <a:r>
              <a:rPr lang="en-US" dirty="0"/>
              <a:t>[0]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newname</a:t>
            </a:r>
            <a:r>
              <a:rPr lang="en-US" dirty="0"/>
              <a:t>[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strlen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(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newname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) - 1</a:t>
            </a:r>
            <a:r>
              <a:rPr lang="en-US" dirty="0"/>
              <a:t>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 </a:t>
            </a:r>
            <a:r>
              <a:rPr lang="en-US" b="1" i="1" dirty="0"/>
              <a:t>CWE-20</a:t>
            </a:r>
            <a:r>
              <a:rPr lang="en-US" dirty="0"/>
              <a:t> V1010 Unchecked tainted data is used in index: '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newname</a:t>
            </a:r>
            <a:r>
              <a:rPr lang="en-US" dirty="0"/>
              <a:t>)'.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32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07" y="1328488"/>
            <a:ext cx="2567459" cy="9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 </a:t>
            </a:r>
            <a:r>
              <a:rPr lang="en-US" dirty="0" err="1"/>
              <a:t>NcFTP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Подключение к серверу</a:t>
            </a:r>
            <a:br>
              <a:rPr lang="ru-RU" dirty="0"/>
            </a:br>
            <a:r>
              <a:rPr lang="ru-RU" dirty="0"/>
              <a:t>(должно успешно пройти).</a:t>
            </a:r>
          </a:p>
          <a:p>
            <a:r>
              <a:rPr lang="ru-RU" dirty="0"/>
              <a:t>Загрузка файла с сервера.</a:t>
            </a:r>
            <a:br>
              <a:rPr lang="ru-RU" dirty="0"/>
            </a:br>
            <a:r>
              <a:rPr lang="ru-RU" dirty="0"/>
              <a:t>Файл с таким же именем, но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другими свойствами,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уже должен существовать.</a:t>
            </a:r>
          </a:p>
          <a:p>
            <a:r>
              <a:rPr lang="ru-RU" dirty="0"/>
              <a:t>Ввод строки, начинающейся с </a:t>
            </a:r>
            <a:r>
              <a:rPr lang="en-US" dirty="0"/>
              <a:t>'N'.</a:t>
            </a:r>
          </a:p>
          <a:p>
            <a:r>
              <a:rPr lang="ru-RU" dirty="0"/>
              <a:t>Ввод </a:t>
            </a:r>
            <a:r>
              <a:rPr lang="en-US" dirty="0"/>
              <a:t>'\0'.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PROFIT!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33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72" y="1164703"/>
            <a:ext cx="3927928" cy="44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FT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9783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CVE-2015-8948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0070C0"/>
                </a:solidFill>
              </a:rPr>
              <a:t>libidn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else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fgets</a:t>
            </a:r>
            <a:r>
              <a:rPr lang="en-US" dirty="0"/>
              <a:t> (</a:t>
            </a:r>
            <a:r>
              <a:rPr lang="en-US" dirty="0" err="1"/>
              <a:t>readbuf</a:t>
            </a:r>
            <a:r>
              <a:rPr lang="en-US" dirty="0"/>
              <a:t>, </a:t>
            </a:r>
            <a:r>
              <a:rPr lang="en-US" dirty="0">
                <a:solidFill>
                  <a:srgbClr val="6F008A"/>
                </a:solidFill>
              </a:rPr>
              <a:t>BUFSIZ</a:t>
            </a:r>
            <a:r>
              <a:rPr lang="en-US" dirty="0"/>
              <a:t>, 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 == </a:t>
            </a:r>
            <a:r>
              <a:rPr lang="en-US" dirty="0">
                <a:solidFill>
                  <a:srgbClr val="6F008A"/>
                </a:solidFill>
              </a:rPr>
              <a:t>NULL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feof</a:t>
            </a:r>
            <a:r>
              <a:rPr lang="en-US" dirty="0"/>
              <a:t> (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error (</a:t>
            </a:r>
            <a:r>
              <a:rPr lang="en-US" dirty="0">
                <a:solidFill>
                  <a:srgbClr val="6F008A"/>
                </a:solidFill>
              </a:rPr>
              <a:t>EXIT_FAILURE</a:t>
            </a:r>
            <a:r>
              <a:rPr lang="en-US" dirty="0"/>
              <a:t>, </a:t>
            </a:r>
            <a:r>
              <a:rPr lang="en-US" dirty="0" err="1"/>
              <a:t>errno</a:t>
            </a:r>
            <a:r>
              <a:rPr lang="en-US" dirty="0"/>
              <a:t>, _(</a:t>
            </a:r>
            <a:r>
              <a:rPr lang="en-US" dirty="0">
                <a:solidFill>
                  <a:srgbClr val="A31515"/>
                </a:solidFill>
              </a:rPr>
              <a:t>"input error"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readbuf</a:t>
            </a:r>
            <a:r>
              <a:rPr lang="en-US" dirty="0"/>
              <a:t>[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strlen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 (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readbuf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) - 1</a:t>
            </a:r>
            <a:r>
              <a:rPr lang="en-US" dirty="0"/>
              <a:t>] == </a:t>
            </a:r>
            <a:r>
              <a:rPr lang="en-US" dirty="0">
                <a:solidFill>
                  <a:srgbClr val="A31515"/>
                </a:solidFill>
              </a:rPr>
              <a:t>'\n'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readbuf</a:t>
            </a:r>
            <a:r>
              <a:rPr lang="en-US" dirty="0"/>
              <a:t>[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strlen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 (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readbuf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) - 1</a:t>
            </a:r>
            <a:r>
              <a:rPr lang="en-US" dirty="0"/>
              <a:t>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 </a:t>
            </a:r>
            <a:r>
              <a:rPr lang="en-US" b="1" i="1" dirty="0"/>
              <a:t>CWE-20</a:t>
            </a:r>
            <a:r>
              <a:rPr lang="en-US" dirty="0"/>
              <a:t> V1010 Unchecked tainted data is used in index: '</a:t>
            </a:r>
            <a:r>
              <a:rPr lang="en-US" dirty="0" err="1"/>
              <a:t>strlen</a:t>
            </a:r>
            <a:r>
              <a:rPr lang="en-US" dirty="0"/>
              <a:t>(line)'.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35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6519" y="1325563"/>
            <a:ext cx="4411362" cy="44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V1010 - CVE-2016-6262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0070C0"/>
                </a:solidFill>
              </a:rPr>
              <a:t>libidn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else if</a:t>
            </a:r>
            <a:r>
              <a:rPr lang="en-US" dirty="0"/>
              <a:t> (</a:t>
            </a:r>
            <a:r>
              <a:rPr lang="en-US" dirty="0" err="1"/>
              <a:t>getline</a:t>
            </a:r>
            <a:r>
              <a:rPr lang="en-US" dirty="0"/>
              <a:t> (&amp;line, &amp;</a:t>
            </a:r>
            <a:r>
              <a:rPr lang="en-US" dirty="0" err="1"/>
              <a:t>linelen</a:t>
            </a:r>
            <a:r>
              <a:rPr lang="en-US" dirty="0"/>
              <a:t>, 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 == -1) {</a:t>
            </a:r>
          </a:p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</a:t>
            </a:r>
            <a:r>
              <a:rPr lang="en-US" dirty="0" err="1"/>
              <a:t>feof</a:t>
            </a:r>
            <a:r>
              <a:rPr lang="en-US" dirty="0"/>
              <a:t> (</a:t>
            </a:r>
            <a:r>
              <a:rPr lang="en-US" dirty="0" err="1">
                <a:solidFill>
                  <a:srgbClr val="6F008A"/>
                </a:solidFill>
              </a:rPr>
              <a:t>stdin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ru-RU" dirty="0"/>
              <a:t>  </a:t>
            </a:r>
            <a:r>
              <a:rPr lang="en-US" dirty="0">
                <a:solidFill>
                  <a:srgbClr val="0000FF"/>
                </a:solidFill>
              </a:rPr>
              <a:t>break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en-US" dirty="0"/>
              <a:t>error (</a:t>
            </a:r>
            <a:r>
              <a:rPr lang="en-US" dirty="0">
                <a:solidFill>
                  <a:srgbClr val="6F008A"/>
                </a:solidFill>
              </a:rPr>
              <a:t>EXIT_FAILURE</a:t>
            </a:r>
            <a:r>
              <a:rPr lang="en-US" dirty="0"/>
              <a:t>, </a:t>
            </a:r>
            <a:r>
              <a:rPr lang="en-US" dirty="0" err="1"/>
              <a:t>errno</a:t>
            </a:r>
            <a:r>
              <a:rPr lang="en-US" dirty="0"/>
              <a:t>, _(</a:t>
            </a:r>
            <a:r>
              <a:rPr lang="en-US" dirty="0">
                <a:solidFill>
                  <a:srgbClr val="A31515"/>
                </a:solidFill>
              </a:rPr>
              <a:t>"input error"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(line[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strlen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 (line) - 1</a:t>
            </a:r>
            <a:r>
              <a:rPr lang="en-US" dirty="0"/>
              <a:t>] == </a:t>
            </a:r>
            <a:r>
              <a:rPr lang="en-US" dirty="0">
                <a:solidFill>
                  <a:srgbClr val="A31515"/>
                </a:solidFill>
              </a:rPr>
              <a:t>'\n'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effectLst/>
              </a:rPr>
              <a:t>line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[</a:t>
            </a:r>
            <a:r>
              <a:rPr lang="en-US" dirty="0" err="1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strlen</a:t>
            </a:r>
            <a:r>
              <a:rPr lang="en-US" dirty="0">
                <a:effectLst>
                  <a:glow rad="228600">
                    <a:srgbClr val="FF0000">
                      <a:alpha val="70000"/>
                    </a:srgbClr>
                  </a:glow>
                </a:effectLst>
              </a:rPr>
              <a:t> (line) - 1</a:t>
            </a:r>
            <a:r>
              <a:rPr lang="en-US" dirty="0"/>
              <a:t>] = </a:t>
            </a:r>
            <a:r>
              <a:rPr lang="en-US" dirty="0">
                <a:solidFill>
                  <a:srgbClr val="A31515"/>
                </a:solidFill>
              </a:rPr>
              <a:t>'\0'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PVS-Studio warning</a:t>
            </a:r>
            <a:r>
              <a:rPr lang="en-US" dirty="0"/>
              <a:t>: </a:t>
            </a:r>
            <a:r>
              <a:rPr lang="en-US" b="1" i="1" dirty="0"/>
              <a:t>CWE-20</a:t>
            </a:r>
            <a:r>
              <a:rPr lang="en-US" dirty="0"/>
              <a:t> V1010 Unchecked tainted data is used in index: '</a:t>
            </a:r>
            <a:r>
              <a:rPr lang="en-US" dirty="0" err="1"/>
              <a:t>strlen</a:t>
            </a:r>
            <a:r>
              <a:rPr lang="en-US" dirty="0"/>
              <a:t>(line)'.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36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73" y="1401182"/>
            <a:ext cx="1851362" cy="43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CVE </a:t>
            </a:r>
            <a:r>
              <a:rPr lang="ru-RU" dirty="0"/>
              <a:t>из </a:t>
            </a:r>
            <a:r>
              <a:rPr lang="en-US" dirty="0" err="1"/>
              <a:t>libidn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CVE-2015-8948.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Коммит</a:t>
            </a:r>
            <a:r>
              <a:rPr lang="ru-RU" dirty="0"/>
              <a:t>, </a:t>
            </a:r>
            <a:r>
              <a:rPr lang="en-US" dirty="0"/>
              <a:t>'</a:t>
            </a:r>
            <a:r>
              <a:rPr lang="ru-RU" dirty="0"/>
              <a:t>закрывающий</a:t>
            </a:r>
            <a:r>
              <a:rPr lang="en-US" dirty="0"/>
              <a:t>'</a:t>
            </a:r>
            <a:br>
              <a:rPr lang="en-US" dirty="0"/>
            </a:br>
            <a:r>
              <a:rPr lang="ru-RU" dirty="0"/>
              <a:t>уязвимость: </a:t>
            </a:r>
            <a:r>
              <a:rPr lang="ru-RU" i="1" dirty="0"/>
              <a:t>10.08.2015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CVE-2016-6262.</a:t>
            </a:r>
          </a:p>
          <a:p>
            <a:pPr marL="0" indent="0">
              <a:buNone/>
            </a:pPr>
            <a:r>
              <a:rPr lang="ru-RU" dirty="0" err="1"/>
              <a:t>Коммит</a:t>
            </a:r>
            <a:r>
              <a:rPr lang="ru-RU" dirty="0"/>
              <a:t>, закрывающий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уязвимость: </a:t>
            </a:r>
            <a:r>
              <a:rPr lang="ru-RU" i="1" dirty="0"/>
              <a:t>14.01.2016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Разница – </a:t>
            </a:r>
            <a:r>
              <a:rPr lang="ru-RU" i="1" u="sng" dirty="0"/>
              <a:t>5 месяцев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81" y="2958242"/>
            <a:ext cx="4561219" cy="3398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40" y="994602"/>
            <a:ext cx="3867180" cy="308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25850" y="1325563"/>
            <a:ext cx="21311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STATIC</a:t>
            </a:r>
          </a:p>
          <a:p>
            <a:pPr algn="ctr"/>
            <a:r>
              <a:rPr lang="en-US" sz="4000" dirty="0"/>
              <a:t>ANALYSIS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489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Обеспечение качества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Ранее обнаружение ошибок.</a:t>
            </a:r>
          </a:p>
          <a:p>
            <a:r>
              <a:rPr lang="ru-RU" dirty="0"/>
              <a:t>Не допустить попадания в </a:t>
            </a:r>
            <a:r>
              <a:rPr lang="ru-RU" dirty="0" err="1"/>
              <a:t>репозиторий</a:t>
            </a:r>
            <a:r>
              <a:rPr lang="ru-RU" dirty="0"/>
              <a:t>.</a:t>
            </a:r>
          </a:p>
          <a:p>
            <a:r>
              <a:rPr lang="ru-RU" dirty="0"/>
              <a:t>При попадании убрать как можно быстрее.</a:t>
            </a:r>
          </a:p>
          <a:p>
            <a:r>
              <a:rPr lang="ru-RU" dirty="0"/>
              <a:t>Поддержка качества:</a:t>
            </a:r>
          </a:p>
          <a:p>
            <a:pPr lvl="1"/>
            <a:r>
              <a:rPr lang="ru-RU" dirty="0"/>
              <a:t>регулярный анализ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отслеживание результатов анализа.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38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5688" y="1673107"/>
            <a:ext cx="4156312" cy="41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Единичные проверки неэффективны...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...но это лучше, чем их полное отсутствие.</a:t>
            </a:r>
          </a:p>
          <a:p>
            <a:r>
              <a:rPr lang="ru-RU" dirty="0"/>
              <a:t>Критичные ошибки уже были </a:t>
            </a:r>
            <a:br>
              <a:rPr lang="ru-RU" dirty="0"/>
            </a:br>
            <a:r>
              <a:rPr lang="ru-RU" dirty="0"/>
              <a:t>исправлены в ходе тестирования, отладки.</a:t>
            </a:r>
            <a:endParaRPr lang="en-US" dirty="0"/>
          </a:p>
          <a:p>
            <a:r>
              <a:rPr lang="ru-RU" dirty="0"/>
              <a:t>Стоимость ошибок возрастает со временем.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39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5688" y="1673107"/>
            <a:ext cx="4156312" cy="41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64576"/>
              </p:ext>
            </p:extLst>
          </p:nvPr>
        </p:nvGraphicFramePr>
        <p:xfrm>
          <a:off x="510746" y="1325563"/>
          <a:ext cx="11353800" cy="491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Ещё немного о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$$$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311430" y="548847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80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7514" y="540472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240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499550" y="505047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960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0075590" y="183738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7600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7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5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Локальное использование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Стоимость ошибки минимальна.</a:t>
            </a:r>
          </a:p>
          <a:p>
            <a:r>
              <a:rPr lang="ru-RU" dirty="0"/>
              <a:t>Программист находится в контексте:</a:t>
            </a:r>
            <a:br>
              <a:rPr lang="ru-RU" dirty="0"/>
            </a:br>
            <a:r>
              <a:rPr lang="ru-RU" dirty="0"/>
              <a:t>легче обработать предупреждение.</a:t>
            </a:r>
          </a:p>
          <a:p>
            <a:r>
              <a:rPr lang="ru-RU" dirty="0"/>
              <a:t>Никто не узнает о проблеме кроме вас</a:t>
            </a:r>
            <a:br>
              <a:rPr lang="ru-RU" dirty="0"/>
            </a:br>
            <a:r>
              <a:rPr lang="ru-RU" dirty="0"/>
              <a:t>и анализатора. :)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40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84" y="1346215"/>
            <a:ext cx="3767316" cy="42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5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Локальное использование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Инкрементальный анализ.</a:t>
            </a:r>
          </a:p>
          <a:p>
            <a:r>
              <a:rPr lang="ru-RU" dirty="0"/>
              <a:t>Автоматический запуск после сборки проекта.</a:t>
            </a:r>
          </a:p>
          <a:p>
            <a:r>
              <a:rPr lang="ru-RU" dirty="0"/>
              <a:t>Проверка только отредактированных файлов.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41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10" y="1504338"/>
            <a:ext cx="3459889" cy="378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Использование на сборочном сервере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Обнаружение ошибок, прошедших </a:t>
            </a:r>
            <a:r>
              <a:rPr lang="en-US" dirty="0"/>
              <a:t>'</a:t>
            </a:r>
            <a:r>
              <a:rPr lang="ru-RU" dirty="0"/>
              <a:t>первый рубеж</a:t>
            </a:r>
            <a:r>
              <a:rPr lang="en-US" dirty="0"/>
              <a:t>'</a:t>
            </a:r>
            <a:r>
              <a:rPr lang="ru-RU" dirty="0"/>
              <a:t>.</a:t>
            </a:r>
          </a:p>
          <a:p>
            <a:r>
              <a:rPr lang="ru-RU" dirty="0"/>
              <a:t>Различные возможности работы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 результатами анализа:</a:t>
            </a:r>
          </a:p>
          <a:p>
            <a:pPr lvl="1"/>
            <a:r>
              <a:rPr lang="ru-RU" dirty="0"/>
              <a:t>Интеграция с системами </a:t>
            </a:r>
            <a:r>
              <a:rPr lang="en-US" dirty="0"/>
              <a:t>CI</a:t>
            </a:r>
            <a:r>
              <a:rPr lang="ru-RU" dirty="0"/>
              <a:t>.</a:t>
            </a:r>
            <a:endParaRPr lang="en-US" dirty="0"/>
          </a:p>
          <a:p>
            <a:pPr lvl="1"/>
            <a:r>
              <a:rPr lang="ru-RU" dirty="0"/>
              <a:t>Интеграция в </a:t>
            </a:r>
            <a:r>
              <a:rPr lang="en-US" dirty="0" err="1"/>
              <a:t>SonarQube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Рассылка результатов анализа.</a:t>
            </a:r>
          </a:p>
          <a:p>
            <a:pPr lvl="1"/>
            <a:r>
              <a:rPr lang="ru-RU" dirty="0"/>
              <a:t>И т.п.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42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10" y="1504338"/>
            <a:ext cx="3459889" cy="378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Совмещение локального и удалённого использования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Локальное использование: </a:t>
            </a:r>
            <a:br>
              <a:rPr lang="ru-RU" dirty="0"/>
            </a:br>
            <a:r>
              <a:rPr lang="ru-RU" dirty="0"/>
              <a:t>обнаруживаем ошибки</a:t>
            </a:r>
            <a:br>
              <a:rPr lang="ru-RU" dirty="0"/>
            </a:br>
            <a:r>
              <a:rPr lang="ru-RU" dirty="0"/>
              <a:t>на этапе написания кода.</a:t>
            </a:r>
          </a:p>
          <a:p>
            <a:r>
              <a:rPr lang="ru-RU" dirty="0"/>
              <a:t>Использование на сборочном сервере:</a:t>
            </a:r>
            <a:br>
              <a:rPr lang="ru-RU" dirty="0"/>
            </a:br>
            <a:r>
              <a:rPr lang="ru-RU" dirty="0"/>
              <a:t>обнаруживаем ошибки,</a:t>
            </a:r>
            <a:br>
              <a:rPr lang="ru-RU" dirty="0"/>
            </a:br>
            <a:r>
              <a:rPr lang="ru-RU" dirty="0"/>
              <a:t>попавшие в </a:t>
            </a:r>
            <a:r>
              <a:rPr lang="ru-RU" dirty="0" err="1"/>
              <a:t>репозиторий</a:t>
            </a:r>
            <a:r>
              <a:rPr lang="ru-RU" dirty="0"/>
              <a:t>.</a:t>
            </a:r>
          </a:p>
          <a:p>
            <a:r>
              <a:rPr lang="ru-RU" dirty="0"/>
              <a:t>Своевременно правим и те, и другие.</a:t>
            </a:r>
          </a:p>
          <a:p>
            <a:r>
              <a:rPr lang="ru-RU" dirty="0"/>
              <a:t>...</a:t>
            </a:r>
            <a:endParaRPr lang="en-US" dirty="0"/>
          </a:p>
          <a:p>
            <a:r>
              <a:rPr lang="en-US" dirty="0"/>
              <a:t>PROFIT!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43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22" y="1690688"/>
            <a:ext cx="4223673" cy="42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Внедрение статического анализа в проект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'</a:t>
            </a:r>
            <a:r>
              <a:rPr lang="ru-RU" dirty="0"/>
              <a:t>Заморозка</a:t>
            </a:r>
            <a:r>
              <a:rPr lang="en-US" dirty="0"/>
              <a:t>'</a:t>
            </a:r>
            <a:r>
              <a:rPr lang="ru-RU" dirty="0"/>
              <a:t> существующих предупреждений.</a:t>
            </a:r>
          </a:p>
          <a:p>
            <a:r>
              <a:rPr lang="ru-RU" dirty="0"/>
              <a:t>Своевременное обнаружение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исправление новых предупреждений.</a:t>
            </a:r>
          </a:p>
          <a:p>
            <a:r>
              <a:rPr lang="ru-RU" dirty="0"/>
              <a:t>Постепенное исправление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'</a:t>
            </a:r>
            <a:r>
              <a:rPr lang="ru-RU" dirty="0"/>
              <a:t>замороженных</a:t>
            </a:r>
            <a:r>
              <a:rPr lang="en-US" dirty="0"/>
              <a:t>'</a:t>
            </a:r>
            <a:r>
              <a:rPr lang="ru-RU" dirty="0"/>
              <a:t> предупреждений.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44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42" y="1325563"/>
            <a:ext cx="3044958" cy="41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Растущие затраты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286"/>
            <a:ext cx="8493214" cy="4691063"/>
          </a:xfrm>
        </p:spPr>
        <p:txBody>
          <a:bodyPr>
            <a:normAutofit/>
          </a:bodyPr>
          <a:lstStyle/>
          <a:p>
            <a:r>
              <a:rPr lang="ru-RU" sz="3200" dirty="0"/>
              <a:t>Возникновение уязвимости.</a:t>
            </a:r>
          </a:p>
          <a:p>
            <a:r>
              <a:rPr lang="ru-RU" sz="3200" dirty="0"/>
              <a:t>Прямые и косвенные потери:</a:t>
            </a:r>
          </a:p>
          <a:p>
            <a:pPr lvl="1"/>
            <a:r>
              <a:rPr lang="ru-RU" sz="2800" dirty="0"/>
              <a:t>Эксплуатация злоумышленниками.</a:t>
            </a:r>
          </a:p>
          <a:p>
            <a:pPr lvl="1"/>
            <a:r>
              <a:rPr lang="en-US" sz="2800" dirty="0"/>
              <a:t>Bug bounty.</a:t>
            </a:r>
          </a:p>
          <a:p>
            <a:pPr lvl="1"/>
            <a:r>
              <a:rPr lang="ru-RU" sz="2800" dirty="0"/>
              <a:t>Репутация.</a:t>
            </a:r>
          </a:p>
          <a:p>
            <a:r>
              <a:rPr lang="ru-RU" sz="3200" dirty="0"/>
              <a:t>Исправление.</a:t>
            </a:r>
          </a:p>
          <a:p>
            <a:r>
              <a:rPr lang="ru-RU" sz="3200" dirty="0"/>
              <a:t>Выпуск обновления.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pPr/>
              <a:t>45</a:t>
            </a:fld>
            <a:endParaRPr lang="ru-RU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859073" y="1665287"/>
            <a:ext cx="8238" cy="3295135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ysDash"/>
            <a:miter lim="800000"/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19248" y="4946202"/>
            <a:ext cx="2385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$ </a:t>
            </a:r>
            <a:r>
              <a:rPr lang="ru-RU" sz="4000" b="1" dirty="0"/>
              <a:t>-&gt;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$$$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$$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Оптимизация процесса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286"/>
            <a:ext cx="8493214" cy="4691063"/>
          </a:xfrm>
        </p:spPr>
        <p:txBody>
          <a:bodyPr>
            <a:normAutofit/>
          </a:bodyPr>
          <a:lstStyle/>
          <a:p>
            <a:r>
              <a:rPr lang="ru-RU" sz="3200" dirty="0"/>
              <a:t>Возникновение уязвимости.</a:t>
            </a:r>
          </a:p>
          <a:p>
            <a:r>
              <a:rPr lang="ru-RU" sz="3200" dirty="0"/>
              <a:t>Обнаружение с помощью </a:t>
            </a:r>
            <a:br>
              <a:rPr lang="ru-RU" sz="3200" dirty="0"/>
            </a:br>
            <a:r>
              <a:rPr lang="ru-RU" sz="3200" dirty="0"/>
              <a:t>статического анализа</a:t>
            </a:r>
            <a:r>
              <a:rPr lang="en-US" sz="3200" dirty="0"/>
              <a:t>;</a:t>
            </a:r>
            <a:r>
              <a:rPr lang="ru-RU" sz="3200" dirty="0"/>
              <a:t> исправление.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Прямые и косвенные потери:</a:t>
            </a:r>
          </a:p>
          <a:p>
            <a:pPr lvl="1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Эксплуатация злоумышленниками.</a:t>
            </a:r>
          </a:p>
          <a:p>
            <a:pPr lvl="1"/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Bug bounty.</a:t>
            </a:r>
          </a:p>
          <a:p>
            <a:pPr lvl="1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Репутация.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Исправление.</a:t>
            </a:r>
          </a:p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Выпуск обновления.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pPr/>
              <a:t>46</a:t>
            </a:fld>
            <a:endParaRPr lang="ru-RU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859073" y="1665287"/>
            <a:ext cx="8238" cy="3295135"/>
          </a:xfrm>
          <a:prstGeom prst="straightConnector1">
            <a:avLst/>
          </a:prstGeom>
          <a:ln w="85725" cmpd="sng">
            <a:solidFill>
              <a:srgbClr val="FF0000"/>
            </a:solidFill>
            <a:prstDash val="sysDash"/>
            <a:miter lim="800000"/>
            <a:headEnd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19248" y="4946202"/>
            <a:ext cx="2385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$ </a:t>
            </a:r>
            <a:r>
              <a:rPr lang="ru-RU" sz="4000" b="1" dirty="0"/>
              <a:t>-&gt;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$$</a:t>
            </a:r>
            <a:r>
              <a:rPr lang="ru-RU" sz="4000" b="1" strike="sngStrike" dirty="0">
                <a:solidFill>
                  <a:schemeClr val="bg2">
                    <a:lumMod val="75000"/>
                  </a:schemeClr>
                </a:solidFill>
              </a:rPr>
              <a:t>$</a:t>
            </a:r>
            <a:r>
              <a:rPr lang="en-US" sz="4000" b="1" strike="sngStrike" dirty="0">
                <a:solidFill>
                  <a:schemeClr val="bg2">
                    <a:lumMod val="75000"/>
                  </a:schemeClr>
                </a:solidFill>
              </a:rPr>
              <a:t>$$</a:t>
            </a:r>
            <a:endParaRPr lang="ru-RU" sz="4000" b="1" strike="sngStrik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8C24DD-BFF6-427B-BA1A-6D2410EC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/>
              <a:t>За безопасность необходимо </a:t>
            </a:r>
            <a:r>
              <a:rPr lang="ru-RU" sz="4400" i="1" dirty="0"/>
              <a:t>платить</a:t>
            </a:r>
            <a:r>
              <a:rPr lang="ru-RU" sz="4400" dirty="0"/>
              <a:t>, </a:t>
            </a:r>
          </a:p>
          <a:p>
            <a:pPr marL="0" indent="0" algn="ctr">
              <a:buNone/>
            </a:pPr>
            <a:r>
              <a:rPr lang="ru-RU" sz="4400" dirty="0"/>
              <a:t>а за ее отсутствие – </a:t>
            </a:r>
            <a:r>
              <a:rPr lang="ru-RU" sz="4400" i="1" dirty="0"/>
              <a:t>расплачиваться.</a:t>
            </a:r>
            <a:endParaRPr lang="en-US" sz="4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381618-C7FA-4EFF-A02B-32905145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Ответы на вопросы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E-mail: </a:t>
            </a:r>
            <a:r>
              <a:rPr lang="en-US" dirty="0">
                <a:hlinkClick r:id="rId2"/>
              </a:rPr>
              <a:t>vasiliev@viva64.com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Сайт</a:t>
            </a:r>
            <a:r>
              <a:rPr lang="en-US" dirty="0"/>
              <a:t> PVS-Studio</a:t>
            </a:r>
            <a:r>
              <a:rPr lang="ru-RU" dirty="0"/>
              <a:t>: </a:t>
            </a:r>
            <a:r>
              <a:rPr lang="en-US" dirty="0">
                <a:hlinkClick r:id="rId3"/>
              </a:rPr>
              <a:t>https://www.viva64.com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48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7154" y="1285103"/>
            <a:ext cx="2236646" cy="40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Немного статистики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7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146556"/>
              </p:ext>
            </p:extLst>
          </p:nvPr>
        </p:nvGraphicFramePr>
        <p:xfrm>
          <a:off x="419100" y="1325563"/>
          <a:ext cx="113538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9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Немного статистики</a:t>
            </a: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48179"/>
              </p:ext>
            </p:extLst>
          </p:nvPr>
        </p:nvGraphicFramePr>
        <p:xfrm>
          <a:off x="419100" y="1325563"/>
          <a:ext cx="113538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2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Уязвимости – те же </a:t>
            </a:r>
            <a:r>
              <a:rPr lang="en-US" dirty="0"/>
              <a:t>'</a:t>
            </a:r>
            <a:r>
              <a:rPr lang="ru-RU" dirty="0"/>
              <a:t>баги</a:t>
            </a:r>
            <a:r>
              <a:rPr lang="en-US" dirty="0"/>
              <a:t>'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National Institute of Standards </a:t>
            </a:r>
            <a:br>
              <a:rPr lang="en-US" dirty="0"/>
            </a:br>
            <a:r>
              <a:rPr lang="en-US" dirty="0"/>
              <a:t>and Technology (NIST) reports that </a:t>
            </a:r>
            <a:br>
              <a:rPr lang="en-US" dirty="0"/>
            </a:br>
            <a:r>
              <a:rPr lang="en-US" b="1" u="sng" dirty="0"/>
              <a:t>64%</a:t>
            </a:r>
            <a:r>
              <a:rPr lang="en-US" dirty="0"/>
              <a:t> of software vulnerabilities </a:t>
            </a:r>
            <a:br>
              <a:rPr lang="en-US" dirty="0"/>
            </a:br>
            <a:r>
              <a:rPr lang="en-US" b="1" u="sng" dirty="0"/>
              <a:t>stem from programming errors </a:t>
            </a:r>
            <a:br>
              <a:rPr lang="en-US" b="1" u="sng" dirty="0"/>
            </a:br>
            <a:r>
              <a:rPr lang="en-US" dirty="0"/>
              <a:t>and not a lack of security features.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316296085"/>
              </p:ext>
            </p:extLst>
          </p:nvPr>
        </p:nvGraphicFramePr>
        <p:xfrm>
          <a:off x="6351373" y="1504950"/>
          <a:ext cx="5603681" cy="373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74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Ключевые моменты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последний год </a:t>
            </a:r>
            <a:br>
              <a:rPr lang="ru-RU" dirty="0"/>
            </a:br>
            <a:r>
              <a:rPr lang="ru-RU" dirty="0"/>
              <a:t>количество обнаруженных</a:t>
            </a:r>
            <a:br>
              <a:rPr lang="ru-RU" dirty="0"/>
            </a:br>
            <a:r>
              <a:rPr lang="ru-RU" dirty="0"/>
              <a:t>уязвимостей </a:t>
            </a:r>
            <a:r>
              <a:rPr lang="ru-RU" i="1" dirty="0"/>
              <a:t>сильно возросло</a:t>
            </a:r>
            <a:r>
              <a:rPr lang="ru-RU" dirty="0"/>
              <a:t>.</a:t>
            </a:r>
          </a:p>
          <a:p>
            <a:r>
              <a:rPr lang="ru-RU" dirty="0"/>
              <a:t>Стоимость исправления уязвимостей </a:t>
            </a:r>
            <a:br>
              <a:rPr lang="ru-RU" dirty="0"/>
            </a:br>
            <a:r>
              <a:rPr lang="ru-RU" dirty="0"/>
              <a:t>сильно </a:t>
            </a:r>
            <a:r>
              <a:rPr lang="ru-RU" i="1" dirty="0"/>
              <a:t>возрастает со временем</a:t>
            </a:r>
            <a:r>
              <a:rPr lang="ru-RU" dirty="0"/>
              <a:t>.</a:t>
            </a:r>
          </a:p>
          <a:p>
            <a:r>
              <a:rPr lang="ru-RU" dirty="0"/>
              <a:t>По большей части </a:t>
            </a:r>
            <a:r>
              <a:rPr lang="ru-RU" i="1" dirty="0"/>
              <a:t>уязвимости</a:t>
            </a:r>
            <a:r>
              <a:rPr lang="ru-RU" dirty="0"/>
              <a:t> – </a:t>
            </a:r>
            <a:br>
              <a:rPr lang="ru-RU" dirty="0"/>
            </a:br>
            <a:r>
              <a:rPr lang="ru-RU" dirty="0"/>
              <a:t>это </a:t>
            </a:r>
            <a:r>
              <a:rPr lang="ru-RU" i="1" dirty="0"/>
              <a:t>простые ошибки </a:t>
            </a:r>
            <a:r>
              <a:rPr lang="ru-RU" dirty="0"/>
              <a:t>программирования.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87" y="1027906"/>
            <a:ext cx="1496413" cy="45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Преимущества</a:t>
            </a:r>
            <a:r>
              <a:rPr lang="ru-RU" dirty="0"/>
              <a:t>:</a:t>
            </a:r>
          </a:p>
          <a:p>
            <a:r>
              <a:rPr lang="ru-RU" dirty="0"/>
              <a:t>Раннее обнаружение проблем.</a:t>
            </a:r>
          </a:p>
          <a:p>
            <a:r>
              <a:rPr lang="ru-RU" dirty="0"/>
              <a:t>Покрытие всего кода.</a:t>
            </a:r>
          </a:p>
          <a:p>
            <a:r>
              <a:rPr lang="ru-RU" dirty="0"/>
              <a:t>Хорош в поиске опечаток и </a:t>
            </a:r>
            <a:r>
              <a:rPr lang="en-US" dirty="0"/>
              <a:t>copy-paste.</a:t>
            </a:r>
            <a:endParaRPr lang="ru-RU" dirty="0"/>
          </a:p>
          <a:p>
            <a:r>
              <a:rPr lang="ru-RU" dirty="0"/>
              <a:t>И </a:t>
            </a:r>
            <a:r>
              <a:rPr lang="ru-RU" dirty="0" err="1"/>
              <a:t>п.р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i="1" dirty="0"/>
              <a:t>Недостатки</a:t>
            </a:r>
            <a:r>
              <a:rPr lang="ru-RU" dirty="0"/>
              <a:t>:</a:t>
            </a:r>
          </a:p>
          <a:p>
            <a:r>
              <a:rPr lang="en-US" dirty="0"/>
              <a:t>False positives.</a:t>
            </a:r>
          </a:p>
          <a:p>
            <a:r>
              <a:rPr lang="ru-RU" dirty="0"/>
              <a:t>Неизвестна точная критичность ошибки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не факт, что проявит себя</a:t>
            </a:r>
            <a:r>
              <a:rPr lang="en-US" dirty="0"/>
              <a:t>)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821A-0C2D-4798-9143-1DDF64176F6F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Статический анализ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715EF3-DE94-470B-8FE6-D4101022A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348" y="1084188"/>
            <a:ext cx="2239452" cy="468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1466</Words>
  <Application>Microsoft Office PowerPoint</Application>
  <PresentationFormat>Widescreen</PresentationFormat>
  <Paragraphs>387</Paragraphs>
  <Slides>48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Статический анализ:  ищем ошибки... и уязвимости?</vt:lpstr>
      <vt:lpstr>PowerPoint Presentation</vt:lpstr>
      <vt:lpstr>Проблематика</vt:lpstr>
      <vt:lpstr>Ещё немного о $$$</vt:lpstr>
      <vt:lpstr>Немного статистики</vt:lpstr>
      <vt:lpstr>Немного статистики</vt:lpstr>
      <vt:lpstr>Уязвимости – те же 'баги'</vt:lpstr>
      <vt:lpstr>Ключевые моменты</vt:lpstr>
      <vt:lpstr>PowerPoint Presentation</vt:lpstr>
      <vt:lpstr>Статический анализ и уязвимости. Есть ли смысл?</vt:lpstr>
      <vt:lpstr>Статический анализ и уязвимости. Есть ли смысл?</vt:lpstr>
      <vt:lpstr>Статический анализ и уязвимости</vt:lpstr>
      <vt:lpstr>Терминология</vt:lpstr>
      <vt:lpstr>CVE-2014-9491</vt:lpstr>
      <vt:lpstr>CVE-2013-4258</vt:lpstr>
      <vt:lpstr>CVE-2017-6298</vt:lpstr>
      <vt:lpstr>CVE-2012-2122</vt:lpstr>
      <vt:lpstr>CVE-2014-1266</vt:lpstr>
      <vt:lpstr>Очистка приватных данных</vt:lpstr>
      <vt:lpstr>Очистка приватных данных</vt:lpstr>
      <vt:lpstr>V1010</vt:lpstr>
      <vt:lpstr>V1010</vt:lpstr>
      <vt:lpstr>V1010</vt:lpstr>
      <vt:lpstr>V1010 - FreeSWITCH</vt:lpstr>
      <vt:lpstr>V1010 - FreeSWITCH</vt:lpstr>
      <vt:lpstr>V1010 - FreeSWITCH</vt:lpstr>
      <vt:lpstr>V1010 - FreeSWITCH</vt:lpstr>
      <vt:lpstr>V1010 - FreeSWITCH</vt:lpstr>
      <vt:lpstr>V1010 - FreeSWITCH</vt:lpstr>
      <vt:lpstr>V1010 - FreeSWITCH</vt:lpstr>
      <vt:lpstr>PowerPoint Presentation</vt:lpstr>
      <vt:lpstr>V1010</vt:lpstr>
      <vt:lpstr>V1010 -  NcFTP</vt:lpstr>
      <vt:lpstr>PowerPoint Presentation</vt:lpstr>
      <vt:lpstr>V1010 - CVE-2015-8948</vt:lpstr>
      <vt:lpstr>V1010 - CVE-2016-6262</vt:lpstr>
      <vt:lpstr>CVE из libidn</vt:lpstr>
      <vt:lpstr>Обеспечение качества</vt:lpstr>
      <vt:lpstr>Единичные проверки неэффективны...</vt:lpstr>
      <vt:lpstr>Локальное использование</vt:lpstr>
      <vt:lpstr>Локальное использование</vt:lpstr>
      <vt:lpstr>Использование на сборочном сервере</vt:lpstr>
      <vt:lpstr>Совмещение локального и удалённого использования</vt:lpstr>
      <vt:lpstr>Внедрение статического анализа в проект</vt:lpstr>
      <vt:lpstr>Растущие затраты</vt:lpstr>
      <vt:lpstr>Оптимизация процесса</vt:lpstr>
      <vt:lpstr>PowerPoint Presentation</vt:lpstr>
      <vt:lpstr>Ответы на вопросы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Васильев</dc:creator>
  <cp:lastModifiedBy>Сергей Васильев</cp:lastModifiedBy>
  <cp:revision>142</cp:revision>
  <dcterms:created xsi:type="dcterms:W3CDTF">2018-03-21T13:02:00Z</dcterms:created>
  <dcterms:modified xsi:type="dcterms:W3CDTF">2018-04-18T06:30:38Z</dcterms:modified>
</cp:coreProperties>
</file>