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40" r:id="rId2"/>
    <p:sldId id="267" r:id="rId3"/>
    <p:sldId id="409" r:id="rId4"/>
    <p:sldId id="398" r:id="rId5"/>
    <p:sldId id="265" r:id="rId6"/>
    <p:sldId id="268" r:id="rId7"/>
    <p:sldId id="270" r:id="rId8"/>
    <p:sldId id="277" r:id="rId9"/>
    <p:sldId id="340" r:id="rId10"/>
    <p:sldId id="257" r:id="rId11"/>
    <p:sldId id="258" r:id="rId12"/>
    <p:sldId id="259" r:id="rId13"/>
    <p:sldId id="341" r:id="rId14"/>
    <p:sldId id="432" r:id="rId15"/>
    <p:sldId id="433" r:id="rId16"/>
    <p:sldId id="434" r:id="rId17"/>
    <p:sldId id="293" r:id="rId18"/>
    <p:sldId id="349" r:id="rId19"/>
    <p:sldId id="435" r:id="rId20"/>
    <p:sldId id="260" r:id="rId21"/>
    <p:sldId id="357" r:id="rId22"/>
    <p:sldId id="358" r:id="rId23"/>
    <p:sldId id="439" r:id="rId24"/>
    <p:sldId id="360" r:id="rId25"/>
    <p:sldId id="361" r:id="rId26"/>
    <p:sldId id="384" r:id="rId27"/>
    <p:sldId id="385" r:id="rId28"/>
    <p:sldId id="386" r:id="rId29"/>
    <p:sldId id="379" r:id="rId30"/>
    <p:sldId id="380" r:id="rId31"/>
    <p:sldId id="369" r:id="rId32"/>
    <p:sldId id="370" r:id="rId33"/>
    <p:sldId id="371" r:id="rId34"/>
    <p:sldId id="372" r:id="rId35"/>
    <p:sldId id="373" r:id="rId36"/>
    <p:sldId id="374" r:id="rId37"/>
    <p:sldId id="388" r:id="rId38"/>
    <p:sldId id="437" r:id="rId39"/>
    <p:sldId id="436" r:id="rId40"/>
    <p:sldId id="438" r:id="rId41"/>
    <p:sldId id="375" r:id="rId42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nsolas" panose="020B0609020204030204" pitchFamily="49" charset="0"/>
      <p:regular r:id="rId49"/>
      <p:bold r:id="rId50"/>
      <p:italic r:id="rId51"/>
      <p:boldItalic r:id="rId52"/>
    </p:embeddedFont>
    <p:embeddedFont>
      <p:font typeface="Manrope" panose="020B060402020202020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" initials="A" lastIdx="1" clrIdx="0">
    <p:extLst>
      <p:ext uri="{19B8F6BF-5375-455C-9EA6-DF929625EA0E}">
        <p15:presenceInfo xmlns:p15="http://schemas.microsoft.com/office/powerpoint/2012/main" userId="5194dd6943ec3564" providerId="Windows Live"/>
      </p:ext>
    </p:extLst>
  </p:cmAuthor>
  <p:cmAuthor id="2" name="Sofia Konenkova" initials="SK" lastIdx="4" clrIdx="1">
    <p:extLst>
      <p:ext uri="{19B8F6BF-5375-455C-9EA6-DF929625EA0E}">
        <p15:presenceInfo xmlns:p15="http://schemas.microsoft.com/office/powerpoint/2012/main" userId="S-1-5-21-711595681-950312351-875466335-17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94620" autoAdjust="0"/>
  </p:normalViewPr>
  <p:slideViewPr>
    <p:cSldViewPr snapToGrid="0">
      <p:cViewPr varScale="1">
        <p:scale>
          <a:sx n="79" d="100"/>
          <a:sy n="79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478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0CDE792-36F7-4F9A-8604-FEAE1987B3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526A82-E421-478D-B471-662481BD04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AE45-ACB7-4458-AED2-F39A5E2EC783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BFA3D-0179-4E6A-85FD-5E6A0C340B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45CDFC-5C07-4191-AFAB-BFEA008E1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F376-59EB-4FC8-86B9-C74B49DC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72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0646D-9C43-4A4D-AD7A-E456DA77609F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0957-61E8-4B5D-A696-A04B5509D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866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0957-61E8-4B5D-A696-A04B5509D7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5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0957-61E8-4B5D-A696-A04B5509D7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3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BBD6B8-6D30-4B88-891E-D7885E04E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5284710"/>
            <a:ext cx="1820411" cy="12303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89FF07-0D60-4964-876D-EFC7DC3E2B44}"/>
              </a:ext>
            </a:extLst>
          </p:cNvPr>
          <p:cNvSpPr/>
          <p:nvPr userDrawn="1"/>
        </p:nvSpPr>
        <p:spPr>
          <a:xfrm>
            <a:off x="1854259" y="2085974"/>
            <a:ext cx="8483482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33CF8F-76E8-43BD-A13F-8A8A4931F5BF}"/>
              </a:ext>
            </a:extLst>
          </p:cNvPr>
          <p:cNvSpPr/>
          <p:nvPr userDrawn="1"/>
        </p:nvSpPr>
        <p:spPr>
          <a:xfrm>
            <a:off x="1797109" y="2038348"/>
            <a:ext cx="8483482" cy="1247775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99393-78A1-44D6-A02C-51F8B6C0CCEF}"/>
              </a:ext>
            </a:extLst>
          </p:cNvPr>
          <p:cNvSpPr/>
          <p:nvPr userDrawn="1"/>
        </p:nvSpPr>
        <p:spPr>
          <a:xfrm>
            <a:off x="7962900" y="5324471"/>
            <a:ext cx="422910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457200" rtlCol="0" anchor="ctr" anchorCtr="0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  <a:latin typeface="Manrope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C9294E-3C02-4095-AC87-E506317E9F19}"/>
              </a:ext>
            </a:extLst>
          </p:cNvPr>
          <p:cNvSpPr/>
          <p:nvPr userDrawn="1"/>
        </p:nvSpPr>
        <p:spPr>
          <a:xfrm>
            <a:off x="7905750" y="5267320"/>
            <a:ext cx="4476750" cy="1247775"/>
          </a:xfrm>
          <a:prstGeom prst="rect">
            <a:avLst/>
          </a:prstGeom>
          <a:noFill/>
          <a:ln w="38100" cap="sq" cmpd="sng">
            <a:solidFill>
              <a:schemeClr val="dk1">
                <a:shade val="50000"/>
              </a:schemeClr>
            </a:solidFill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457200" rtlCol="0" anchor="ctr" anchorCtr="0"/>
          <a:lstStyle/>
          <a:p>
            <a:pPr algn="r"/>
            <a:endParaRPr lang="en-US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1EAD85-E4CF-4150-AB87-FEE0D7A4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085975"/>
            <a:ext cx="6705600" cy="1246886"/>
          </a:xfrm>
          <a:prstGeom prst="rect">
            <a:avLst/>
          </a:prstGeom>
        </p:spPr>
        <p:txBody>
          <a:bodyPr/>
          <a:lstStyle>
            <a:lvl1pPr algn="ctr"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6EC94C5-1F0F-43C8-9D8A-5D14787050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53014" y="3511698"/>
            <a:ext cx="8485972" cy="4247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F9DB0D4-8D24-4225-9341-0586676CD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0694" y="5523783"/>
            <a:ext cx="3470305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ru-RU" dirty="0"/>
              <a:t>Ваше имя</a:t>
            </a:r>
            <a:endParaRPr lang="en-US" dirty="0"/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C817C56E-8B55-4118-9F5C-06358DCB42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40695" y="5958458"/>
            <a:ext cx="347030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Ваша 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47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код с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1F2ECA35-7372-409D-AFD6-BB9B52E0AC8C}"/>
              </a:ext>
            </a:extLst>
          </p:cNvPr>
          <p:cNvSpPr/>
          <p:nvPr userDrawn="1"/>
        </p:nvSpPr>
        <p:spPr>
          <a:xfrm>
            <a:off x="381000" y="1"/>
            <a:ext cx="114506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E85C2AE4-5BD9-40D5-9EB2-2EC6536B23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265" y="196554"/>
            <a:ext cx="11035470" cy="65118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latin typeface="Consolas" panose="020B0609020204030204" pitchFamily="49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7" name="Текст 44">
            <a:extLst>
              <a:ext uri="{FF2B5EF4-FFF2-40B4-BE49-F238E27FC236}">
                <a16:creationId xmlns:a16="http://schemas.microsoft.com/office/drawing/2014/main" id="{FD8F0A35-B719-4A58-BA2E-59B28A6B3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26194" y="851140"/>
            <a:ext cx="360000" cy="360000"/>
          </a:xfrm>
          <a:prstGeom prst="ellipse">
            <a:avLst/>
          </a:prstGeom>
          <a:solidFill>
            <a:srgbClr val="00B3F0"/>
          </a:solidFill>
          <a:ln w="19050">
            <a:solidFill>
              <a:schemeClr val="tx1"/>
            </a:solidFill>
          </a:ln>
        </p:spPr>
        <p:txBody>
          <a:bodyPr vert="horz" wrap="none" lIns="72000" tIns="72000" rIns="72000" bIns="36000" anchor="ctr" anchorCtr="0">
            <a:noAutofit/>
          </a:bodyPr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48" name="Текст 44">
            <a:extLst>
              <a:ext uri="{FF2B5EF4-FFF2-40B4-BE49-F238E27FC236}">
                <a16:creationId xmlns:a16="http://schemas.microsoft.com/office/drawing/2014/main" id="{2B77F6B5-7CF9-44D7-9285-9DB566793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6194" y="1457642"/>
            <a:ext cx="2593911" cy="1037033"/>
          </a:xfrm>
          <a:prstGeom prst="rect">
            <a:avLst/>
          </a:prstGeom>
          <a:solidFill>
            <a:srgbClr val="00B3F0"/>
          </a:solidFill>
          <a:ln w="38100">
            <a:solidFill>
              <a:schemeClr val="tx1"/>
            </a:solidFill>
          </a:ln>
        </p:spPr>
        <p:txBody>
          <a:bodyPr vert="horz" wrap="square" lIns="180000" tIns="180000" rIns="360000" bIns="180000" anchor="t" anchorCtr="0">
            <a:sp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ru-RU" dirty="0"/>
              <a:t>1. Заголовок</a:t>
            </a:r>
          </a:p>
          <a:p>
            <a:pPr lvl="1"/>
            <a:r>
              <a:rPr lang="ru-RU" dirty="0"/>
              <a:t>Описание</a:t>
            </a:r>
          </a:p>
        </p:txBody>
      </p:sp>
      <p:sp>
        <p:nvSpPr>
          <p:cNvPr id="49" name="Текст 44">
            <a:extLst>
              <a:ext uri="{FF2B5EF4-FFF2-40B4-BE49-F238E27FC236}">
                <a16:creationId xmlns:a16="http://schemas.microsoft.com/office/drawing/2014/main" id="{A8BF50E7-E90B-4F6F-9C93-AF4AB7D2E1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6195" y="2627679"/>
            <a:ext cx="2593911" cy="981634"/>
          </a:xfrm>
          <a:prstGeom prst="rect">
            <a:avLst/>
          </a:prstGeom>
          <a:solidFill>
            <a:srgbClr val="00B3F0"/>
          </a:solidFill>
          <a:ln w="38100">
            <a:solidFill>
              <a:schemeClr val="tx1"/>
            </a:solidFill>
          </a:ln>
        </p:spPr>
        <p:txBody>
          <a:bodyPr vert="horz" wrap="none" lIns="180000" tIns="180000" rIns="360000" bIns="180000" anchor="t" anchorCtr="0">
            <a:sp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ru-RU" dirty="0"/>
              <a:t>1. Без заголовка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29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шибка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9A79D2-D93A-447F-97A5-4A10D7895108}"/>
              </a:ext>
            </a:extLst>
          </p:cNvPr>
          <p:cNvSpPr/>
          <p:nvPr userDrawn="1"/>
        </p:nvSpPr>
        <p:spPr>
          <a:xfrm>
            <a:off x="381000" y="1"/>
            <a:ext cx="114506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384B0A5-C10A-4306-B8F7-E34170ADF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265" y="196555"/>
            <a:ext cx="11035470" cy="52114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latin typeface="Consolas" panose="020B0609020204030204" pitchFamily="49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DA5FF857-12F5-4D2E-B108-3FB708EE64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8265" y="5557574"/>
            <a:ext cx="11035470" cy="11508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B0F0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8" name="Текст 44">
            <a:extLst>
              <a:ext uri="{FF2B5EF4-FFF2-40B4-BE49-F238E27FC236}">
                <a16:creationId xmlns:a16="http://schemas.microsoft.com/office/drawing/2014/main" id="{2B77F6B5-7CF9-44D7-9285-9DB566793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26194" y="1457642"/>
            <a:ext cx="2593911" cy="695914"/>
          </a:xfrm>
          <a:prstGeom prst="rect">
            <a:avLst/>
          </a:prstGeom>
          <a:solidFill>
            <a:srgbClr val="00B3F0"/>
          </a:solidFill>
          <a:ln w="38100">
            <a:solidFill>
              <a:schemeClr val="tx1"/>
            </a:solidFill>
          </a:ln>
        </p:spPr>
        <p:txBody>
          <a:bodyPr vert="horz" wrap="square" lIns="180000" tIns="180000" rIns="360000" bIns="180000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02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DCE4FD-C6FE-4AEA-A750-AA4D4FA68DAF}"/>
              </a:ext>
            </a:extLst>
          </p:cNvPr>
          <p:cNvSpPr/>
          <p:nvPr userDrawn="1"/>
        </p:nvSpPr>
        <p:spPr>
          <a:xfrm>
            <a:off x="8125911" y="3196406"/>
            <a:ext cx="382668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600" b="1" dirty="0">
                <a:solidFill>
                  <a:schemeClr val="bg1"/>
                </a:solidFill>
                <a:latin typeface="Manrope" pitchFamily="2" charset="0"/>
              </a:rPr>
              <a:t>Q&amp;A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74F701-955A-4D8A-A432-61E371C1A8C2}"/>
              </a:ext>
            </a:extLst>
          </p:cNvPr>
          <p:cNvSpPr/>
          <p:nvPr userDrawn="1"/>
        </p:nvSpPr>
        <p:spPr>
          <a:xfrm>
            <a:off x="8068761" y="3158306"/>
            <a:ext cx="382668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600" b="1" dirty="0">
                <a:ln w="38100">
                  <a:solidFill>
                    <a:schemeClr val="tx1"/>
                  </a:solidFill>
                </a:ln>
                <a:noFill/>
                <a:latin typeface="Manrope" pitchFamily="2" charset="0"/>
              </a:rPr>
              <a:t>Q&amp;A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48B9A7-2F57-4A46-96DA-F5A0DBA6B9E9}"/>
              </a:ext>
            </a:extLst>
          </p:cNvPr>
          <p:cNvSpPr/>
          <p:nvPr userDrawn="1"/>
        </p:nvSpPr>
        <p:spPr>
          <a:xfrm>
            <a:off x="7743039" y="5400671"/>
            <a:ext cx="4448961" cy="116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457200" rtlCol="0" anchor="ctr" anchorCtr="0"/>
          <a:lstStyle/>
          <a:p>
            <a:pPr algn="r"/>
            <a:endParaRPr lang="ru-RU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76A5B8-677A-420A-B4FF-3493E76AA462}"/>
              </a:ext>
            </a:extLst>
          </p:cNvPr>
          <p:cNvSpPr/>
          <p:nvPr userDrawn="1"/>
        </p:nvSpPr>
        <p:spPr>
          <a:xfrm>
            <a:off x="7673014" y="5343520"/>
            <a:ext cx="4709486" cy="1162231"/>
          </a:xfrm>
          <a:prstGeom prst="rect">
            <a:avLst/>
          </a:prstGeom>
          <a:noFill/>
          <a:ln w="38100" cap="sq" cmpd="sng">
            <a:solidFill>
              <a:schemeClr val="dk1">
                <a:shade val="50000"/>
              </a:schemeClr>
            </a:solidFill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457200" rtlCol="0" anchor="ctr" anchorCtr="0"/>
          <a:lstStyle/>
          <a:p>
            <a:pPr algn="r"/>
            <a:endParaRPr lang="en-US" b="1" dirty="0">
              <a:solidFill>
                <a:schemeClr val="tx1"/>
              </a:solidFill>
              <a:latin typeface="Manrope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9A2D0D-D90C-4745-8661-92ECCA0088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6" y="1208015"/>
            <a:ext cx="5086800" cy="6858000"/>
          </a:xfrm>
          <a:prstGeom prst="rect">
            <a:avLst/>
          </a:prstGeom>
        </p:spPr>
      </p:pic>
      <p:sp>
        <p:nvSpPr>
          <p:cNvPr id="9" name="Текст 16">
            <a:extLst>
              <a:ext uri="{FF2B5EF4-FFF2-40B4-BE49-F238E27FC236}">
                <a16:creationId xmlns:a16="http://schemas.microsoft.com/office/drawing/2014/main" id="{6D33DE41-7252-495F-A1EF-B9C6E1CE41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36166" y="1943903"/>
            <a:ext cx="234154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000"/>
            </a:lvl1pPr>
          </a:lstStyle>
          <a:p>
            <a:pPr lvl="0"/>
            <a:r>
              <a:rPr lang="ru-RU" dirty="0"/>
              <a:t>Ваше имя</a:t>
            </a:r>
            <a:endParaRPr lang="en-US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33436E48-BFFE-40A2-AF8B-802AA7E76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0694" y="5532172"/>
            <a:ext cx="3470305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ru-RU" dirty="0"/>
              <a:t>Ваше имя</a:t>
            </a:r>
            <a:endParaRPr lang="en-US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A08BDFF9-0C3F-4010-8F4D-0342CAFF8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40695" y="5966847"/>
            <a:ext cx="347030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Ваша 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5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бивка между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89FF07-0D60-4964-876D-EFC7DC3E2B44}"/>
              </a:ext>
            </a:extLst>
          </p:cNvPr>
          <p:cNvSpPr/>
          <p:nvPr userDrawn="1"/>
        </p:nvSpPr>
        <p:spPr>
          <a:xfrm>
            <a:off x="1854259" y="2805112"/>
            <a:ext cx="8483482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33CF8F-76E8-43BD-A13F-8A8A4931F5BF}"/>
              </a:ext>
            </a:extLst>
          </p:cNvPr>
          <p:cNvSpPr/>
          <p:nvPr userDrawn="1"/>
        </p:nvSpPr>
        <p:spPr>
          <a:xfrm>
            <a:off x="1797109" y="2757486"/>
            <a:ext cx="8483482" cy="1247775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1EAD85-E4CF-4150-AB87-FEE0D7A4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805113"/>
            <a:ext cx="6705600" cy="1246886"/>
          </a:xfrm>
          <a:prstGeom prst="rect">
            <a:avLst/>
          </a:prstGeom>
        </p:spPr>
        <p:txBody>
          <a:bodyPr/>
          <a:lstStyle>
            <a:lvl1pPr algn="ctr"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623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D59852-8ED6-4089-BC92-758FF1612560}"/>
              </a:ext>
            </a:extLst>
          </p:cNvPr>
          <p:cNvSpPr/>
          <p:nvPr userDrawn="1"/>
        </p:nvSpPr>
        <p:spPr>
          <a:xfrm>
            <a:off x="0" y="500857"/>
            <a:ext cx="6096000" cy="106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0" rIns="0" rtlCol="0" anchor="ctr"/>
          <a:lstStyle/>
          <a:p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21605E-D8CE-4553-BC4B-CFCFEDD9A78A}"/>
              </a:ext>
            </a:extLst>
          </p:cNvPr>
          <p:cNvSpPr/>
          <p:nvPr userDrawn="1"/>
        </p:nvSpPr>
        <p:spPr>
          <a:xfrm>
            <a:off x="-47626" y="453231"/>
            <a:ext cx="6086475" cy="1064420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87385-B28D-4C05-AE5D-1B76BC5D32E5}"/>
              </a:ext>
            </a:extLst>
          </p:cNvPr>
          <p:cNvSpPr/>
          <p:nvPr userDrawn="1"/>
        </p:nvSpPr>
        <p:spPr>
          <a:xfrm>
            <a:off x="-1" y="1998268"/>
            <a:ext cx="6096000" cy="49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274320" rtlCol="0" anchor="t" anchorCtr="0"/>
          <a:lstStyle/>
          <a:p>
            <a:endParaRPr lang="en-US" sz="1600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E4B703-AB62-4135-A8E7-374AD4A6A27F}"/>
              </a:ext>
            </a:extLst>
          </p:cNvPr>
          <p:cNvSpPr/>
          <p:nvPr userDrawn="1"/>
        </p:nvSpPr>
        <p:spPr>
          <a:xfrm>
            <a:off x="-47626" y="1939895"/>
            <a:ext cx="6096000" cy="4947964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rIns="0" rtlCol="0" anchor="ctr" anchorCtr="0"/>
          <a:lstStyle/>
          <a:p>
            <a:endParaRPr lang="en-US" dirty="0">
              <a:solidFill>
                <a:schemeClr val="bg1">
                  <a:lumMod val="65000"/>
                </a:schemeClr>
              </a:solidFill>
              <a:latin typeface="Manrope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6E26A-65C5-4E76-8140-F136FF81F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95655"/>
            <a:ext cx="5284862" cy="10767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Имя докладчика</a:t>
            </a:r>
            <a:endParaRPr lang="en-US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49AB0AC-5D70-41F7-8425-80A6000F54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4911" y="453231"/>
            <a:ext cx="3566089" cy="581623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3888D75-A7F8-41D1-BD3D-77D00D4DD68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9546" y="2375732"/>
            <a:ext cx="5284861" cy="432184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147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ий заголовок + бу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B81447-F685-4D76-B0E9-799DB5BD1CA1}"/>
              </a:ext>
            </a:extLst>
          </p:cNvPr>
          <p:cNvSpPr/>
          <p:nvPr userDrawn="1"/>
        </p:nvSpPr>
        <p:spPr>
          <a:xfrm>
            <a:off x="0" y="500857"/>
            <a:ext cx="6096000" cy="106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B10A7-E895-48A0-BF23-5D22FB76349A}"/>
              </a:ext>
            </a:extLst>
          </p:cNvPr>
          <p:cNvSpPr/>
          <p:nvPr userDrawn="1"/>
        </p:nvSpPr>
        <p:spPr>
          <a:xfrm>
            <a:off x="-95251" y="453232"/>
            <a:ext cx="6143626" cy="1064420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D0D86-352F-4215-A0DB-A1E3AF92497F}"/>
              </a:ext>
            </a:extLst>
          </p:cNvPr>
          <p:cNvSpPr/>
          <p:nvPr userDrawn="1"/>
        </p:nvSpPr>
        <p:spPr>
          <a:xfrm>
            <a:off x="0" y="1777207"/>
            <a:ext cx="11811000" cy="520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467F1-A483-4D57-9D09-999F6CBF83FB}"/>
              </a:ext>
            </a:extLst>
          </p:cNvPr>
          <p:cNvSpPr/>
          <p:nvPr userDrawn="1"/>
        </p:nvSpPr>
        <p:spPr>
          <a:xfrm>
            <a:off x="-76200" y="1720057"/>
            <a:ext cx="11811000" cy="5202111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FFF96FA-8C33-447C-A4FE-DB1788180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495655"/>
            <a:ext cx="5712151" cy="10767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Короткий заголовок</a:t>
            </a:r>
            <a:endParaRPr lang="en-US" dirty="0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A23B99A3-2C3C-4D99-910D-D405D16A58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2105880"/>
            <a:ext cx="10972800" cy="451148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  <a:defRPr sz="2400"/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400"/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9207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заголовок + бу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B81447-F685-4D76-B0E9-799DB5BD1CA1}"/>
              </a:ext>
            </a:extLst>
          </p:cNvPr>
          <p:cNvSpPr/>
          <p:nvPr userDrawn="1"/>
        </p:nvSpPr>
        <p:spPr>
          <a:xfrm>
            <a:off x="-1" y="500857"/>
            <a:ext cx="11810999" cy="106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B10A7-E895-48A0-BF23-5D22FB76349A}"/>
              </a:ext>
            </a:extLst>
          </p:cNvPr>
          <p:cNvSpPr/>
          <p:nvPr userDrawn="1"/>
        </p:nvSpPr>
        <p:spPr>
          <a:xfrm>
            <a:off x="-95252" y="453232"/>
            <a:ext cx="11810999" cy="1064420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D0D86-352F-4215-A0DB-A1E3AF92497F}"/>
              </a:ext>
            </a:extLst>
          </p:cNvPr>
          <p:cNvSpPr/>
          <p:nvPr userDrawn="1"/>
        </p:nvSpPr>
        <p:spPr>
          <a:xfrm>
            <a:off x="0" y="1777208"/>
            <a:ext cx="11811000" cy="5194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467F1-A483-4D57-9D09-999F6CBF83FB}"/>
              </a:ext>
            </a:extLst>
          </p:cNvPr>
          <p:cNvSpPr/>
          <p:nvPr userDrawn="1"/>
        </p:nvSpPr>
        <p:spPr>
          <a:xfrm>
            <a:off x="-76200" y="1720058"/>
            <a:ext cx="11811000" cy="5194090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B13E-4E3C-48D8-8FCB-D9E31327B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00857"/>
            <a:ext cx="10958557" cy="107394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Длинный заголовок во весь экран</a:t>
            </a:r>
            <a:endParaRPr lang="en-US" dirty="0"/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491F9EC4-B7D1-40D9-83F1-DA6BC26415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2105880"/>
            <a:ext cx="10972800" cy="451148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  <a:defRPr sz="2400"/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40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464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63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23633-5986-4A44-AAAD-1889E89D02A9}"/>
              </a:ext>
            </a:extLst>
          </p:cNvPr>
          <p:cNvSpPr/>
          <p:nvPr userDrawn="1"/>
        </p:nvSpPr>
        <p:spPr>
          <a:xfrm>
            <a:off x="0" y="1310640"/>
            <a:ext cx="12191999" cy="554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187FA79-AA30-493F-A2E0-35CEAD10A2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71" y="1534160"/>
            <a:ext cx="11414760" cy="509917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latin typeface="Consolas" panose="020B0609020204030204" pitchFamily="49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A2E10-DBCE-4AA0-9716-19CF94DC2842}"/>
              </a:ext>
            </a:extLst>
          </p:cNvPr>
          <p:cNvSpPr/>
          <p:nvPr userDrawn="1"/>
        </p:nvSpPr>
        <p:spPr>
          <a:xfrm>
            <a:off x="0" y="0"/>
            <a:ext cx="6096000" cy="106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0E9043B-F6E4-4DB4-BF8F-89DD0064275F}"/>
              </a:ext>
            </a:extLst>
          </p:cNvPr>
          <p:cNvSpPr/>
          <p:nvPr userDrawn="1"/>
        </p:nvSpPr>
        <p:spPr>
          <a:xfrm>
            <a:off x="-95251" y="-47625"/>
            <a:ext cx="6143626" cy="1064420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43919AF-D8BD-488C-834A-DD529AB13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-5202"/>
            <a:ext cx="5712151" cy="10767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Короткий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заголовок + 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23633-5986-4A44-AAAD-1889E89D02A9}"/>
              </a:ext>
            </a:extLst>
          </p:cNvPr>
          <p:cNvSpPr/>
          <p:nvPr userDrawn="1"/>
        </p:nvSpPr>
        <p:spPr>
          <a:xfrm>
            <a:off x="0" y="1310640"/>
            <a:ext cx="12191999" cy="554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187FA79-AA30-493F-A2E0-35CEAD10A2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71" y="1534160"/>
            <a:ext cx="11414760" cy="509917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latin typeface="Consolas" panose="020B0609020204030204" pitchFamily="49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6A5126-09D7-4C10-9989-3F36AD0221BC}"/>
              </a:ext>
            </a:extLst>
          </p:cNvPr>
          <p:cNvSpPr/>
          <p:nvPr userDrawn="1"/>
        </p:nvSpPr>
        <p:spPr>
          <a:xfrm>
            <a:off x="-94004" y="0"/>
            <a:ext cx="11100988" cy="106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rtlCol="0" anchor="ctr"/>
          <a:lstStyle/>
          <a:p>
            <a:endParaRPr lang="en-US" sz="36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6595EF8-E4F0-4F8F-9685-4C7B310EA473}"/>
              </a:ext>
            </a:extLst>
          </p:cNvPr>
          <p:cNvSpPr/>
          <p:nvPr userDrawn="1"/>
        </p:nvSpPr>
        <p:spPr>
          <a:xfrm>
            <a:off x="-189255" y="-47625"/>
            <a:ext cx="11100988" cy="1064420"/>
          </a:xfrm>
          <a:prstGeom prst="rect">
            <a:avLst/>
          </a:prstGeom>
          <a:noFill/>
          <a:ln w="3810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Manrope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B11EBFC-B3C4-49BA-9B17-98C02AD18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996" y="0"/>
            <a:ext cx="10958557" cy="107394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Длинный заголовок во весь экран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C9BCADF0-4672-4894-BD8D-257E22FFF866}"/>
              </a:ext>
            </a:extLst>
          </p:cNvPr>
          <p:cNvSpPr/>
          <p:nvPr userDrawn="1"/>
        </p:nvSpPr>
        <p:spPr>
          <a:xfrm>
            <a:off x="381000" y="1"/>
            <a:ext cx="114506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rtlCol="0" anchor="t" anchorCtr="0"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38C36312-F5CD-4CE7-A26E-E2B10BBD9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265" y="196554"/>
            <a:ext cx="11035470" cy="65118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latin typeface="Consolas" panose="020B0609020204030204" pitchFamily="49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4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AA428-FBC6-42D7-BE2B-F0D1D01E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3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60" r:id="rId5"/>
    <p:sldLayoutId id="2147483663" r:id="rId6"/>
    <p:sldLayoutId id="2147483664" r:id="rId7"/>
    <p:sldLayoutId id="2147483665" r:id="rId8"/>
    <p:sldLayoutId id="2147483655" r:id="rId9"/>
    <p:sldLayoutId id="2147483656" r:id="rId10"/>
    <p:sldLayoutId id="2147483666" r:id="rId11"/>
    <p:sldLayoutId id="214748365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7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vs-studio.ru/ru/blog/video/11084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pvs-studio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vs-studio.ru/ru/blog/video/11092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pvs-studio.ru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s://pvs-studio.ru/mascom" TargetMode="Externa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vs-studio.ru/ru/blog/video/11066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4F297-E918-43E3-A740-F70ECB617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DA11F7-8CBE-438C-87C9-2607FB3B0ECE}"/>
              </a:ext>
            </a:extLst>
          </p:cNvPr>
          <p:cNvSpPr txBox="1"/>
          <p:nvPr/>
        </p:nvSpPr>
        <p:spPr>
          <a:xfrm>
            <a:off x="5188522" y="490551"/>
            <a:ext cx="328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28 августа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3817D-0F1C-421E-8209-7F12D007C134}"/>
              </a:ext>
            </a:extLst>
          </p:cNvPr>
          <p:cNvSpPr txBox="1"/>
          <p:nvPr/>
        </p:nvSpPr>
        <p:spPr>
          <a:xfrm>
            <a:off x="2898844" y="1545951"/>
            <a:ext cx="910508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</a:rPr>
              <a:t>Критические ошибки в коде программ</a:t>
            </a: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sz="2800" dirty="0">
                <a:solidFill>
                  <a:schemeClr val="bg1"/>
                </a:solidFill>
              </a:rPr>
              <a:t>Требования нового</a:t>
            </a:r>
          </a:p>
          <a:p>
            <a:pPr algn="r"/>
            <a:r>
              <a:rPr lang="ru-RU" sz="2800" dirty="0">
                <a:solidFill>
                  <a:schemeClr val="bg1"/>
                </a:solidFill>
              </a:rPr>
              <a:t>ГОСТ Р 71207–2024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</a:rPr>
              <a:t>Статический анализ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программного обеспечения</a:t>
            </a:r>
          </a:p>
          <a:p>
            <a:pPr algn="r"/>
            <a:endParaRPr lang="ru-RU" sz="2800" dirty="0">
              <a:solidFill>
                <a:schemeClr val="bg1"/>
              </a:solidFill>
            </a:endParaRPr>
          </a:p>
          <a:p>
            <a:pPr algn="r"/>
            <a:r>
              <a:rPr lang="ru-RU" sz="2800" dirty="0">
                <a:solidFill>
                  <a:schemeClr val="bg1"/>
                </a:solidFill>
              </a:rPr>
              <a:t>Андрей Карпов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PVS-Studio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7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7D34E-A923-472D-89D9-3B2B4DECE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полезно понятие «критическая ошибка»?</a:t>
            </a:r>
          </a:p>
        </p:txBody>
      </p:sp>
    </p:spTree>
    <p:extLst>
      <p:ext uri="{BB962C8B-B14F-4D97-AF65-F5344CB8AC3E}">
        <p14:creationId xmlns:p14="http://schemas.microsoft.com/office/powerpoint/2010/main" val="340496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2696B48-6452-4366-8992-8CED9E3D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Классификация предупреждений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430A8E-258D-4199-9AC7-0840556E0EF5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Предупреждений от анализаторов всегда больше, чем хотелось бы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Какие предупреждения смотреть в первую очередь?</a:t>
            </a:r>
          </a:p>
          <a:p>
            <a:r>
              <a:rPr lang="ru-RU" dirty="0"/>
              <a:t>Чем руководствоваться лабораториям?</a:t>
            </a:r>
          </a:p>
          <a:p>
            <a:endParaRPr lang="ru-RU" dirty="0"/>
          </a:p>
          <a:p>
            <a:r>
              <a:rPr lang="ru-RU" dirty="0"/>
              <a:t>Теперь можно руководствоваться ГОСТ-ом и понятием «критическая ошибка».</a:t>
            </a:r>
          </a:p>
          <a:p>
            <a:r>
              <a:rPr lang="ru-RU" dirty="0"/>
              <a:t>Можно выделить соответствующее подмножество диагностических правил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784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4E608-3F00-4AA4-B83B-5E493292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PVS-Studio </a:t>
            </a:r>
            <a:r>
              <a:rPr lang="ru-RU" dirty="0"/>
              <a:t>и критические ошибки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85C5EB-6696-435A-8035-B563A5A46C0A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/>
              <a:t>PVS-Studio </a:t>
            </a:r>
            <a:r>
              <a:rPr lang="ru-RU" dirty="0"/>
              <a:t>умеет выявлять критические ошибки.</a:t>
            </a:r>
          </a:p>
          <a:p>
            <a:r>
              <a:rPr lang="ru-RU" dirty="0"/>
              <a:t>Пока нет возможности выбрать подмножество критических ошибок.</a:t>
            </a:r>
          </a:p>
          <a:p>
            <a:r>
              <a:rPr lang="ru-RU" dirty="0"/>
              <a:t>Уже в процессе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946EE3-6C51-4D89-BB74-56C389840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13" y="4409150"/>
            <a:ext cx="2645986" cy="19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0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2E6D78F-DB05-4091-A598-FFC2BE14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Критические ошибки, которые должен находить анализатор</a:t>
            </a:r>
          </a:p>
        </p:txBody>
      </p:sp>
    </p:spTree>
    <p:extLst>
      <p:ext uri="{BB962C8B-B14F-4D97-AF65-F5344CB8AC3E}">
        <p14:creationId xmlns:p14="http://schemas.microsoft.com/office/powerpoint/2010/main" val="169876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799FF-624A-4158-9329-B34579DC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Интерпретируемые языки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2DC18B-3ADB-4ED4-B9E2-444A183C185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ошибки непроверенного использования чувствительных данных;</a:t>
            </a:r>
          </a:p>
          <a:p>
            <a:r>
              <a:rPr lang="ru-RU" dirty="0"/>
              <a:t>ошибки некорректного использования системных процедур и интерфейсов, связанных с обеспечением информационной безопасности;</a:t>
            </a:r>
          </a:p>
          <a:p>
            <a:r>
              <a:rPr lang="ru-RU" dirty="0"/>
              <a:t>ошибки при работе с многопоточными примитивами.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BA7081-2F73-4D7B-9361-33A210F18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5" y="4897562"/>
            <a:ext cx="1693114" cy="14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799FF-624A-4158-9329-B34579DC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Компилируемые языки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2DC18B-3ADB-4ED4-B9E2-444A183C185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ошибки непроверенного использования чувствительных данных;</a:t>
            </a:r>
          </a:p>
          <a:p>
            <a:r>
              <a:rPr lang="ru-RU" dirty="0"/>
              <a:t>ошибки некорректного использования системных процедур и интерфейсов, связанных с обеспечением информационной безопасности;</a:t>
            </a:r>
          </a:p>
          <a:p>
            <a:r>
              <a:rPr lang="ru-RU" dirty="0"/>
              <a:t>ошибки при работе с многопоточными примитивами</a:t>
            </a:r>
            <a:r>
              <a:rPr lang="en-US" dirty="0"/>
              <a:t>;</a:t>
            </a:r>
          </a:p>
          <a:p>
            <a:r>
              <a:rPr lang="ru-RU" dirty="0"/>
              <a:t>ошибки целочисленного переполнения и некорректного совместного использования знаковых и беззнаковых чисел;</a:t>
            </a:r>
            <a:endParaRPr lang="en-US" dirty="0"/>
          </a:p>
          <a:p>
            <a:r>
              <a:rPr lang="ru-RU" dirty="0"/>
              <a:t>ошибки переполнения буфера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2AA547-E1B2-42C0-BE3B-F1C25EA98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25" y="4853971"/>
            <a:ext cx="2045539" cy="17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0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61C1A-6FFB-4843-AA89-1F1A3A3CA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 для C и C++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D9EBB-3F2A-4BD2-95BF-56A83953E55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ошибки разыменования нулевого указателя;</a:t>
            </a:r>
          </a:p>
          <a:p>
            <a:r>
              <a:rPr lang="ru-RU" dirty="0"/>
              <a:t>ошибки деления на ноль;</a:t>
            </a:r>
          </a:p>
          <a:p>
            <a:r>
              <a:rPr lang="ru-RU" dirty="0"/>
              <a:t>ошибки управления динамической памятью;</a:t>
            </a:r>
          </a:p>
          <a:p>
            <a:r>
              <a:rPr lang="ru-RU" dirty="0"/>
              <a:t>ошибки использования форматной строки;</a:t>
            </a:r>
          </a:p>
          <a:p>
            <a:r>
              <a:rPr lang="ru-RU" dirty="0"/>
              <a:t>ошибки использования неинициализированных переменных;</a:t>
            </a:r>
          </a:p>
          <a:p>
            <a:r>
              <a:rPr lang="ru-RU" dirty="0"/>
              <a:t>ошибки утечек памяти, незакрытых файловых дескрипторов и дескрипторов сетевых соединений.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F44F1A-674E-4C2D-94A0-72993E832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11" y="1914395"/>
            <a:ext cx="1950289" cy="16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D6DBFB5-F625-42A4-A385-CE80B21C3A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static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char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plugin_file</a:t>
            </a: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b="1" dirty="0">
                <a:solidFill>
                  <a:srgbClr val="000000"/>
                </a:solidFill>
              </a:rPr>
              <a:t>2048</a:t>
            </a:r>
            <a:r>
              <a:rPr lang="en-US" sz="2000" dirty="0">
                <a:solidFill>
                  <a:srgbClr val="000000"/>
                </a:solidFill>
              </a:rPr>
              <a:t>] = </a:t>
            </a:r>
            <a:r>
              <a:rPr lang="en-US" sz="2000" dirty="0">
                <a:solidFill>
                  <a:srgbClr val="A31515"/>
                </a:solidFill>
              </a:rPr>
              <a:t>""</a:t>
            </a:r>
            <a:r>
              <a:rPr lang="en-US" sz="2000" dirty="0">
                <a:solidFill>
                  <a:srgbClr val="000000"/>
                </a:solidFill>
              </a:rPr>
              <a:t>;</a:t>
            </a:r>
            <a:endParaRPr lang="ru-RU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U_CAPI </a:t>
            </a:r>
            <a:r>
              <a:rPr lang="en-US" sz="2000" dirty="0">
                <a:solidFill>
                  <a:srgbClr val="0000FF"/>
                </a:solidFill>
              </a:rPr>
              <a:t>void</a:t>
            </a:r>
            <a:r>
              <a:rPr lang="en-US" sz="2000" dirty="0">
                <a:solidFill>
                  <a:srgbClr val="000000"/>
                </a:solidFill>
              </a:rPr>
              <a:t> U_EXPORT2 </a:t>
            </a:r>
            <a:r>
              <a:rPr lang="en-US" sz="2000" dirty="0" err="1">
                <a:solidFill>
                  <a:srgbClr val="000000"/>
                </a:solidFill>
              </a:rPr>
              <a:t>uplug_init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UErrorCode</a:t>
            </a:r>
            <a:r>
              <a:rPr lang="en-US" sz="2000" dirty="0">
                <a:solidFill>
                  <a:srgbClr val="000000"/>
                </a:solidFill>
              </a:rPr>
              <a:t> *status) </a:t>
            </a:r>
            <a:r>
              <a:rPr lang="ru-RU" sz="2000" dirty="0">
                <a:solidFill>
                  <a:srgbClr val="000000"/>
                </a:solidFill>
              </a:rPr>
              <a:t>{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 ....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 </a:t>
            </a:r>
            <a:r>
              <a:rPr lang="ru-RU" sz="2000" dirty="0">
                <a:solidFill>
                  <a:srgbClr val="008000"/>
                </a:solidFill>
              </a:rPr>
              <a:t>// </a:t>
            </a:r>
            <a:r>
              <a:rPr lang="ru-RU" sz="2000" b="1" dirty="0" err="1">
                <a:solidFill>
                  <a:srgbClr val="008000"/>
                </a:solidFill>
              </a:rPr>
              <a:t>uprv_strncat</a:t>
            </a:r>
            <a:r>
              <a:rPr lang="ru-RU" sz="2000" dirty="0">
                <a:solidFill>
                  <a:srgbClr val="008000"/>
                </a:solidFill>
              </a:rPr>
              <a:t> раскрывается в </a:t>
            </a:r>
            <a:r>
              <a:rPr lang="ru-RU" sz="2000" b="1" dirty="0" err="1">
                <a:solidFill>
                  <a:srgbClr val="008000"/>
                </a:solidFill>
              </a:rPr>
              <a:t>strncat</a:t>
            </a:r>
            <a:endParaRPr lang="ru-RU" sz="2000" b="1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uprv_strncpy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plugin_file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plugin_dir</a:t>
            </a:r>
            <a:r>
              <a:rPr lang="en-US" sz="2000" dirty="0">
                <a:solidFill>
                  <a:srgbClr val="000000"/>
                </a:solidFill>
              </a:rPr>
              <a:t>,          2047);</a:t>
            </a:r>
          </a:p>
          <a:p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uprv_strncat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plugin_file</a:t>
            </a:r>
            <a:r>
              <a:rPr lang="en-US" sz="2000" dirty="0">
                <a:solidFill>
                  <a:srgbClr val="000000"/>
                </a:solidFill>
              </a:rPr>
              <a:t>, U_FILE_SEP_STRING,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b="1" dirty="0">
                <a:solidFill>
                  <a:srgbClr val="FF0000"/>
                </a:solidFill>
              </a:rPr>
              <a:t>2047</a:t>
            </a:r>
            <a:r>
              <a:rPr lang="en-US" sz="2000" dirty="0">
                <a:solidFill>
                  <a:srgbClr val="000000"/>
                </a:solidFill>
              </a:rPr>
              <a:t>);</a:t>
            </a:r>
          </a:p>
          <a:p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uprv_strncat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plugin_file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A31515"/>
                </a:solidFill>
              </a:rPr>
              <a:t>"</a:t>
            </a:r>
            <a:r>
              <a:rPr lang="en-US" sz="2000" dirty="0" err="1">
                <a:solidFill>
                  <a:srgbClr val="A31515"/>
                </a:solidFill>
              </a:rPr>
              <a:t>icuplugins</a:t>
            </a:r>
            <a:r>
              <a:rPr lang="en-US" sz="2000" dirty="0">
                <a:solidFill>
                  <a:srgbClr val="A31515"/>
                </a:solidFill>
              </a:rPr>
              <a:t>"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       </a:t>
            </a:r>
            <a:r>
              <a:rPr lang="en-US" sz="2000" b="1" dirty="0">
                <a:solidFill>
                  <a:srgbClr val="FF0000"/>
                </a:solidFill>
              </a:rPr>
              <a:t>2047</a:t>
            </a:r>
            <a:r>
              <a:rPr lang="en-US" sz="2000" dirty="0">
                <a:solidFill>
                  <a:srgbClr val="000000"/>
                </a:solidFill>
              </a:rPr>
              <a:t>);</a:t>
            </a:r>
          </a:p>
          <a:p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uprv_strncat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plugin_file</a:t>
            </a:r>
            <a:r>
              <a:rPr lang="en-US" sz="2000" dirty="0">
                <a:solidFill>
                  <a:srgbClr val="000000"/>
                </a:solidFill>
              </a:rPr>
              <a:t>, U_ICU_VERSION_SHORT,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2047</a:t>
            </a:r>
            <a:r>
              <a:rPr lang="en-US" sz="2000" dirty="0">
                <a:solidFill>
                  <a:srgbClr val="000000"/>
                </a:solidFill>
              </a:rPr>
              <a:t>);</a:t>
            </a:r>
          </a:p>
          <a:p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uprv_strncat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plugin_file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A31515"/>
                </a:solidFill>
              </a:rPr>
              <a:t>".txt"</a:t>
            </a:r>
            <a:r>
              <a:rPr lang="en-US" sz="2000" dirty="0">
                <a:solidFill>
                  <a:srgbClr val="000000"/>
                </a:solidFill>
              </a:rPr>
              <a:t>,             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2047</a:t>
            </a:r>
            <a:r>
              <a:rPr lang="en-US" sz="2000" dirty="0">
                <a:solidFill>
                  <a:srgbClr val="000000"/>
                </a:solidFill>
              </a:rPr>
              <a:t>);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 ....</a:t>
            </a:r>
          </a:p>
          <a:p>
            <a:endParaRPr lang="ru-RU" sz="2000" dirty="0">
              <a:solidFill>
                <a:srgbClr val="000000"/>
              </a:solidFill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PVS-Studio: V645 The '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strncat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' function call could lead to the '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plugin_file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' buffer overflow. The bounds should not contain the size of the buffer, but a number of characters it can hold.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icuplug.c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E571A34-1DDC-4E5A-9BB0-8847DF23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7" y="0"/>
            <a:ext cx="10497268" cy="1073945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ошибки переполнения буфера </a:t>
            </a:r>
            <a:r>
              <a:rPr lang="en-US" dirty="0"/>
              <a:t>(ICU, C)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9D98A-CC52-4B35-BF08-BFFD271625A3}"/>
              </a:ext>
            </a:extLst>
          </p:cNvPr>
          <p:cNvSpPr txBox="1"/>
          <p:nvPr/>
        </p:nvSpPr>
        <p:spPr>
          <a:xfrm>
            <a:off x="8889476" y="3242823"/>
            <a:ext cx="2911055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Свободное место в буфере, а не размер буфера!</a:t>
            </a:r>
          </a:p>
        </p:txBody>
      </p:sp>
    </p:spTree>
    <p:extLst>
      <p:ext uri="{BB962C8B-B14F-4D97-AF65-F5344CB8AC3E}">
        <p14:creationId xmlns:p14="http://schemas.microsoft.com/office/powerpoint/2010/main" val="9168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EBD7F8D-B928-4478-96A3-1032F4F17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void</a:t>
            </a:r>
            <a:r>
              <a:rPr lang="en-US" dirty="0">
                <a:solidFill>
                  <a:srgbClr val="000000"/>
                </a:solidFill>
              </a:rPr>
              <a:t> GuitarPro6::</a:t>
            </a:r>
            <a:r>
              <a:rPr lang="en-US" dirty="0" err="1">
                <a:solidFill>
                  <a:srgbClr val="000000"/>
                </a:solidFill>
              </a:rPr>
              <a:t>readGpif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QByteArray</a:t>
            </a:r>
            <a:r>
              <a:rPr lang="en-US" dirty="0">
                <a:solidFill>
                  <a:srgbClr val="000000"/>
                </a:solidFill>
              </a:rPr>
              <a:t>* data)</a:t>
            </a:r>
          </a:p>
          <a:p>
            <a:r>
              <a:rPr lang="ru-RU" dirty="0">
                <a:solidFill>
                  <a:srgbClr val="000000"/>
                </a:solidFill>
              </a:rPr>
              <a:t>{</a:t>
            </a:r>
          </a:p>
          <a:p>
            <a:r>
              <a:rPr lang="ru-RU" dirty="0">
                <a:solidFill>
                  <a:srgbClr val="000000"/>
                </a:solidFill>
              </a:rPr>
              <a:t>  ....</a:t>
            </a:r>
          </a:p>
          <a:p>
            <a:r>
              <a:rPr lang="en-US" dirty="0">
                <a:solidFill>
                  <a:srgbClr val="000000"/>
                </a:solidFill>
              </a:rPr>
              <a:t>  } </a:t>
            </a:r>
            <a:r>
              <a:rPr lang="en-US" dirty="0">
                <a:solidFill>
                  <a:srgbClr val="0000FF"/>
                </a:solidFill>
              </a:rPr>
              <a:t>else</a:t>
            </a:r>
            <a:r>
              <a:rPr lang="en-US" dirty="0">
                <a:solidFill>
                  <a:srgbClr val="000000"/>
                </a:solidFill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delete slur</a:t>
            </a:r>
            <a:r>
              <a:rPr lang="en-US" dirty="0">
                <a:solidFill>
                  <a:srgbClr val="000000"/>
                </a:solidFill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</a:rPr>
              <a:t>    legatos[</a:t>
            </a:r>
            <a:r>
              <a:rPr lang="en-US" b="1" dirty="0">
                <a:solidFill>
                  <a:srgbClr val="FF0000"/>
                </a:solidFill>
              </a:rPr>
              <a:t>slur-&gt;</a:t>
            </a:r>
            <a:r>
              <a:rPr lang="en-US" dirty="0">
                <a:solidFill>
                  <a:srgbClr val="000000"/>
                </a:solidFill>
              </a:rPr>
              <a:t>track()] = 0;</a:t>
            </a:r>
          </a:p>
          <a:p>
            <a:r>
              <a:rPr lang="ru-RU" dirty="0">
                <a:solidFill>
                  <a:srgbClr val="000000"/>
                </a:solidFill>
              </a:rPr>
              <a:t>  }</a:t>
            </a:r>
          </a:p>
          <a:p>
            <a:endParaRPr lang="en-US" dirty="0"/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PVS-Studio: V774 The 'slur' pointer was used after the memory was released. importgtp-gp6.cpp 2592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3380EC4-BE63-4CC2-9DBC-AE137622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Ошибка управления динамической памятью (</a:t>
            </a:r>
            <a:r>
              <a:rPr lang="en-US" dirty="0" err="1"/>
              <a:t>MuseScore</a:t>
            </a:r>
            <a:r>
              <a:rPr lang="ru-RU" dirty="0"/>
              <a:t>, </a:t>
            </a:r>
            <a:r>
              <a:rPr lang="en-US" dirty="0"/>
              <a:t>C++)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026205-E6BF-4913-9A57-4A28BBB68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06" y="2359572"/>
            <a:ext cx="2138855" cy="21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44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AF2FD-331F-425D-9FF9-A8C22CEC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22" y="2238450"/>
            <a:ext cx="6460896" cy="373832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748C53-5AE7-4516-86FD-8E747844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Подробнее про критические ошибки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9D42F7-378C-475C-9D89-41C5829EDCE8}"/>
              </a:ext>
            </a:extLst>
          </p:cNvPr>
          <p:cNvSpPr/>
          <p:nvPr/>
        </p:nvSpPr>
        <p:spPr>
          <a:xfrm>
            <a:off x="1192240" y="6110084"/>
            <a:ext cx="572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/>
              </a:rPr>
              <a:t>https://pvs-studio.ru/ru/blog/video/11084/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EE4B95-B889-4932-9B83-48CBC2A8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55" y="2413263"/>
            <a:ext cx="3388702" cy="338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3DE4EA-687F-42AC-9D11-1A0A3A11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Андрей Карпов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52BCB5A-186C-43AD-99C7-EEF665F4726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9546" y="2375732"/>
            <a:ext cx="5284861" cy="4321848"/>
          </a:xfrm>
        </p:spPr>
        <p:txBody>
          <a:bodyPr/>
          <a:lstStyle/>
          <a:p>
            <a:r>
              <a:rPr lang="ru-RU" sz="2400" dirty="0"/>
              <a:t>Пишу и рассказываю про статический анализ кода</a:t>
            </a:r>
            <a:br>
              <a:rPr lang="en-US" sz="2400" dirty="0"/>
            </a:br>
            <a:endParaRPr lang="en-US" sz="2400" dirty="0"/>
          </a:p>
          <a:p>
            <a:r>
              <a:rPr lang="ru-RU" sz="2400" dirty="0"/>
              <a:t>Один из основателей проекта</a:t>
            </a:r>
            <a:br>
              <a:rPr lang="ru-RU" sz="2400" dirty="0"/>
            </a:br>
            <a:r>
              <a:rPr lang="en-US" sz="2400" dirty="0"/>
              <a:t>PVS-Studio </a:t>
            </a:r>
            <a:r>
              <a:rPr lang="ru-RU" sz="2400" dirty="0"/>
              <a:t>—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pvs-studio.ru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E88093-FF98-48C6-81EB-3FF59DDFA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06" y="4182980"/>
            <a:ext cx="2514600" cy="2514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127166-224A-4F93-A08C-A81B1FCBD9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32" r="25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1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47FBA-7BA5-4648-AF79-DC1FBCD9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Однако помним</a:t>
            </a:r>
            <a:r>
              <a:rPr lang="en-US" dirty="0"/>
              <a:t>:</a:t>
            </a:r>
            <a:r>
              <a:rPr lang="ru-RU" dirty="0"/>
              <a:t> «некритическая ошибка» тоже может быть опасной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A02BE-9E86-42BF-B93D-28A05A1228FE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К классификации следует относиться вдумчиво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Всё условно и относительно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  <a:p>
            <a:r>
              <a:rPr lang="ru-RU" dirty="0"/>
              <a:t>Формально верно найденная критическая ошибка может не представлять угрозы</a:t>
            </a:r>
            <a:r>
              <a:rPr lang="en-US" dirty="0"/>
              <a:t>.</a:t>
            </a:r>
          </a:p>
          <a:p>
            <a:r>
              <a:rPr lang="ru-RU" dirty="0"/>
              <a:t>Ошибка, не классифицированная как критическая, вполне может такой быть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ru-RU" dirty="0"/>
              <a:t>Рационально изучать в отчётах и другие типы ошибок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832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203B67B-C01A-42B9-ACD2-D59A3108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751" y="2805113"/>
            <a:ext cx="8108302" cy="1246886"/>
          </a:xfrm>
        </p:spPr>
        <p:txBody>
          <a:bodyPr>
            <a:normAutofit/>
          </a:bodyPr>
          <a:lstStyle/>
          <a:p>
            <a:r>
              <a:rPr lang="ru-RU" dirty="0"/>
              <a:t>Про некоторые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4223509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BE58D8C-FEA1-4E9E-B641-240AEF27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 выбор анализаторов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69D8E1-88F8-46C2-B778-000E74A0DF7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Для соответствия требованиям настоящего стандарта разработчик ПО </a:t>
            </a:r>
            <a:r>
              <a:rPr lang="ru-RU" b="1" dirty="0"/>
              <a:t>должен</a:t>
            </a:r>
            <a:r>
              <a:rPr lang="ru-RU" dirty="0"/>
              <a:t> использовать в ходе разработки статический анализатор или </a:t>
            </a:r>
            <a:r>
              <a:rPr lang="ru-RU" b="1" dirty="0"/>
              <a:t>набор статических анализаторов</a:t>
            </a:r>
            <a:r>
              <a:rPr lang="ru-RU" dirty="0"/>
              <a:t> для поиска ошибок.</a:t>
            </a:r>
            <a:endParaRPr lang="en-US" dirty="0"/>
          </a:p>
          <a:p>
            <a:r>
              <a:rPr lang="ru-RU" sz="2800" dirty="0">
                <a:solidFill>
                  <a:srgbClr val="0070C0"/>
                </a:solidFill>
              </a:rPr>
              <a:t>Обратите внимание на «</a:t>
            </a:r>
            <a:r>
              <a:rPr lang="ru-RU" sz="2800" b="1" dirty="0">
                <a:solidFill>
                  <a:srgbClr val="0070C0"/>
                </a:solidFill>
              </a:rPr>
              <a:t>набор анализаторов</a:t>
            </a:r>
            <a:r>
              <a:rPr lang="ru-RU" sz="2800" dirty="0">
                <a:solidFill>
                  <a:srgbClr val="0070C0"/>
                </a:solidFill>
              </a:rPr>
              <a:t>». Не требуется выбирать один универсальный. Можно использовать несколько, выбирая наиболее подходящие и мощные решения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  <a:endParaRPr lang="ru-RU" sz="2800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0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FDB87-D185-4EA8-A4AC-B944EACF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технологиям</a:t>
            </a:r>
            <a:r>
              <a:rPr lang="en-US" dirty="0"/>
              <a:t> </a:t>
            </a:r>
            <a:r>
              <a:rPr lang="ru-RU" dirty="0"/>
              <a:t>анализа кода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AF6470-4BF7-4C93-AADA-C1CABCE45515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884930" y="2154902"/>
            <a:ext cx="6476923" cy="37459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659A2F-6C57-4E41-8BB0-021CD07B809F}"/>
              </a:ext>
            </a:extLst>
          </p:cNvPr>
          <p:cNvSpPr/>
          <p:nvPr/>
        </p:nvSpPr>
        <p:spPr>
          <a:xfrm>
            <a:off x="1179214" y="6023673"/>
            <a:ext cx="572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/>
              </a:rPr>
              <a:t>https://pvs-studio.ru/ru/blog/video/11092/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95FAF8-1ABA-4CE9-BB21-274C06EF7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56" y="2299761"/>
            <a:ext cx="3456214" cy="34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2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0FF99-C436-49FF-9E88-04051558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к инструментам статического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F5465E-18E5-4E9D-B706-183BC1C167B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Следует использовать такой статический анализатор (набор анализаторов), чтобы </a:t>
            </a:r>
            <a:r>
              <a:rPr lang="ru-RU" b="1" dirty="0"/>
              <a:t>полный анализ ПО</a:t>
            </a:r>
            <a:r>
              <a:rPr lang="ru-RU" dirty="0"/>
              <a:t> с используемыми заимствованными компонентами</a:t>
            </a:r>
            <a:r>
              <a:rPr lang="en-US" dirty="0"/>
              <a:t> </a:t>
            </a:r>
            <a:r>
              <a:rPr lang="ru-RU" dirty="0"/>
              <a:t>выполнялся не более </a:t>
            </a:r>
            <a:r>
              <a:rPr lang="ru-RU" b="1" dirty="0"/>
              <a:t>двух суток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en-US" dirty="0"/>
              <a:t>PVS-Studio:</a:t>
            </a:r>
          </a:p>
          <a:p>
            <a:pPr lvl="1"/>
            <a:r>
              <a:rPr lang="en-US" dirty="0"/>
              <a:t>Xeon Gold 5220R, </a:t>
            </a:r>
            <a:r>
              <a:rPr lang="ru-RU" dirty="0"/>
              <a:t>24 ядра, </a:t>
            </a:r>
            <a:r>
              <a:rPr lang="en-US" dirty="0"/>
              <a:t>2.20</a:t>
            </a:r>
            <a:r>
              <a:rPr lang="ru-RU" dirty="0"/>
              <a:t> </a:t>
            </a:r>
            <a:r>
              <a:rPr lang="en-US" dirty="0"/>
              <a:t>GHz,128</a:t>
            </a:r>
            <a:r>
              <a:rPr lang="ru-RU" dirty="0"/>
              <a:t> </a:t>
            </a:r>
            <a:r>
              <a:rPr lang="en-US" dirty="0"/>
              <a:t>Gb;</a:t>
            </a:r>
          </a:p>
          <a:p>
            <a:pPr lvl="1"/>
            <a:r>
              <a:rPr lang="en-US" dirty="0"/>
              <a:t>122 C </a:t>
            </a:r>
            <a:r>
              <a:rPr lang="ru-RU" dirty="0"/>
              <a:t>и </a:t>
            </a:r>
            <a:r>
              <a:rPr lang="en-US" dirty="0"/>
              <a:t>C++ </a:t>
            </a:r>
            <a:r>
              <a:rPr lang="ru-RU" dirty="0"/>
              <a:t>проекта </a:t>
            </a:r>
            <a:r>
              <a:rPr lang="en-US" dirty="0"/>
              <a:t>(Visual C++);</a:t>
            </a:r>
          </a:p>
          <a:p>
            <a:pPr lvl="1"/>
            <a:r>
              <a:rPr lang="en-US" dirty="0"/>
              <a:t>1</a:t>
            </a:r>
            <a:r>
              <a:rPr lang="ru-RU" dirty="0"/>
              <a:t> час 34 минуты.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46395B-91DE-48B5-A215-7C559B8B9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5285" y="5003874"/>
            <a:ext cx="4414272" cy="161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480C3-B6E2-4590-AF73-CD6724F4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к порядку выполнения статического анализа, внедрение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E79B5-F31B-4946-B70B-433FA433F67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Всё хорошо расписано. Понадобится — обращайтесь к ГОСТ.</a:t>
            </a:r>
          </a:p>
          <a:p>
            <a:pPr lvl="1"/>
            <a:r>
              <a:rPr lang="ru-RU" dirty="0"/>
              <a:t>…</a:t>
            </a:r>
          </a:p>
          <a:p>
            <a:pPr lvl="1"/>
            <a:r>
              <a:rPr lang="ru-RU" dirty="0"/>
              <a:t>Настройка инструмента статического анализа.</a:t>
            </a:r>
            <a:endParaRPr lang="en-US" dirty="0"/>
          </a:p>
          <a:p>
            <a:pPr lvl="1"/>
            <a:r>
              <a:rPr lang="ru-RU" dirty="0"/>
              <a:t>Разметка полученных результатов и формирование начальной базы предупреждений о потенциальных ошибках.</a:t>
            </a:r>
          </a:p>
          <a:p>
            <a:pPr lvl="1"/>
            <a:r>
              <a:rPr lang="ru-RU" dirty="0"/>
              <a:t>Предупреждения о потенциальных ошибках, полученные в ходе статического анализа ПО, должны быть размечены: просмотрены для экспертного определения их истинности или ложности.</a:t>
            </a:r>
            <a:endParaRPr lang="en-US" dirty="0"/>
          </a:p>
          <a:p>
            <a:pPr lvl="1"/>
            <a:r>
              <a:rPr lang="ru-RU" dirty="0"/>
              <a:t>…</a:t>
            </a:r>
          </a:p>
          <a:p>
            <a:pPr lvl="1"/>
            <a:endParaRPr lang="ru-RU" dirty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166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98EC2-6B1D-494B-A68E-D930E821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«Анализатор запускается» != «анализатор внедрён»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A81D2-A85F-4DF8-8D6A-14A71137961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Статический анализ следует проводить регулярно на этапе конструирования.</a:t>
            </a:r>
            <a:endParaRPr lang="en-US" dirty="0"/>
          </a:p>
          <a:p>
            <a:r>
              <a:rPr lang="ru-RU" dirty="0"/>
              <a:t>Статический анализ </a:t>
            </a:r>
            <a:r>
              <a:rPr lang="ru-RU" b="1" dirty="0"/>
              <a:t>всего</a:t>
            </a:r>
            <a:r>
              <a:rPr lang="ru-RU" dirty="0"/>
              <a:t> разрабатываемого ПО следует выполнять </a:t>
            </a:r>
            <a:r>
              <a:rPr lang="ru-RU" b="1" dirty="0"/>
              <a:t>не реже одного раза в 10 рабочих дней</a:t>
            </a:r>
            <a:r>
              <a:rPr lang="ru-RU" dirty="0"/>
              <a:t>, если за данный период времени исходный код был изменён.</a:t>
            </a:r>
            <a:endParaRPr lang="en-US" dirty="0"/>
          </a:p>
          <a:p>
            <a:endParaRPr lang="en-US" dirty="0"/>
          </a:p>
          <a:p>
            <a:r>
              <a:rPr lang="ru-RU" dirty="0"/>
              <a:t>Кстати нюанс. </a:t>
            </a:r>
            <a:r>
              <a:rPr lang="ru-RU" b="1" dirty="0"/>
              <a:t>Сторонний код библиотек – теперь ваш код.</a:t>
            </a:r>
            <a:r>
              <a:rPr lang="ru-RU" dirty="0"/>
              <a:t> Его тоже необходимо проверять.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CE7A9-564B-40B1-BE7A-06A5CCCB8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07" y="5272297"/>
            <a:ext cx="1655342" cy="14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1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98EC2-6B1D-494B-A68E-D930E821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Нет подходу «анализатор запускается, но не смотрим»!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A81D2-A85F-4DF8-8D6A-14A71137961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Для своевременной и эффективной работы с отчётом </a:t>
            </a:r>
            <a:r>
              <a:rPr lang="ru-RU" b="1" dirty="0">
                <a:solidFill>
                  <a:srgbClr val="00B0F0"/>
                </a:solidFill>
              </a:rPr>
              <a:t>просмотр предупреждений</a:t>
            </a:r>
            <a:r>
              <a:rPr lang="ru-RU" dirty="0"/>
              <a:t> следует выполнять:</a:t>
            </a:r>
            <a:endParaRPr lang="en-US" dirty="0"/>
          </a:p>
          <a:p>
            <a:pPr lvl="1"/>
            <a:r>
              <a:rPr lang="ru-RU" dirty="0"/>
              <a:t>при анализе </a:t>
            </a:r>
            <a:r>
              <a:rPr lang="ru-RU" b="1" dirty="0"/>
              <a:t>изменённых</a:t>
            </a:r>
            <a:r>
              <a:rPr lang="ru-RU" dirty="0"/>
              <a:t> частей ПО — не позже, </a:t>
            </a:r>
            <a:r>
              <a:rPr lang="ru-RU" b="1" dirty="0"/>
              <a:t>чем через три рабочих дня</a:t>
            </a:r>
            <a:r>
              <a:rPr lang="ru-RU" dirty="0"/>
              <a:t> после выполнения анализа;</a:t>
            </a:r>
            <a:endParaRPr lang="en-US" dirty="0"/>
          </a:p>
          <a:p>
            <a:pPr lvl="1"/>
            <a:r>
              <a:rPr lang="ru-RU" dirty="0"/>
              <a:t>при анализе ПО целиком — не позже, </a:t>
            </a:r>
            <a:r>
              <a:rPr lang="ru-RU" b="1" dirty="0"/>
              <a:t>чем через 10 рабочих дней</a:t>
            </a:r>
            <a:r>
              <a:rPr lang="ru-RU" dirty="0"/>
              <a:t> после выполнения анализа.</a:t>
            </a:r>
          </a:p>
          <a:p>
            <a:pPr lvl="1"/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9F8F1E-DD76-4DB7-B53F-E3313F7E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779" y="4518089"/>
            <a:ext cx="2714297" cy="233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8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3A316-8420-4111-A789-8A6B6499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Правка ошибок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0736D-DF93-4BF3-9711-A5792A5D4C1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Потенциальные ошибки, которые были отнесены к истинным, не позже, чем через </a:t>
            </a:r>
            <a:r>
              <a:rPr lang="ru-RU" b="1" dirty="0"/>
              <a:t>10 рабочих дней</a:t>
            </a:r>
            <a:r>
              <a:rPr lang="ru-RU" dirty="0"/>
              <a:t> после выполнения разметки, следует </a:t>
            </a:r>
            <a:r>
              <a:rPr lang="ru-RU" b="1" dirty="0"/>
              <a:t>исправить</a:t>
            </a:r>
            <a:r>
              <a:rPr lang="ru-RU" dirty="0"/>
              <a:t>.</a:t>
            </a:r>
          </a:p>
          <a:p>
            <a:r>
              <a:rPr lang="ru-RU" dirty="0"/>
              <a:t>Либо запланировать сроки их устранения в соответствии с принятыми процессами разработки ПО.</a:t>
            </a:r>
          </a:p>
          <a:p>
            <a:r>
              <a:rPr lang="ru-RU" dirty="0"/>
              <a:t>Если применяется гибкая методология разработки, то план по устранению ошибок включается в ближайший цикл разработки.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444357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8EF69-D4A6-4133-8DB1-84F9948C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Ещё рекомендация по документированию диагностик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AF9B9F-2C23-4B18-B09F-5D915A183CD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Применяемая в статических анализаторах типизация разнится, что затрудняет соотнесение предупреждений, полученных от разных анализаторов.</a:t>
            </a:r>
            <a:endParaRPr lang="en-US" dirty="0"/>
          </a:p>
          <a:p>
            <a:r>
              <a:rPr lang="ru-RU" dirty="0"/>
              <a:t>Для облегчения работы с предупреждениями в диагностическую информацию добавляют соотнесение ошибки с одной из популярных систем классификации дефектов безопасности, например с </a:t>
            </a:r>
            <a:r>
              <a:rPr lang="ru-RU" dirty="0" err="1"/>
              <a:t>MlTRE</a:t>
            </a:r>
            <a:r>
              <a:rPr lang="ru-RU" dirty="0"/>
              <a:t> CWE.</a:t>
            </a:r>
            <a:endParaRPr lang="en-US" dirty="0"/>
          </a:p>
          <a:p>
            <a:r>
              <a:rPr lang="ru-RU" dirty="0"/>
              <a:t>В описании ошибок также следует указывать их соответствие идентификаторам в системе классификации дефектов безопасности </a:t>
            </a:r>
            <a:r>
              <a:rPr lang="en-US" dirty="0"/>
              <a:t>MITRE</a:t>
            </a:r>
            <a:r>
              <a:rPr lang="ru-RU" dirty="0"/>
              <a:t> CWE.</a:t>
            </a:r>
          </a:p>
        </p:txBody>
      </p:sp>
    </p:spTree>
    <p:extLst>
      <p:ext uri="{BB962C8B-B14F-4D97-AF65-F5344CB8AC3E}">
        <p14:creationId xmlns:p14="http://schemas.microsoft.com/office/powerpoint/2010/main" val="416235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7083CA-2FD5-439D-AEF6-28629766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22" y="2805113"/>
            <a:ext cx="8369560" cy="1246886"/>
          </a:xfrm>
        </p:spPr>
        <p:txBody>
          <a:bodyPr/>
          <a:lstStyle/>
          <a:p>
            <a:r>
              <a:rPr lang="ru-RU" dirty="0"/>
              <a:t>Предыстория</a:t>
            </a:r>
            <a:r>
              <a:rPr lang="en-US"/>
              <a:t>: </a:t>
            </a:r>
            <a:r>
              <a:rPr lang="ru-RU"/>
              <a:t>ГОСТ </a:t>
            </a:r>
            <a:r>
              <a:rPr lang="ru-RU" dirty="0"/>
              <a:t>Р 56939 </a:t>
            </a:r>
          </a:p>
        </p:txBody>
      </p:sp>
    </p:spTree>
    <p:extLst>
      <p:ext uri="{BB962C8B-B14F-4D97-AF65-F5344CB8AC3E}">
        <p14:creationId xmlns:p14="http://schemas.microsoft.com/office/powerpoint/2010/main" val="1152873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8C28A-9D05-4E03-942B-B433F3A55D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11484" y="187972"/>
            <a:ext cx="5460636" cy="86994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800" dirty="0"/>
              <a:t>Документация </a:t>
            </a:r>
            <a:r>
              <a:rPr lang="en-US" sz="2800" dirty="0"/>
              <a:t>PVS-Studio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541A7D-A9E3-4297-B1AA-4FA72898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80" y="0"/>
            <a:ext cx="4015539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BF90FFF-EE5F-40EA-8AE0-477C9754E7C8}"/>
              </a:ext>
            </a:extLst>
          </p:cNvPr>
          <p:cNvSpPr txBox="1">
            <a:spLocks/>
          </p:cNvSpPr>
          <p:nvPr/>
        </p:nvSpPr>
        <p:spPr>
          <a:xfrm>
            <a:off x="6011484" y="1409698"/>
            <a:ext cx="3906416" cy="701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/>
              <a:t>Описание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6EF196-679D-4028-98B5-ACCF8EB424C7}"/>
              </a:ext>
            </a:extLst>
          </p:cNvPr>
          <p:cNvSpPr txBox="1">
            <a:spLocks/>
          </p:cNvSpPr>
          <p:nvPr/>
        </p:nvSpPr>
        <p:spPr>
          <a:xfrm>
            <a:off x="6013714" y="2463475"/>
            <a:ext cx="3906416" cy="701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/>
              <a:t>Пример ошибочного кода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9859FE2-4876-4013-B42D-2A23DFF4B1B2}"/>
              </a:ext>
            </a:extLst>
          </p:cNvPr>
          <p:cNvSpPr txBox="1">
            <a:spLocks/>
          </p:cNvSpPr>
          <p:nvPr/>
        </p:nvSpPr>
        <p:spPr>
          <a:xfrm>
            <a:off x="6013714" y="4209273"/>
            <a:ext cx="3906416" cy="6506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/>
              <a:t>Примеры исправления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4E24136-9406-4DAE-8E10-69CC551248DC}"/>
              </a:ext>
            </a:extLst>
          </p:cNvPr>
          <p:cNvSpPr txBox="1">
            <a:spLocks/>
          </p:cNvSpPr>
          <p:nvPr/>
        </p:nvSpPr>
        <p:spPr>
          <a:xfrm>
            <a:off x="5959917" y="5533054"/>
            <a:ext cx="4009552" cy="701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/>
              <a:t>Сопоставление с </a:t>
            </a:r>
            <a:r>
              <a:rPr lang="en-US" sz="2400" b="0" dirty="0"/>
              <a:t>CWE, SEI CERT, OWASP</a:t>
            </a:r>
            <a:endParaRPr lang="ru-RU" sz="2400" b="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294D276-AB14-460B-B4E7-05C5FB1A9488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4506686" y="1057921"/>
            <a:ext cx="1504798" cy="7027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6DE008E-0762-4D85-AEFB-F76DCB698288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4404049" y="2323322"/>
            <a:ext cx="1609665" cy="49115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4F60318-AA86-4F16-9C1E-27102EA94DB7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4404049" y="4534613"/>
            <a:ext cx="1609665" cy="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DD5C12E-B927-4CF5-8B0E-5FF2E3F16654}"/>
              </a:ext>
            </a:extLst>
          </p:cNvPr>
          <p:cNvCxnSpPr>
            <a:stCxn id="9" idx="1"/>
          </p:cNvCxnSpPr>
          <p:nvPr/>
        </p:nvCxnSpPr>
        <p:spPr>
          <a:xfrm flipH="1">
            <a:off x="4404049" y="4534614"/>
            <a:ext cx="1609665" cy="99844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BD6B01F-2AB0-4B11-82B4-5FBDD0B72F7C}"/>
              </a:ext>
            </a:extLst>
          </p:cNvPr>
          <p:cNvCxnSpPr>
            <a:stCxn id="10" idx="1"/>
          </p:cNvCxnSpPr>
          <p:nvPr/>
        </p:nvCxnSpPr>
        <p:spPr>
          <a:xfrm flipH="1">
            <a:off x="2164702" y="5884054"/>
            <a:ext cx="3795215" cy="64737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62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EBBE75-290B-414B-A1C8-F5B06B9D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Методика проверки требований к статическому анализатору</a:t>
            </a:r>
          </a:p>
        </p:txBody>
      </p:sp>
    </p:spTree>
    <p:extLst>
      <p:ext uri="{BB962C8B-B14F-4D97-AF65-F5344CB8AC3E}">
        <p14:creationId xmlns:p14="http://schemas.microsoft.com/office/powerpoint/2010/main" val="1517918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6E700E5-449B-49C1-934A-E1EAC8FB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Хорошо описано с точки зрения сертификации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7C3CEF-9490-4F52-8FF7-5A113B687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2105880"/>
            <a:ext cx="10958557" cy="4511487"/>
          </a:xfrm>
        </p:spPr>
        <p:txBody>
          <a:bodyPr/>
          <a:lstStyle/>
          <a:p>
            <a:r>
              <a:rPr lang="ru-RU" dirty="0"/>
              <a:t>В состав набора квалификационных тестов должны входить ….</a:t>
            </a:r>
          </a:p>
          <a:p>
            <a:r>
              <a:rPr lang="ru-RU" dirty="0"/>
              <a:t>Для ошибок на наборе тестов статический анализатор должен обеспечивать достижение следующих показателей:</a:t>
            </a:r>
          </a:p>
          <a:p>
            <a:pPr lvl="1"/>
            <a:r>
              <a:rPr lang="ru-RU" dirty="0"/>
              <a:t>ложноположительных срабатываний — не более 50 %;</a:t>
            </a:r>
          </a:p>
          <a:p>
            <a:pPr lvl="1"/>
            <a:r>
              <a:rPr lang="ru-RU" dirty="0"/>
              <a:t>ложноотрицательных срабатываний — не более 50 %.</a:t>
            </a:r>
          </a:p>
          <a:p>
            <a:r>
              <a:rPr lang="ru-RU" dirty="0"/>
              <a:t>Состав набора квалификационных тестов следует регулярно пересматривать.</a:t>
            </a:r>
          </a:p>
          <a:p>
            <a:r>
              <a:rPr lang="ru-RU" dirty="0"/>
              <a:t>Примером открытого набора тестов, частично соответствующего требованиям, является </a:t>
            </a:r>
            <a:r>
              <a:rPr lang="en-US" dirty="0"/>
              <a:t>Juliet Test Suite.</a:t>
            </a:r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664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BBF0E-797F-4152-9478-42CA1C40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Но разработчикам анализатора непонятно, от чего отталкиваться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593190-7E40-492A-B2BF-7444F23060D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На разных тестах можно получить разные характеристики.</a:t>
            </a:r>
          </a:p>
          <a:p>
            <a:r>
              <a:rPr lang="ru-RU" b="1" dirty="0"/>
              <a:t>Получается</a:t>
            </a:r>
            <a:r>
              <a:rPr lang="en-US" b="1" dirty="0"/>
              <a:t>:</a:t>
            </a:r>
            <a:r>
              <a:rPr lang="ru-RU" b="1" dirty="0"/>
              <a:t> </a:t>
            </a:r>
            <a:r>
              <a:rPr lang="en-US" b="1" dirty="0"/>
              <a:t>“</a:t>
            </a:r>
            <a:r>
              <a:rPr lang="ru-RU" b="1" dirty="0"/>
              <a:t>Хорошо делай — хорошо будет</a:t>
            </a:r>
            <a:r>
              <a:rPr lang="en-US" b="1" dirty="0"/>
              <a:t>”</a:t>
            </a:r>
            <a:r>
              <a:rPr lang="ru-RU" b="1" dirty="0"/>
              <a:t>.</a:t>
            </a:r>
          </a:p>
          <a:p>
            <a:r>
              <a:rPr lang="ru-RU" dirty="0"/>
              <a:t>Честно.</a:t>
            </a:r>
            <a:endParaRPr lang="en-US" dirty="0"/>
          </a:p>
          <a:p>
            <a:r>
              <a:rPr lang="ru-RU" dirty="0"/>
              <a:t>Но всё-таки чем руководствоваться и в какую сторону развивать анализатор?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938EA-65BB-4614-BB84-3BDD2890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56" y="4419875"/>
            <a:ext cx="2200688" cy="18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31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C77180-6A15-4253-94AB-D3879C32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Итоги</a:t>
            </a:r>
          </a:p>
        </p:txBody>
      </p:sp>
    </p:spTree>
    <p:extLst>
      <p:ext uri="{BB962C8B-B14F-4D97-AF65-F5344CB8AC3E}">
        <p14:creationId xmlns:p14="http://schemas.microsoft.com/office/powerpoint/2010/main" val="83678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6A48447-2997-4F62-9FFD-3C434936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пользователей анализаторов кода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FC7A7C-0C0B-420A-AC58-2013475B9A3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Можно понять, используются ли качественные инструменты анализа или нужно поискать что-то помощнее.</a:t>
            </a:r>
            <a:endParaRPr lang="en-US" dirty="0"/>
          </a:p>
          <a:p>
            <a:r>
              <a:rPr lang="ru-RU" dirty="0"/>
              <a:t>Можно понять, правильно ли в компании построен процесс использования анализаторов.</a:t>
            </a:r>
            <a:endParaRPr lang="en-US" dirty="0"/>
          </a:p>
          <a:p>
            <a:r>
              <a:rPr lang="ru-RU" dirty="0"/>
              <a:t>Хорошо описан процесс внедрения.</a:t>
            </a:r>
          </a:p>
          <a:p>
            <a:r>
              <a:rPr lang="ru-RU" dirty="0"/>
              <a:t>Понятно, как проводить аттестацию инструментов.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646281-49D3-446B-9615-CB88E7DFA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15" y="3930977"/>
            <a:ext cx="2664142" cy="22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F7EC8-75BC-41D8-975D-6DBA4C0C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разработчиков анализаторов кода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8324D-F1DE-4ECF-A8E0-3FFD1189426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2105880"/>
            <a:ext cx="8574464" cy="4511487"/>
          </a:xfrm>
        </p:spPr>
        <p:txBody>
          <a:bodyPr/>
          <a:lstStyle/>
          <a:p>
            <a:r>
              <a:rPr lang="ru-RU" dirty="0"/>
              <a:t>Появился хороший и полезный ориентир, помогающий создавать мощные инструменты анализа кода.</a:t>
            </a:r>
          </a:p>
          <a:p>
            <a:endParaRPr lang="ru-RU" dirty="0"/>
          </a:p>
          <a:p>
            <a:r>
              <a:rPr lang="en-US" dirty="0"/>
              <a:t>PVS-Studio:</a:t>
            </a:r>
            <a:endParaRPr lang="ru-RU" dirty="0"/>
          </a:p>
          <a:p>
            <a:pPr lvl="1"/>
            <a:r>
              <a:rPr lang="ru-RU" dirty="0"/>
              <a:t>после чтения ГОСТ открыта большая эпик-задача на различные усовершенствования анализатора</a:t>
            </a:r>
            <a:r>
              <a:rPr lang="en-US" dirty="0"/>
              <a:t>;</a:t>
            </a:r>
          </a:p>
          <a:p>
            <a:pPr lvl="1"/>
            <a:r>
              <a:rPr lang="ru-RU" dirty="0"/>
              <a:t>изменилась дорожная карта развития </a:t>
            </a:r>
            <a:r>
              <a:rPr lang="en-US" dirty="0"/>
              <a:t>PVS-Studio</a:t>
            </a:r>
            <a:r>
              <a:rPr lang="ru-RU" dirty="0"/>
              <a:t>.</a:t>
            </a:r>
            <a:endParaRPr lang="en-US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DE06CC-1F58-4B08-B81C-03CB56F4D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87" y="2226432"/>
            <a:ext cx="2606041" cy="224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05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7C5C0-C41E-4AE4-89A7-FF6DBB6A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целом приятные ощущения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FC1200-505F-463E-81C1-6F489C2EC39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Возможно, у меня профессиональная деформация, но мне понравилось.</a:t>
            </a:r>
            <a:endParaRPr lang="en-US" dirty="0"/>
          </a:p>
          <a:p>
            <a:r>
              <a:rPr lang="ru-RU" dirty="0"/>
              <a:t>ГОСТ написан понятно.</a:t>
            </a:r>
            <a:endParaRPr lang="en-US" dirty="0"/>
          </a:p>
          <a:p>
            <a:r>
              <a:rPr lang="ru-RU" dirty="0"/>
              <a:t>Полезная информация и хорошие рекомендации.</a:t>
            </a:r>
            <a:endParaRPr lang="en-US" dirty="0"/>
          </a:p>
          <a:p>
            <a:r>
              <a:rPr lang="ru-RU" dirty="0"/>
              <a:t>Не оторван от реальности!</a:t>
            </a:r>
            <a:r>
              <a:rPr lang="en-US" dirty="0"/>
              <a:t> </a:t>
            </a:r>
            <a:r>
              <a:rPr lang="ru-RU" dirty="0"/>
              <a:t>Всё по делу.</a:t>
            </a:r>
            <a:endParaRPr lang="en-US" dirty="0"/>
          </a:p>
          <a:p>
            <a:r>
              <a:rPr lang="ru-RU" dirty="0"/>
              <a:t>Спасибо всем, кто работал над его составлением</a:t>
            </a:r>
            <a:r>
              <a:rPr lang="en-US" dirty="0"/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C9DF7-1AE0-4C47-A390-76BDE39FE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54" y="3137872"/>
            <a:ext cx="2839103" cy="2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8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C77180-6A15-4253-94AB-D3879C32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PVS-Studio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737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C5650-F0CF-4905-BFF4-42896513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PVS-Studio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8B352-7B99-42DF-B847-65760809064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https://pvs-studio.ru</a:t>
            </a:r>
            <a:endParaRPr lang="ru-RU" dirty="0"/>
          </a:p>
          <a:p>
            <a:r>
              <a:rPr lang="ru-RU" dirty="0"/>
              <a:t>Более </a:t>
            </a:r>
            <a:r>
              <a:rPr lang="en-US" dirty="0"/>
              <a:t>15 </a:t>
            </a:r>
            <a:r>
              <a:rPr lang="ru-RU" dirty="0"/>
              <a:t>лет на рынке</a:t>
            </a:r>
          </a:p>
          <a:p>
            <a:r>
              <a:rPr lang="en-US" dirty="0"/>
              <a:t>C, C++, C#, Java</a:t>
            </a:r>
          </a:p>
          <a:p>
            <a:r>
              <a:rPr lang="ru-RU" dirty="0"/>
              <a:t>Классификация предупреждений</a:t>
            </a:r>
            <a:r>
              <a:rPr lang="en-US" dirty="0"/>
              <a:t>: CWE, MISRA, AUTOSAR, OWASP, CERT</a:t>
            </a:r>
            <a:endParaRPr lang="ru-RU" dirty="0"/>
          </a:p>
          <a:p>
            <a:r>
              <a:rPr lang="ru-RU" dirty="0"/>
              <a:t>Работа в закрытом контуре</a:t>
            </a:r>
          </a:p>
          <a:p>
            <a:r>
              <a:rPr lang="ru-RU" dirty="0"/>
              <a:t>Входит в реестр отечественного ПО: №9837</a:t>
            </a:r>
          </a:p>
          <a:p>
            <a:r>
              <a:rPr lang="ru-RU" dirty="0"/>
              <a:t>Можно использовать для сертификации в испытательных лабораториях для проведения исследований до 4 </a:t>
            </a:r>
            <a:r>
              <a:rPr lang="ru-RU"/>
              <a:t>уровня контроля</a:t>
            </a:r>
            <a:endParaRPr lang="ru-RU" dirty="0"/>
          </a:p>
          <a:p>
            <a:r>
              <a:rPr lang="ru-RU" dirty="0"/>
              <a:t>Разрабатывается с учётом требований, предъявляемых к статическим анализаторам в ГОСТ Р 71207–2024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914DB-3CE3-4DFF-BD41-42C1ACE95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157" y="500857"/>
            <a:ext cx="1656843" cy="10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611260-92C4-4592-B2CC-77ED684A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ГОСТ Р 56939</a:t>
            </a:r>
            <a:r>
              <a:rPr lang="en-US" dirty="0"/>
              <a:t> – </a:t>
            </a:r>
            <a:r>
              <a:rPr lang="ru-RU" dirty="0"/>
              <a:t>Разработка безопасного программного обеспечения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0445912-9AB4-4AB0-9A0E-2B04E9CA0C0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Направлен на предотвращение и устранение уязвимостей программ.</a:t>
            </a:r>
          </a:p>
          <a:p>
            <a:endParaRPr lang="ru-RU" dirty="0"/>
          </a:p>
          <a:p>
            <a:r>
              <a:rPr lang="ru-RU" dirty="0"/>
              <a:t>Меры по разработке безопасного ПО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ru-RU" dirty="0"/>
              <a:t>Динамический анализ кода.</a:t>
            </a:r>
          </a:p>
          <a:p>
            <a:pPr lvl="1"/>
            <a:r>
              <a:rPr lang="ru-RU" b="1" dirty="0"/>
              <a:t>Статический анализ кода.</a:t>
            </a:r>
            <a:endParaRPr lang="en-US" b="1" dirty="0"/>
          </a:p>
          <a:p>
            <a:pPr lvl="1"/>
            <a:r>
              <a:rPr lang="en-US" dirty="0"/>
              <a:t>…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9C6787-C9E6-4E28-A3FB-8B41D1C8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75" y="3712529"/>
            <a:ext cx="3369612" cy="29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93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FF3AD-BAFE-4C1A-9CEB-5999562B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Попробовать </a:t>
            </a:r>
            <a:r>
              <a:rPr lang="en-US" dirty="0"/>
              <a:t>PVS-Studio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1B489C-010B-4BEC-A6B2-4CC6CBEB082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2105880"/>
            <a:ext cx="10972800" cy="4511487"/>
          </a:xfrm>
        </p:spPr>
        <p:txBody>
          <a:bodyPr/>
          <a:lstStyle/>
          <a:p>
            <a:r>
              <a:rPr lang="ru-RU" dirty="0" err="1"/>
              <a:t>Промокод</a:t>
            </a:r>
            <a:r>
              <a:rPr lang="ru-RU" dirty="0"/>
              <a:t> на месяц использования</a:t>
            </a:r>
            <a:r>
              <a:rPr lang="en-US" dirty="0"/>
              <a:t>: </a:t>
            </a:r>
            <a:r>
              <a:rPr lang="en-US" b="1" dirty="0" err="1"/>
              <a:t>mascom</a:t>
            </a:r>
            <a:endParaRPr lang="ru-RU" b="1" dirty="0"/>
          </a:p>
          <a:p>
            <a:endParaRPr lang="ru-RU" dirty="0"/>
          </a:p>
          <a:p>
            <a:r>
              <a:rPr lang="en-US" dirty="0">
                <a:hlinkClick r:id="rId2"/>
              </a:rPr>
              <a:t>https://pvs-studio.ru/mascom</a:t>
            </a:r>
            <a:endParaRPr lang="en-US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77849B-1961-45ED-B028-592EE2E1D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99" y="2773524"/>
            <a:ext cx="3403341" cy="34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6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A872089A-FE68-486C-B8BA-67537493D1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6166" y="1754155"/>
            <a:ext cx="2341548" cy="811762"/>
          </a:xfrm>
        </p:spPr>
        <p:txBody>
          <a:bodyPr/>
          <a:lstStyle/>
          <a:p>
            <a:r>
              <a:rPr lang="ru-RU" sz="2400" dirty="0"/>
              <a:t>Спасибо за внимание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397039-25A8-470B-90E8-D9C2E1A07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Андрей Карпов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DFB9A7-3704-408F-A5CD-9ACC1B46F1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DevRel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63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E2F5D7-A892-4444-AD06-3B69F144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«использование</a:t>
            </a:r>
            <a:r>
              <a:rPr lang="en-US" dirty="0"/>
              <a:t> </a:t>
            </a:r>
            <a:r>
              <a:rPr lang="ru-RU" dirty="0"/>
              <a:t>статических анализаторов кода»?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5205629-9A0A-45F4-96FA-A8D866B620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2105880"/>
            <a:ext cx="10972800" cy="4511487"/>
          </a:xfrm>
        </p:spPr>
        <p:txBody>
          <a:bodyPr/>
          <a:lstStyle/>
          <a:p>
            <a:r>
              <a:rPr lang="ru-RU" dirty="0"/>
              <a:t>Инструмент </a:t>
            </a:r>
            <a:r>
              <a:rPr lang="en-US" dirty="0"/>
              <a:t>X </a:t>
            </a:r>
            <a:r>
              <a:rPr lang="ru-RU" dirty="0"/>
              <a:t>может назваться статическим анализатором?</a:t>
            </a:r>
          </a:p>
          <a:p>
            <a:r>
              <a:rPr lang="ru-RU" dirty="0"/>
              <a:t>Те ли дефекты ищет анализатор с точки зрения РБПО?</a:t>
            </a:r>
          </a:p>
          <a:p>
            <a:r>
              <a:rPr lang="ru-RU" dirty="0"/>
              <a:t>Анализатор регулярно запускается на сервере.</a:t>
            </a:r>
            <a:br>
              <a:rPr lang="ru-RU" dirty="0"/>
            </a:br>
            <a:r>
              <a:rPr lang="ru-RU" dirty="0"/>
              <a:t>Значит, внедрён?</a:t>
            </a:r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0E948-4773-4AD5-8709-22EE98653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3755085"/>
            <a:ext cx="3320247" cy="28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7083CA-2FD5-439D-AEF6-28629766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22" y="2805113"/>
            <a:ext cx="8369560" cy="1246886"/>
          </a:xfrm>
        </p:spPr>
        <p:txBody>
          <a:bodyPr/>
          <a:lstStyle/>
          <a:p>
            <a:r>
              <a:rPr lang="ru-RU" dirty="0"/>
              <a:t>ГОСТ Р 71207–2024</a:t>
            </a:r>
          </a:p>
        </p:txBody>
      </p:sp>
    </p:spTree>
    <p:extLst>
      <p:ext uri="{BB962C8B-B14F-4D97-AF65-F5344CB8AC3E}">
        <p14:creationId xmlns:p14="http://schemas.microsoft.com/office/powerpoint/2010/main" val="133299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A79DC2F-CD59-4D19-893D-B3D60681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ГОСТ Р 71207–2024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22647A-0EC7-4881-B24B-CE71B7391D1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Защита информации</a:t>
            </a:r>
          </a:p>
          <a:p>
            <a:pPr marL="0" indent="0" algn="ctr">
              <a:buNone/>
            </a:pPr>
            <a:r>
              <a:rPr lang="ru-RU" dirty="0"/>
              <a:t>РАЗРАБОТКА БЕЗОПАСНОГО ПРОГРАММНОГО ОБЕСПЕЧЕНИЯ</a:t>
            </a:r>
          </a:p>
          <a:p>
            <a:pPr marL="0" indent="0" algn="ctr">
              <a:buNone/>
            </a:pPr>
            <a:r>
              <a:rPr lang="ru-RU" sz="2800" b="1" dirty="0"/>
              <a:t>Статический анализ программного обеспечения</a:t>
            </a:r>
          </a:p>
          <a:p>
            <a:pPr marL="0" indent="0" algn="ctr">
              <a:buNone/>
            </a:pPr>
            <a:r>
              <a:rPr lang="ru-RU" dirty="0"/>
              <a:t>Общие требования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Введён в действие 01.04.2024</a:t>
            </a:r>
          </a:p>
          <a:p>
            <a:pPr marL="0" indent="0" algn="ctr">
              <a:buNone/>
            </a:pPr>
            <a:r>
              <a:rPr lang="ru-RU" dirty="0"/>
              <a:t>Введён впервые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ru-RU" dirty="0"/>
              <a:t>Применяется совместно с ГОСТ Р 56939</a:t>
            </a:r>
          </a:p>
        </p:txBody>
      </p:sp>
    </p:spTree>
    <p:extLst>
      <p:ext uri="{BB962C8B-B14F-4D97-AF65-F5344CB8AC3E}">
        <p14:creationId xmlns:p14="http://schemas.microsoft.com/office/powerpoint/2010/main" val="2942122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B5FEF37-D25E-4181-BB7C-B9ED7D0E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Термины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5E77D2FE-CB62-4FFE-A40F-344B8EF7A915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776927" y="2374122"/>
            <a:ext cx="6236616" cy="36085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AB9F49-BD6D-4FE0-A4EB-C4BFB111E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53" y="2642419"/>
            <a:ext cx="3071961" cy="307196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2DF037-3E10-41F3-ABB7-4FF28F1DF4B1}"/>
              </a:ext>
            </a:extLst>
          </p:cNvPr>
          <p:cNvSpPr/>
          <p:nvPr/>
        </p:nvSpPr>
        <p:spPr>
          <a:xfrm>
            <a:off x="1033105" y="6126310"/>
            <a:ext cx="572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4"/>
              </a:rPr>
              <a:t>https://pvs-studio.ru/ru/blog/video/11066/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6247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6219029-2823-4A24-A2AB-F507CE0B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Критическая ошибка (важнейшее понятие)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3648A32-3C6E-41D4-8D07-A99ADC6608E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/>
              <a:t>Ошибка, которая может привести к нарушению безопасности обрабатываемой информации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Мы в статьях называли такие ошибки потенциальными уязвимостями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ru-RU" dirty="0"/>
              <a:t>В настоящем стандарте в задачи статического анализа </a:t>
            </a:r>
            <a:r>
              <a:rPr lang="ru-RU" b="1" dirty="0"/>
              <a:t>не входит разграничение ошибок в части последствий</a:t>
            </a:r>
            <a:r>
              <a:rPr lang="ru-RU" dirty="0"/>
              <a:t>, необходимо найти потенциальные места ошибок</a:t>
            </a:r>
            <a:r>
              <a:rPr lang="en-US" dirty="0"/>
              <a:t>.</a:t>
            </a:r>
          </a:p>
          <a:p>
            <a:r>
              <a:rPr lang="ru-RU" b="1" dirty="0"/>
              <a:t>Мы часто разбирали это в статьях. Приятно, что это звучит и в стандарте.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D3B16-8AE9-4BFE-A64D-BB58BC53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55" y="5565418"/>
            <a:ext cx="1107178" cy="9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2203"/>
      </p:ext>
    </p:extLst>
  </p:cSld>
  <p:clrMapOvr>
    <a:masterClrMapping/>
  </p:clrMapOvr>
</p:sld>
</file>

<file path=ppt/theme/theme1.xml><?xml version="1.0" encoding="utf-8"?>
<a:theme xmlns:a="http://schemas.openxmlformats.org/drawingml/2006/main" name="PVS-Studio">
  <a:themeElements>
    <a:clrScheme name="PVS-Studio">
      <a:dk1>
        <a:srgbClr val="0E0E0E"/>
      </a:dk1>
      <a:lt1>
        <a:sysClr val="window" lastClr="FFFFFF"/>
      </a:lt1>
      <a:dk2>
        <a:srgbClr val="A5A5A5"/>
      </a:dk2>
      <a:lt2>
        <a:srgbClr val="FFFFFF"/>
      </a:lt2>
      <a:accent1>
        <a:srgbClr val="000000"/>
      </a:accent1>
      <a:accent2>
        <a:srgbClr val="ED7D31"/>
      </a:accent2>
      <a:accent3>
        <a:srgbClr val="FFC000"/>
      </a:accent3>
      <a:accent4>
        <a:srgbClr val="92D050"/>
      </a:accent4>
      <a:accent5>
        <a:srgbClr val="4472C4"/>
      </a:accent5>
      <a:accent6>
        <a:srgbClr val="0563C1"/>
      </a:accent6>
      <a:hlink>
        <a:srgbClr val="000000"/>
      </a:hlink>
      <a:folHlink>
        <a:srgbClr val="000000"/>
      </a:folHlink>
    </a:clrScheme>
    <a:fontScheme name="Другая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3F0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 b="1" dirty="0">
            <a:solidFill>
              <a:schemeClr val="bg1"/>
            </a:solidFill>
            <a:latin typeface="Manrope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 template PVS (newchange).potx" id="{73054D92-ABAC-42DE-A2DA-842E80A43878}" vid="{0D1FF868-5F39-42EA-B9C6-93B293DE626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template PVS</Template>
  <TotalTime>4017</TotalTime>
  <Words>1496</Words>
  <Application>Microsoft Office PowerPoint</Application>
  <PresentationFormat>Широкоэкранный</PresentationFormat>
  <Paragraphs>207</Paragraphs>
  <Slides>41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Arial Unicode MS</vt:lpstr>
      <vt:lpstr>Consolas</vt:lpstr>
      <vt:lpstr>Manrope</vt:lpstr>
      <vt:lpstr>Wingdings</vt:lpstr>
      <vt:lpstr>PVS-Studio</vt:lpstr>
      <vt:lpstr>Презентация PowerPoint</vt:lpstr>
      <vt:lpstr>Андрей Карпов</vt:lpstr>
      <vt:lpstr>Предыстория: ГОСТ Р 56939 </vt:lpstr>
      <vt:lpstr>ГОСТ Р 56939 – Разработка безопасного программного обеспечения</vt:lpstr>
      <vt:lpstr>Что такое «использование статических анализаторов кода»?</vt:lpstr>
      <vt:lpstr>ГОСТ Р 71207–2024</vt:lpstr>
      <vt:lpstr>ГОСТ Р 71207–2024</vt:lpstr>
      <vt:lpstr>Термины</vt:lpstr>
      <vt:lpstr>Критическая ошибка (важнейшее понятие)</vt:lpstr>
      <vt:lpstr>Чем полезно понятие «критическая ошибка»?</vt:lpstr>
      <vt:lpstr>Классификация предупреждений</vt:lpstr>
      <vt:lpstr>PVS-Studio и критические ошибки</vt:lpstr>
      <vt:lpstr>Критические ошибки, которые должен находить анализатор</vt:lpstr>
      <vt:lpstr>Интерпретируемые языки</vt:lpstr>
      <vt:lpstr>Компилируемые языки</vt:lpstr>
      <vt:lpstr>Дополнительно для C и C++</vt:lpstr>
      <vt:lpstr>Пример ошибки переполнения буфера (ICU, C)</vt:lpstr>
      <vt:lpstr>Ошибка управления динамической памятью (MuseScore, C++)</vt:lpstr>
      <vt:lpstr>Подробнее про критические ошибки</vt:lpstr>
      <vt:lpstr>Однако помним: «некритическая ошибка» тоже может быть опасной</vt:lpstr>
      <vt:lpstr>Про некоторые требования</vt:lpstr>
      <vt:lpstr>Про выбор анализаторов</vt:lpstr>
      <vt:lpstr>Требования к технологиям анализа кода</vt:lpstr>
      <vt:lpstr>Требования к инструментам статического анализа</vt:lpstr>
      <vt:lpstr>Требования к порядку выполнения статического анализа, внедрение</vt:lpstr>
      <vt:lpstr>«Анализатор запускается» != «анализатор внедрён»</vt:lpstr>
      <vt:lpstr>Нет подходу «анализатор запускается, но не смотрим»!</vt:lpstr>
      <vt:lpstr>Правка ошибок</vt:lpstr>
      <vt:lpstr>Ещё рекомендация по документированию диагностик</vt:lpstr>
      <vt:lpstr>Документация PVS-Studio</vt:lpstr>
      <vt:lpstr>Методика проверки требований к статическому анализатору</vt:lpstr>
      <vt:lpstr>Хорошо описано с точки зрения сертификации</vt:lpstr>
      <vt:lpstr>Но разработчикам анализатора непонятно, от чего отталкиваться</vt:lpstr>
      <vt:lpstr>Итоги</vt:lpstr>
      <vt:lpstr>Для пользователей анализаторов кода</vt:lpstr>
      <vt:lpstr>Для разработчиков анализаторов кода</vt:lpstr>
      <vt:lpstr>В целом приятные ощущения</vt:lpstr>
      <vt:lpstr>PVS-Studio</vt:lpstr>
      <vt:lpstr>PVS-Studio</vt:lpstr>
      <vt:lpstr>Попробовать PVS-Studio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статического анализатора в разработке безопасного ПО</dc:title>
  <dc:creator>Boris Novoselov</dc:creator>
  <cp:lastModifiedBy>Andrey Karpov</cp:lastModifiedBy>
  <cp:revision>385</cp:revision>
  <dcterms:created xsi:type="dcterms:W3CDTF">2023-10-17T07:31:20Z</dcterms:created>
  <dcterms:modified xsi:type="dcterms:W3CDTF">2024-08-27T12:11:39Z</dcterms:modified>
</cp:coreProperties>
</file>