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06"/>
  </p:sldMasterIdLst>
  <p:notesMasterIdLst>
    <p:notesMasterId r:id="rId213"/>
  </p:notesMasterIdLst>
  <p:handoutMasterIdLst>
    <p:handoutMasterId r:id="rId214"/>
  </p:handoutMasterIdLst>
  <p:sldIdLst>
    <p:sldId id="256" r:id="rId107"/>
    <p:sldId id="267" r:id="rId108"/>
    <p:sldId id="263" r:id="rId109"/>
    <p:sldId id="264" r:id="rId110"/>
    <p:sldId id="265" r:id="rId111"/>
    <p:sldId id="266" r:id="rId112"/>
    <p:sldId id="268" r:id="rId113"/>
    <p:sldId id="270" r:id="rId114"/>
    <p:sldId id="272" r:id="rId115"/>
    <p:sldId id="271" r:id="rId116"/>
    <p:sldId id="274" r:id="rId117"/>
    <p:sldId id="275" r:id="rId118"/>
    <p:sldId id="276" r:id="rId119"/>
    <p:sldId id="277" r:id="rId120"/>
    <p:sldId id="391" r:id="rId121"/>
    <p:sldId id="283" r:id="rId122"/>
    <p:sldId id="285" r:id="rId123"/>
    <p:sldId id="286" r:id="rId124"/>
    <p:sldId id="287" r:id="rId125"/>
    <p:sldId id="280" r:id="rId126"/>
    <p:sldId id="288" r:id="rId127"/>
    <p:sldId id="389" r:id="rId128"/>
    <p:sldId id="278" r:id="rId129"/>
    <p:sldId id="269" r:id="rId130"/>
    <p:sldId id="331" r:id="rId131"/>
    <p:sldId id="332" r:id="rId132"/>
    <p:sldId id="333" r:id="rId133"/>
    <p:sldId id="319" r:id="rId134"/>
    <p:sldId id="329" r:id="rId135"/>
    <p:sldId id="334" r:id="rId136"/>
    <p:sldId id="336" r:id="rId137"/>
    <p:sldId id="326" r:id="rId138"/>
    <p:sldId id="327" r:id="rId139"/>
    <p:sldId id="328" r:id="rId140"/>
    <p:sldId id="337" r:id="rId141"/>
    <p:sldId id="338" r:id="rId142"/>
    <p:sldId id="339" r:id="rId143"/>
    <p:sldId id="340" r:id="rId144"/>
    <p:sldId id="257" r:id="rId145"/>
    <p:sldId id="258" r:id="rId146"/>
    <p:sldId id="259" r:id="rId147"/>
    <p:sldId id="260" r:id="rId148"/>
    <p:sldId id="262" r:id="rId149"/>
    <p:sldId id="341" r:id="rId150"/>
    <p:sldId id="343" r:id="rId151"/>
    <p:sldId id="294" r:id="rId152"/>
    <p:sldId id="293" r:id="rId153"/>
    <p:sldId id="318" r:id="rId154"/>
    <p:sldId id="344" r:id="rId155"/>
    <p:sldId id="345" r:id="rId156"/>
    <p:sldId id="347" r:id="rId157"/>
    <p:sldId id="279" r:id="rId158"/>
    <p:sldId id="348" r:id="rId159"/>
    <p:sldId id="349" r:id="rId160"/>
    <p:sldId id="350" r:id="rId161"/>
    <p:sldId id="352" r:id="rId162"/>
    <p:sldId id="284" r:id="rId163"/>
    <p:sldId id="353" r:id="rId164"/>
    <p:sldId id="354" r:id="rId165"/>
    <p:sldId id="355" r:id="rId166"/>
    <p:sldId id="299" r:id="rId167"/>
    <p:sldId id="312" r:id="rId168"/>
    <p:sldId id="314" r:id="rId169"/>
    <p:sldId id="356" r:id="rId170"/>
    <p:sldId id="315" r:id="rId171"/>
    <p:sldId id="316" r:id="rId172"/>
    <p:sldId id="300" r:id="rId173"/>
    <p:sldId id="301" r:id="rId174"/>
    <p:sldId id="302" r:id="rId175"/>
    <p:sldId id="304" r:id="rId176"/>
    <p:sldId id="305" r:id="rId177"/>
    <p:sldId id="306" r:id="rId178"/>
    <p:sldId id="309" r:id="rId179"/>
    <p:sldId id="394" r:id="rId180"/>
    <p:sldId id="357" r:id="rId181"/>
    <p:sldId id="358" r:id="rId182"/>
    <p:sldId id="359" r:id="rId183"/>
    <p:sldId id="360" r:id="rId184"/>
    <p:sldId id="361" r:id="rId185"/>
    <p:sldId id="362" r:id="rId186"/>
    <p:sldId id="383" r:id="rId187"/>
    <p:sldId id="384" r:id="rId188"/>
    <p:sldId id="385" r:id="rId189"/>
    <p:sldId id="386" r:id="rId190"/>
    <p:sldId id="387" r:id="rId191"/>
    <p:sldId id="364" r:id="rId192"/>
    <p:sldId id="365" r:id="rId193"/>
    <p:sldId id="376" r:id="rId194"/>
    <p:sldId id="377" r:id="rId195"/>
    <p:sldId id="378" r:id="rId196"/>
    <p:sldId id="379" r:id="rId197"/>
    <p:sldId id="380" r:id="rId198"/>
    <p:sldId id="381" r:id="rId199"/>
    <p:sldId id="382" r:id="rId200"/>
    <p:sldId id="395" r:id="rId201"/>
    <p:sldId id="367" r:id="rId202"/>
    <p:sldId id="368" r:id="rId203"/>
    <p:sldId id="369" r:id="rId204"/>
    <p:sldId id="370" r:id="rId205"/>
    <p:sldId id="366" r:id="rId206"/>
    <p:sldId id="371" r:id="rId207"/>
    <p:sldId id="372" r:id="rId208"/>
    <p:sldId id="373" r:id="rId209"/>
    <p:sldId id="374" r:id="rId210"/>
    <p:sldId id="388" r:id="rId211"/>
    <p:sldId id="375" r:id="rId212"/>
  </p:sldIdLst>
  <p:sldSz cx="12192000" cy="6858000"/>
  <p:notesSz cx="6858000" cy="9144000"/>
  <p:embeddedFontLst>
    <p:embeddedFont>
      <p:font typeface="Calibri" panose="020F0502020204030204" pitchFamily="34" charset="0"/>
      <p:regular r:id="rId215"/>
      <p:bold r:id="rId216"/>
      <p:italic r:id="rId217"/>
      <p:boldItalic r:id="rId218"/>
    </p:embeddedFont>
    <p:embeddedFont>
      <p:font typeface="Cascadia Mono" panose="020B0609020000020004" pitchFamily="49" charset="0"/>
      <p:regular r:id="rId219"/>
      <p:bold r:id="rId220"/>
      <p:italic r:id="rId221"/>
      <p:boldItalic r:id="rId222"/>
    </p:embeddedFont>
    <p:embeddedFont>
      <p:font typeface="Consolas" panose="020B0609020204030204" pitchFamily="49" charset="0"/>
      <p:regular r:id="rId223"/>
      <p:bold r:id="rId224"/>
      <p:italic r:id="rId225"/>
      <p:boldItalic r:id="rId226"/>
    </p:embeddedFont>
    <p:embeddedFont>
      <p:font typeface="Manrope" panose="020B0604020202020204" charset="0"/>
      <p:regular r:id="rId227"/>
      <p:bold r:id="rId2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" initials="A" lastIdx="1" clrIdx="0">
    <p:extLst>
      <p:ext uri="{19B8F6BF-5375-455C-9EA6-DF929625EA0E}">
        <p15:presenceInfo xmlns:p15="http://schemas.microsoft.com/office/powerpoint/2012/main" userId="5194dd6943ec35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1" autoAdjust="0"/>
    <p:restoredTop sz="94620" autoAdjust="0"/>
  </p:normalViewPr>
  <p:slideViewPr>
    <p:cSldViewPr snapToGrid="0">
      <p:cViewPr varScale="1">
        <p:scale>
          <a:sx n="81" d="100"/>
          <a:sy n="81" d="100"/>
        </p:scale>
        <p:origin x="53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478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slide" Target="slides/slide32.xml"/><Relationship Id="rId159" Type="http://schemas.openxmlformats.org/officeDocument/2006/relationships/slide" Target="slides/slide53.xml"/><Relationship Id="rId170" Type="http://schemas.openxmlformats.org/officeDocument/2006/relationships/slide" Target="slides/slide64.xml"/><Relationship Id="rId191" Type="http://schemas.openxmlformats.org/officeDocument/2006/relationships/slide" Target="slides/slide85.xml"/><Relationship Id="rId205" Type="http://schemas.openxmlformats.org/officeDocument/2006/relationships/slide" Target="slides/slide99.xml"/><Relationship Id="rId226" Type="http://schemas.openxmlformats.org/officeDocument/2006/relationships/font" Target="fonts/font12.fntdata"/><Relationship Id="rId107" Type="http://schemas.openxmlformats.org/officeDocument/2006/relationships/slide" Target="slides/slide1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slide" Target="slides/slide22.xml"/><Relationship Id="rId149" Type="http://schemas.openxmlformats.org/officeDocument/2006/relationships/slide" Target="slides/slide43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slide" Target="slides/slide54.xml"/><Relationship Id="rId181" Type="http://schemas.openxmlformats.org/officeDocument/2006/relationships/slide" Target="slides/slide75.xml"/><Relationship Id="rId216" Type="http://schemas.openxmlformats.org/officeDocument/2006/relationships/font" Target="fonts/font2.fntdata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slide" Target="slides/slide12.xml"/><Relationship Id="rId139" Type="http://schemas.openxmlformats.org/officeDocument/2006/relationships/slide" Target="slides/slide33.xml"/><Relationship Id="rId85" Type="http://schemas.openxmlformats.org/officeDocument/2006/relationships/customXml" Target="../customXml/item85.xml"/><Relationship Id="rId150" Type="http://schemas.openxmlformats.org/officeDocument/2006/relationships/slide" Target="slides/slide44.xml"/><Relationship Id="rId171" Type="http://schemas.openxmlformats.org/officeDocument/2006/relationships/slide" Target="slides/slide65.xml"/><Relationship Id="rId192" Type="http://schemas.openxmlformats.org/officeDocument/2006/relationships/slide" Target="slides/slide86.xml"/><Relationship Id="rId206" Type="http://schemas.openxmlformats.org/officeDocument/2006/relationships/slide" Target="slides/slide100.xml"/><Relationship Id="rId227" Type="http://schemas.openxmlformats.org/officeDocument/2006/relationships/font" Target="fonts/font13.fntdata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slide" Target="slides/slide2.xml"/><Relationship Id="rId129" Type="http://schemas.openxmlformats.org/officeDocument/2006/relationships/slide" Target="slides/slide23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slide" Target="slides/slide34.xml"/><Relationship Id="rId161" Type="http://schemas.openxmlformats.org/officeDocument/2006/relationships/slide" Target="slides/slide55.xml"/><Relationship Id="rId182" Type="http://schemas.openxmlformats.org/officeDocument/2006/relationships/slide" Target="slides/slide76.xml"/><Relationship Id="rId217" Type="http://schemas.openxmlformats.org/officeDocument/2006/relationships/font" Target="fonts/font3.fntdata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119" Type="http://schemas.openxmlformats.org/officeDocument/2006/relationships/slide" Target="slides/slide13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slide" Target="slides/slide24.xml"/><Relationship Id="rId151" Type="http://schemas.openxmlformats.org/officeDocument/2006/relationships/slide" Target="slides/slide45.xml"/><Relationship Id="rId172" Type="http://schemas.openxmlformats.org/officeDocument/2006/relationships/slide" Target="slides/slide66.xml"/><Relationship Id="rId193" Type="http://schemas.openxmlformats.org/officeDocument/2006/relationships/slide" Target="slides/slide87.xml"/><Relationship Id="rId207" Type="http://schemas.openxmlformats.org/officeDocument/2006/relationships/slide" Target="slides/slide101.xml"/><Relationship Id="rId228" Type="http://schemas.openxmlformats.org/officeDocument/2006/relationships/font" Target="fonts/font14.fntdata"/><Relationship Id="rId13" Type="http://schemas.openxmlformats.org/officeDocument/2006/relationships/customXml" Target="../customXml/item13.xml"/><Relationship Id="rId109" Type="http://schemas.openxmlformats.org/officeDocument/2006/relationships/slide" Target="slides/slide3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slide" Target="slides/slide14.xml"/><Relationship Id="rId141" Type="http://schemas.openxmlformats.org/officeDocument/2006/relationships/slide" Target="slides/slide35.xml"/><Relationship Id="rId7" Type="http://schemas.openxmlformats.org/officeDocument/2006/relationships/customXml" Target="../customXml/item7.xml"/><Relationship Id="rId162" Type="http://schemas.openxmlformats.org/officeDocument/2006/relationships/slide" Target="slides/slide56.xml"/><Relationship Id="rId183" Type="http://schemas.openxmlformats.org/officeDocument/2006/relationships/slide" Target="slides/slide77.xml"/><Relationship Id="rId218" Type="http://schemas.openxmlformats.org/officeDocument/2006/relationships/font" Target="fonts/font4.fntdata"/><Relationship Id="rId24" Type="http://schemas.openxmlformats.org/officeDocument/2006/relationships/customXml" Target="../customXml/item24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" Target="slides/slide4.xml"/><Relationship Id="rId131" Type="http://schemas.openxmlformats.org/officeDocument/2006/relationships/slide" Target="slides/slide25.xml"/><Relationship Id="rId152" Type="http://schemas.openxmlformats.org/officeDocument/2006/relationships/slide" Target="slides/slide46.xml"/><Relationship Id="rId173" Type="http://schemas.openxmlformats.org/officeDocument/2006/relationships/slide" Target="slides/slide67.xml"/><Relationship Id="rId194" Type="http://schemas.openxmlformats.org/officeDocument/2006/relationships/slide" Target="slides/slide88.xml"/><Relationship Id="rId208" Type="http://schemas.openxmlformats.org/officeDocument/2006/relationships/slide" Target="slides/slide102.xml"/><Relationship Id="rId229" Type="http://schemas.openxmlformats.org/officeDocument/2006/relationships/commentAuthors" Target="commentAuthors.xml"/><Relationship Id="rId14" Type="http://schemas.openxmlformats.org/officeDocument/2006/relationships/customXml" Target="../customXml/item14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8" Type="http://schemas.openxmlformats.org/officeDocument/2006/relationships/customXml" Target="../customXml/item8.xml"/><Relationship Id="rId98" Type="http://schemas.openxmlformats.org/officeDocument/2006/relationships/customXml" Target="../customXml/item98.xml"/><Relationship Id="rId121" Type="http://schemas.openxmlformats.org/officeDocument/2006/relationships/slide" Target="slides/slide15.xml"/><Relationship Id="rId142" Type="http://schemas.openxmlformats.org/officeDocument/2006/relationships/slide" Target="slides/slide36.xml"/><Relationship Id="rId163" Type="http://schemas.openxmlformats.org/officeDocument/2006/relationships/slide" Target="slides/slide57.xml"/><Relationship Id="rId184" Type="http://schemas.openxmlformats.org/officeDocument/2006/relationships/slide" Target="slides/slide78.xml"/><Relationship Id="rId219" Type="http://schemas.openxmlformats.org/officeDocument/2006/relationships/font" Target="fonts/font5.fntdata"/><Relationship Id="rId230" Type="http://schemas.openxmlformats.org/officeDocument/2006/relationships/presProps" Target="presProps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slide" Target="slides/slide5.xml"/><Relationship Id="rId132" Type="http://schemas.openxmlformats.org/officeDocument/2006/relationships/slide" Target="slides/slide26.xml"/><Relationship Id="rId153" Type="http://schemas.openxmlformats.org/officeDocument/2006/relationships/slide" Target="slides/slide47.xml"/><Relationship Id="rId174" Type="http://schemas.openxmlformats.org/officeDocument/2006/relationships/slide" Target="slides/slide68.xml"/><Relationship Id="rId179" Type="http://schemas.openxmlformats.org/officeDocument/2006/relationships/slide" Target="slides/slide73.xml"/><Relationship Id="rId195" Type="http://schemas.openxmlformats.org/officeDocument/2006/relationships/slide" Target="slides/slide89.xml"/><Relationship Id="rId209" Type="http://schemas.openxmlformats.org/officeDocument/2006/relationships/slide" Target="slides/slide103.xml"/><Relationship Id="rId190" Type="http://schemas.openxmlformats.org/officeDocument/2006/relationships/slide" Target="slides/slide84.xml"/><Relationship Id="rId204" Type="http://schemas.openxmlformats.org/officeDocument/2006/relationships/slide" Target="slides/slide98.xml"/><Relationship Id="rId220" Type="http://schemas.openxmlformats.org/officeDocument/2006/relationships/font" Target="fonts/font6.fntdata"/><Relationship Id="rId225" Type="http://schemas.openxmlformats.org/officeDocument/2006/relationships/font" Target="fonts/font11.fntdata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slideMaster" Target="slideMasters/slideMaster1.xml"/><Relationship Id="rId127" Type="http://schemas.openxmlformats.org/officeDocument/2006/relationships/slide" Target="slides/slide2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slide" Target="slides/slide16.xml"/><Relationship Id="rId143" Type="http://schemas.openxmlformats.org/officeDocument/2006/relationships/slide" Target="slides/slide37.xml"/><Relationship Id="rId148" Type="http://schemas.openxmlformats.org/officeDocument/2006/relationships/slide" Target="slides/slide42.xml"/><Relationship Id="rId164" Type="http://schemas.openxmlformats.org/officeDocument/2006/relationships/slide" Target="slides/slide58.xml"/><Relationship Id="rId169" Type="http://schemas.openxmlformats.org/officeDocument/2006/relationships/slide" Target="slides/slide63.xml"/><Relationship Id="rId185" Type="http://schemas.openxmlformats.org/officeDocument/2006/relationships/slide" Target="slides/slide7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slide" Target="slides/slide74.xml"/><Relationship Id="rId210" Type="http://schemas.openxmlformats.org/officeDocument/2006/relationships/slide" Target="slides/slide104.xml"/><Relationship Id="rId215" Type="http://schemas.openxmlformats.org/officeDocument/2006/relationships/font" Target="fonts/font1.fntdata"/><Relationship Id="rId26" Type="http://schemas.openxmlformats.org/officeDocument/2006/relationships/customXml" Target="../customXml/item26.xml"/><Relationship Id="rId231" Type="http://schemas.openxmlformats.org/officeDocument/2006/relationships/viewProps" Target="viewProps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slide" Target="slides/slide6.xml"/><Relationship Id="rId133" Type="http://schemas.openxmlformats.org/officeDocument/2006/relationships/slide" Target="slides/slide27.xml"/><Relationship Id="rId154" Type="http://schemas.openxmlformats.org/officeDocument/2006/relationships/slide" Target="slides/slide48.xml"/><Relationship Id="rId175" Type="http://schemas.openxmlformats.org/officeDocument/2006/relationships/slide" Target="slides/slide69.xml"/><Relationship Id="rId196" Type="http://schemas.openxmlformats.org/officeDocument/2006/relationships/slide" Target="slides/slide90.xml"/><Relationship Id="rId200" Type="http://schemas.openxmlformats.org/officeDocument/2006/relationships/slide" Target="slides/slide94.xml"/><Relationship Id="rId16" Type="http://schemas.openxmlformats.org/officeDocument/2006/relationships/customXml" Target="../customXml/item16.xml"/><Relationship Id="rId221" Type="http://schemas.openxmlformats.org/officeDocument/2006/relationships/font" Target="fonts/font7.fntdata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slide" Target="slides/slide17.xml"/><Relationship Id="rId144" Type="http://schemas.openxmlformats.org/officeDocument/2006/relationships/slide" Target="slides/slide38.xml"/><Relationship Id="rId90" Type="http://schemas.openxmlformats.org/officeDocument/2006/relationships/customXml" Target="../customXml/item90.xml"/><Relationship Id="rId165" Type="http://schemas.openxmlformats.org/officeDocument/2006/relationships/slide" Target="slides/slide59.xml"/><Relationship Id="rId186" Type="http://schemas.openxmlformats.org/officeDocument/2006/relationships/slide" Target="slides/slide80.xml"/><Relationship Id="rId211" Type="http://schemas.openxmlformats.org/officeDocument/2006/relationships/slide" Target="slides/slide105.xml"/><Relationship Id="rId232" Type="http://schemas.openxmlformats.org/officeDocument/2006/relationships/theme" Target="theme/theme1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slide" Target="slides/slide7.xml"/><Relationship Id="rId134" Type="http://schemas.openxmlformats.org/officeDocument/2006/relationships/slide" Target="slides/slide28.xml"/><Relationship Id="rId80" Type="http://schemas.openxmlformats.org/officeDocument/2006/relationships/customXml" Target="../customXml/item80.xml"/><Relationship Id="rId155" Type="http://schemas.openxmlformats.org/officeDocument/2006/relationships/slide" Target="slides/slide49.xml"/><Relationship Id="rId176" Type="http://schemas.openxmlformats.org/officeDocument/2006/relationships/slide" Target="slides/slide70.xml"/><Relationship Id="rId197" Type="http://schemas.openxmlformats.org/officeDocument/2006/relationships/slide" Target="slides/slide91.xml"/><Relationship Id="rId201" Type="http://schemas.openxmlformats.org/officeDocument/2006/relationships/slide" Target="slides/slide95.xml"/><Relationship Id="rId222" Type="http://schemas.openxmlformats.org/officeDocument/2006/relationships/font" Target="fonts/font8.fntdata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slide" Target="slides/slide18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slide" Target="slides/slide39.xml"/><Relationship Id="rId166" Type="http://schemas.openxmlformats.org/officeDocument/2006/relationships/slide" Target="slides/slide60.xml"/><Relationship Id="rId187" Type="http://schemas.openxmlformats.org/officeDocument/2006/relationships/slide" Target="slides/slide81.xml"/><Relationship Id="rId1" Type="http://schemas.openxmlformats.org/officeDocument/2006/relationships/customXml" Target="../customXml/item1.xml"/><Relationship Id="rId212" Type="http://schemas.openxmlformats.org/officeDocument/2006/relationships/slide" Target="slides/slide106.xml"/><Relationship Id="rId233" Type="http://schemas.openxmlformats.org/officeDocument/2006/relationships/tableStyles" Target="tableStyles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slide" Target="slides/slide8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slide" Target="slides/slide29.xml"/><Relationship Id="rId156" Type="http://schemas.openxmlformats.org/officeDocument/2006/relationships/slide" Target="slides/slide50.xml"/><Relationship Id="rId177" Type="http://schemas.openxmlformats.org/officeDocument/2006/relationships/slide" Target="slides/slide71.xml"/><Relationship Id="rId198" Type="http://schemas.openxmlformats.org/officeDocument/2006/relationships/slide" Target="slides/slide92.xml"/><Relationship Id="rId202" Type="http://schemas.openxmlformats.org/officeDocument/2006/relationships/slide" Target="slides/slide96.xml"/><Relationship Id="rId223" Type="http://schemas.openxmlformats.org/officeDocument/2006/relationships/font" Target="fonts/font9.fntdata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slide" Target="slides/slide19.xml"/><Relationship Id="rId146" Type="http://schemas.openxmlformats.org/officeDocument/2006/relationships/slide" Target="slides/slide40.xml"/><Relationship Id="rId167" Type="http://schemas.openxmlformats.org/officeDocument/2006/relationships/slide" Target="slides/slide61.xml"/><Relationship Id="rId188" Type="http://schemas.openxmlformats.org/officeDocument/2006/relationships/slide" Target="slides/slide82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40" Type="http://schemas.openxmlformats.org/officeDocument/2006/relationships/customXml" Target="../customXml/item40.xml"/><Relationship Id="rId115" Type="http://schemas.openxmlformats.org/officeDocument/2006/relationships/slide" Target="slides/slide9.xml"/><Relationship Id="rId136" Type="http://schemas.openxmlformats.org/officeDocument/2006/relationships/slide" Target="slides/slide30.xml"/><Relationship Id="rId157" Type="http://schemas.openxmlformats.org/officeDocument/2006/relationships/slide" Target="slides/slide51.xml"/><Relationship Id="rId178" Type="http://schemas.openxmlformats.org/officeDocument/2006/relationships/slide" Target="slides/slide72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slide" Target="slides/slide93.xml"/><Relationship Id="rId203" Type="http://schemas.openxmlformats.org/officeDocument/2006/relationships/slide" Target="slides/slide97.xml"/><Relationship Id="rId19" Type="http://schemas.openxmlformats.org/officeDocument/2006/relationships/customXml" Target="../customXml/item19.xml"/><Relationship Id="rId224" Type="http://schemas.openxmlformats.org/officeDocument/2006/relationships/font" Target="fonts/font10.fntdata"/><Relationship Id="rId30" Type="http://schemas.openxmlformats.org/officeDocument/2006/relationships/customXml" Target="../customXml/item30.xml"/><Relationship Id="rId105" Type="http://schemas.openxmlformats.org/officeDocument/2006/relationships/customXml" Target="../customXml/item105.xml"/><Relationship Id="rId126" Type="http://schemas.openxmlformats.org/officeDocument/2006/relationships/slide" Target="slides/slide20.xml"/><Relationship Id="rId147" Type="http://schemas.openxmlformats.org/officeDocument/2006/relationships/slide" Target="slides/slide41.xml"/><Relationship Id="rId168" Type="http://schemas.openxmlformats.org/officeDocument/2006/relationships/slide" Target="slides/slide62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189" Type="http://schemas.openxmlformats.org/officeDocument/2006/relationships/slide" Target="slides/slide83.xml"/><Relationship Id="rId3" Type="http://schemas.openxmlformats.org/officeDocument/2006/relationships/customXml" Target="../customXml/item3.xml"/><Relationship Id="rId214" Type="http://schemas.openxmlformats.org/officeDocument/2006/relationships/handoutMaster" Target="handoutMasters/handoutMaster1.xml"/><Relationship Id="rId116" Type="http://schemas.openxmlformats.org/officeDocument/2006/relationships/slide" Target="slides/slide10.xml"/><Relationship Id="rId137" Type="http://schemas.openxmlformats.org/officeDocument/2006/relationships/slide" Target="slides/slide31.xml"/><Relationship Id="rId158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0CDE792-36F7-4F9A-8604-FEAE1987B3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526A82-E421-478D-B471-662481BD04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AE45-ACB7-4458-AED2-F39A5E2EC783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0BFA3D-0179-4E6A-85FD-5E6A0C340B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5CDFC-5C07-4191-AFAB-BFEA008E12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BF376-59EB-4FC8-86B9-C74B49DC8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72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646D-9C43-4A4D-AD7A-E456DA77609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20957-61E8-4B5D-A696-A04B5509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6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20957-61E8-4B5D-A696-A04B5509D7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4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20957-61E8-4B5D-A696-A04B5509D7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20957-61E8-4B5D-A696-A04B5509D793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3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BBD6B8-6D30-4B88-891E-D7885E04E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" y="5284710"/>
            <a:ext cx="1820411" cy="12303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89FF07-0D60-4964-876D-EFC7DC3E2B44}"/>
              </a:ext>
            </a:extLst>
          </p:cNvPr>
          <p:cNvSpPr/>
          <p:nvPr userDrawn="1"/>
        </p:nvSpPr>
        <p:spPr>
          <a:xfrm>
            <a:off x="1854259" y="2085974"/>
            <a:ext cx="8483482" cy="124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33CF8F-76E8-43BD-A13F-8A8A4931F5BF}"/>
              </a:ext>
            </a:extLst>
          </p:cNvPr>
          <p:cNvSpPr/>
          <p:nvPr userDrawn="1"/>
        </p:nvSpPr>
        <p:spPr>
          <a:xfrm>
            <a:off x="1797109" y="2038348"/>
            <a:ext cx="8483482" cy="1247775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099393-78A1-44D6-A02C-51F8B6C0CCEF}"/>
              </a:ext>
            </a:extLst>
          </p:cNvPr>
          <p:cNvSpPr/>
          <p:nvPr userDrawn="1"/>
        </p:nvSpPr>
        <p:spPr>
          <a:xfrm>
            <a:off x="7962900" y="5324471"/>
            <a:ext cx="4229100" cy="124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457200" rtlCol="0" anchor="ctr" anchorCtr="0"/>
          <a:lstStyle/>
          <a:p>
            <a:pPr algn="r"/>
            <a:endParaRPr lang="en-US" dirty="0">
              <a:solidFill>
                <a:schemeClr val="bg1">
                  <a:lumMod val="65000"/>
                </a:schemeClr>
              </a:solidFill>
              <a:latin typeface="Manrope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C9294E-3C02-4095-AC87-E506317E9F19}"/>
              </a:ext>
            </a:extLst>
          </p:cNvPr>
          <p:cNvSpPr/>
          <p:nvPr userDrawn="1"/>
        </p:nvSpPr>
        <p:spPr>
          <a:xfrm>
            <a:off x="7905750" y="5267320"/>
            <a:ext cx="4476750" cy="1247775"/>
          </a:xfrm>
          <a:prstGeom prst="rect">
            <a:avLst/>
          </a:prstGeom>
          <a:noFill/>
          <a:ln w="38100" cap="sq" cmpd="sng">
            <a:solidFill>
              <a:schemeClr val="dk1">
                <a:shade val="50000"/>
              </a:schemeClr>
            </a:solidFill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457200" rtlCol="0" anchor="ctr" anchorCtr="0"/>
          <a:lstStyle/>
          <a:p>
            <a:pPr algn="r"/>
            <a:endParaRPr lang="en-US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01EAD85-E4CF-4150-AB87-FEE0D7A4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2085975"/>
            <a:ext cx="6705600" cy="1246886"/>
          </a:xfrm>
          <a:prstGeom prst="rect">
            <a:avLst/>
          </a:prstGeom>
        </p:spPr>
        <p:txBody>
          <a:bodyPr/>
          <a:lstStyle>
            <a:lvl1pPr algn="ctr"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56EC94C5-1F0F-43C8-9D8A-5D14787050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3014" y="3511698"/>
            <a:ext cx="8485972" cy="424732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F9DB0D4-8D24-4225-9341-0586676CD5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0694" y="5523783"/>
            <a:ext cx="3470305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sz="2400"/>
            </a:lvl1pPr>
          </a:lstStyle>
          <a:p>
            <a:pPr lvl="0"/>
            <a:r>
              <a:rPr lang="ru-RU" dirty="0"/>
              <a:t>Ваше имя</a:t>
            </a:r>
            <a:endParaRPr lang="en-US" dirty="0"/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C817C56E-8B55-4118-9F5C-06358DCB42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40695" y="5958458"/>
            <a:ext cx="34703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Ваша должность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447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код с поясн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1F2ECA35-7372-409D-AFD6-BB9B52E0AC8C}"/>
              </a:ext>
            </a:extLst>
          </p:cNvPr>
          <p:cNvSpPr/>
          <p:nvPr userDrawn="1"/>
        </p:nvSpPr>
        <p:spPr>
          <a:xfrm>
            <a:off x="381000" y="1"/>
            <a:ext cx="114506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457200" rtlCol="0" anchor="t" anchorCtr="0"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E85C2AE4-5BD9-40D5-9EB2-2EC6536B2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265" y="196554"/>
            <a:ext cx="11035470" cy="65118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7" name="Текст 44">
            <a:extLst>
              <a:ext uri="{FF2B5EF4-FFF2-40B4-BE49-F238E27FC236}">
                <a16:creationId xmlns:a16="http://schemas.microsoft.com/office/drawing/2014/main" id="{FD8F0A35-B719-4A58-BA2E-59B28A6B31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26194" y="851140"/>
            <a:ext cx="360000" cy="360000"/>
          </a:xfrm>
          <a:prstGeom prst="ellipse">
            <a:avLst/>
          </a:prstGeom>
          <a:solidFill>
            <a:srgbClr val="00B3F0"/>
          </a:solidFill>
          <a:ln w="19050">
            <a:solidFill>
              <a:schemeClr val="tx1"/>
            </a:solidFill>
          </a:ln>
        </p:spPr>
        <p:txBody>
          <a:bodyPr vert="horz" wrap="none" lIns="72000" tIns="72000" rIns="72000" bIns="36000" anchor="ctr" anchorCtr="0">
            <a:no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48" name="Текст 44">
            <a:extLst>
              <a:ext uri="{FF2B5EF4-FFF2-40B4-BE49-F238E27FC236}">
                <a16:creationId xmlns:a16="http://schemas.microsoft.com/office/drawing/2014/main" id="{2B77F6B5-7CF9-44D7-9285-9DB5667936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26194" y="1457642"/>
            <a:ext cx="2593911" cy="1037033"/>
          </a:xfrm>
          <a:prstGeom prst="rect">
            <a:avLst/>
          </a:prstGeom>
          <a:solidFill>
            <a:srgbClr val="00B3F0"/>
          </a:solidFill>
          <a:ln w="38100">
            <a:solidFill>
              <a:schemeClr val="tx1"/>
            </a:solidFill>
          </a:ln>
        </p:spPr>
        <p:txBody>
          <a:bodyPr vert="horz" wrap="square" lIns="180000" tIns="180000" rIns="360000" bIns="180000" anchor="t" anchorCtr="0">
            <a:sp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1. 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49" name="Текст 44">
            <a:extLst>
              <a:ext uri="{FF2B5EF4-FFF2-40B4-BE49-F238E27FC236}">
                <a16:creationId xmlns:a16="http://schemas.microsoft.com/office/drawing/2014/main" id="{A8BF50E7-E90B-4F6F-9C93-AF4AB7D2E1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26195" y="2627679"/>
            <a:ext cx="2593911" cy="981634"/>
          </a:xfrm>
          <a:prstGeom prst="rect">
            <a:avLst/>
          </a:prstGeom>
          <a:solidFill>
            <a:srgbClr val="00B3F0"/>
          </a:solidFill>
          <a:ln w="38100">
            <a:solidFill>
              <a:schemeClr val="tx1"/>
            </a:solidFill>
          </a:ln>
        </p:spPr>
        <p:txBody>
          <a:bodyPr vert="horz" wrap="none" lIns="180000" tIns="180000" rIns="360000" bIns="180000" anchor="t" anchorCtr="0">
            <a:sp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1. Без заголовка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29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шибк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9A79D2-D93A-447F-97A5-4A10D7895108}"/>
              </a:ext>
            </a:extLst>
          </p:cNvPr>
          <p:cNvSpPr/>
          <p:nvPr userDrawn="1"/>
        </p:nvSpPr>
        <p:spPr>
          <a:xfrm>
            <a:off x="381000" y="1"/>
            <a:ext cx="114506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457200" rtlCol="0" anchor="t" anchorCtr="0"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384B0A5-C10A-4306-B8F7-E34170ADF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265" y="196555"/>
            <a:ext cx="11035470" cy="52114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DA5FF857-12F5-4D2E-B108-3FB708EE64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8265" y="5557574"/>
            <a:ext cx="11035470" cy="11508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rgbClr val="00B0F0"/>
                </a:solidFill>
                <a:latin typeface="+mn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8" name="Текст 44">
            <a:extLst>
              <a:ext uri="{FF2B5EF4-FFF2-40B4-BE49-F238E27FC236}">
                <a16:creationId xmlns:a16="http://schemas.microsoft.com/office/drawing/2014/main" id="{2B77F6B5-7CF9-44D7-9285-9DB5667936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26194" y="1457642"/>
            <a:ext cx="2593911" cy="695914"/>
          </a:xfrm>
          <a:prstGeom prst="rect">
            <a:avLst/>
          </a:prstGeom>
          <a:solidFill>
            <a:srgbClr val="00B3F0"/>
          </a:solidFill>
          <a:ln w="38100">
            <a:solidFill>
              <a:schemeClr val="tx1"/>
            </a:solidFill>
          </a:ln>
        </p:spPr>
        <p:txBody>
          <a:bodyPr vert="horz" wrap="square" lIns="180000" tIns="180000" rIns="360000" bIns="180000" anchor="t" anchorCtr="0">
            <a:sp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028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8DCE4FD-C6FE-4AEA-A750-AA4D4FA68DAF}"/>
              </a:ext>
            </a:extLst>
          </p:cNvPr>
          <p:cNvSpPr/>
          <p:nvPr userDrawn="1"/>
        </p:nvSpPr>
        <p:spPr>
          <a:xfrm>
            <a:off x="8125911" y="3196406"/>
            <a:ext cx="3826689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600" b="1" dirty="0">
                <a:solidFill>
                  <a:schemeClr val="bg1"/>
                </a:solidFill>
                <a:latin typeface="Manrope" pitchFamily="2" charset="0"/>
              </a:rPr>
              <a:t>Q&amp;A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74F701-955A-4D8A-A432-61E371C1A8C2}"/>
              </a:ext>
            </a:extLst>
          </p:cNvPr>
          <p:cNvSpPr/>
          <p:nvPr userDrawn="1"/>
        </p:nvSpPr>
        <p:spPr>
          <a:xfrm>
            <a:off x="8068761" y="3158306"/>
            <a:ext cx="3826689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600" b="1" dirty="0">
                <a:ln w="38100">
                  <a:solidFill>
                    <a:schemeClr val="tx1"/>
                  </a:solidFill>
                </a:ln>
                <a:noFill/>
                <a:latin typeface="Manrope" pitchFamily="2" charset="0"/>
              </a:rPr>
              <a:t>Q&amp;A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48B9A7-2F57-4A46-96DA-F5A0DBA6B9E9}"/>
              </a:ext>
            </a:extLst>
          </p:cNvPr>
          <p:cNvSpPr/>
          <p:nvPr userDrawn="1"/>
        </p:nvSpPr>
        <p:spPr>
          <a:xfrm>
            <a:off x="7743039" y="5400671"/>
            <a:ext cx="4448961" cy="1162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457200" rtlCol="0" anchor="ctr" anchorCtr="0"/>
          <a:lstStyle/>
          <a:p>
            <a:pPr algn="r"/>
            <a:endParaRPr lang="ru-RU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76A5B8-677A-420A-B4FF-3493E76AA462}"/>
              </a:ext>
            </a:extLst>
          </p:cNvPr>
          <p:cNvSpPr/>
          <p:nvPr userDrawn="1"/>
        </p:nvSpPr>
        <p:spPr>
          <a:xfrm>
            <a:off x="7673014" y="5343520"/>
            <a:ext cx="4709486" cy="1162231"/>
          </a:xfrm>
          <a:prstGeom prst="rect">
            <a:avLst/>
          </a:prstGeom>
          <a:noFill/>
          <a:ln w="38100" cap="sq" cmpd="sng">
            <a:solidFill>
              <a:schemeClr val="dk1">
                <a:shade val="50000"/>
              </a:schemeClr>
            </a:solidFill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457200" rtlCol="0" anchor="ctr" anchorCtr="0"/>
          <a:lstStyle/>
          <a:p>
            <a:pPr algn="r"/>
            <a:endParaRPr lang="en-US" b="1" dirty="0">
              <a:solidFill>
                <a:schemeClr val="tx1"/>
              </a:solidFill>
              <a:latin typeface="Manrope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9A2D0D-D90C-4745-8661-92ECCA008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6" y="1208015"/>
            <a:ext cx="5086800" cy="6858000"/>
          </a:xfrm>
          <a:prstGeom prst="rect">
            <a:avLst/>
          </a:prstGeom>
        </p:spPr>
      </p:pic>
      <p:sp>
        <p:nvSpPr>
          <p:cNvPr id="9" name="Текст 16">
            <a:extLst>
              <a:ext uri="{FF2B5EF4-FFF2-40B4-BE49-F238E27FC236}">
                <a16:creationId xmlns:a16="http://schemas.microsoft.com/office/drawing/2014/main" id="{6D33DE41-7252-495F-A1EF-B9C6E1CE41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6166" y="1943903"/>
            <a:ext cx="234154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2000"/>
            </a:lvl1pPr>
          </a:lstStyle>
          <a:p>
            <a:pPr lvl="0"/>
            <a:r>
              <a:rPr lang="ru-RU" dirty="0"/>
              <a:t>Ваше имя</a:t>
            </a:r>
            <a:endParaRPr lang="en-US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33436E48-BFFE-40A2-AF8B-802AA7E760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0694" y="5532172"/>
            <a:ext cx="3470305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sz="2400"/>
            </a:lvl1pPr>
          </a:lstStyle>
          <a:p>
            <a:pPr lvl="0"/>
            <a:r>
              <a:rPr lang="ru-RU" dirty="0"/>
              <a:t>Ваше имя</a:t>
            </a:r>
            <a:endParaRPr lang="en-US" dirty="0"/>
          </a:p>
        </p:txBody>
      </p:sp>
      <p:sp>
        <p:nvSpPr>
          <p:cNvPr id="11" name="Текст 16">
            <a:extLst>
              <a:ext uri="{FF2B5EF4-FFF2-40B4-BE49-F238E27FC236}">
                <a16:creationId xmlns:a16="http://schemas.microsoft.com/office/drawing/2014/main" id="{A08BDFF9-0C3F-4010-8F4D-0342CAFF8A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40695" y="5966847"/>
            <a:ext cx="34703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Ваша должность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5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бивка между маке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89FF07-0D60-4964-876D-EFC7DC3E2B44}"/>
              </a:ext>
            </a:extLst>
          </p:cNvPr>
          <p:cNvSpPr/>
          <p:nvPr userDrawn="1"/>
        </p:nvSpPr>
        <p:spPr>
          <a:xfrm>
            <a:off x="1854259" y="2805112"/>
            <a:ext cx="8483482" cy="124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33CF8F-76E8-43BD-A13F-8A8A4931F5BF}"/>
              </a:ext>
            </a:extLst>
          </p:cNvPr>
          <p:cNvSpPr/>
          <p:nvPr userDrawn="1"/>
        </p:nvSpPr>
        <p:spPr>
          <a:xfrm>
            <a:off x="1797109" y="2757486"/>
            <a:ext cx="8483482" cy="1247775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01EAD85-E4CF-4150-AB87-FEE0D7A4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2805113"/>
            <a:ext cx="6705600" cy="1246886"/>
          </a:xfrm>
          <a:prstGeom prst="rect">
            <a:avLst/>
          </a:prstGeom>
        </p:spPr>
        <p:txBody>
          <a:bodyPr/>
          <a:lstStyle>
            <a:lvl1pPr algn="ctr"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623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D59852-8ED6-4089-BC92-758FF1612560}"/>
              </a:ext>
            </a:extLst>
          </p:cNvPr>
          <p:cNvSpPr/>
          <p:nvPr userDrawn="1"/>
        </p:nvSpPr>
        <p:spPr>
          <a:xfrm>
            <a:off x="0" y="500857"/>
            <a:ext cx="6096000" cy="106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0" rIns="0" rtlCol="0" anchor="ctr"/>
          <a:lstStyle/>
          <a:p>
            <a:endParaRPr lang="en-US" sz="36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21605E-D8CE-4553-BC4B-CFCFEDD9A78A}"/>
              </a:ext>
            </a:extLst>
          </p:cNvPr>
          <p:cNvSpPr/>
          <p:nvPr userDrawn="1"/>
        </p:nvSpPr>
        <p:spPr>
          <a:xfrm>
            <a:off x="-47626" y="453231"/>
            <a:ext cx="6086475" cy="1064420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87385-B28D-4C05-AE5D-1B76BC5D32E5}"/>
              </a:ext>
            </a:extLst>
          </p:cNvPr>
          <p:cNvSpPr/>
          <p:nvPr userDrawn="1"/>
        </p:nvSpPr>
        <p:spPr>
          <a:xfrm>
            <a:off x="-1" y="1998268"/>
            <a:ext cx="6096000" cy="4947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274320" rtlCol="0" anchor="t" anchorCtr="0"/>
          <a:lstStyle/>
          <a:p>
            <a:endParaRPr lang="en-US" sz="1600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E4B703-AB62-4135-A8E7-374AD4A6A27F}"/>
              </a:ext>
            </a:extLst>
          </p:cNvPr>
          <p:cNvSpPr/>
          <p:nvPr userDrawn="1"/>
        </p:nvSpPr>
        <p:spPr>
          <a:xfrm>
            <a:off x="-47626" y="1939895"/>
            <a:ext cx="6096000" cy="4947964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rIns="0" rtlCol="0" anchor="ctr" anchorCtr="0"/>
          <a:lstStyle/>
          <a:p>
            <a:endParaRPr lang="en-US" dirty="0">
              <a:solidFill>
                <a:schemeClr val="bg1">
                  <a:lumMod val="65000"/>
                </a:schemeClr>
              </a:solidFill>
              <a:latin typeface="Manrope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6E26A-65C5-4E76-8140-F136FF81F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495655"/>
            <a:ext cx="5284862" cy="10767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Имя докладчика</a:t>
            </a:r>
            <a:endParaRPr lang="en-US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B49AB0AC-5D70-41F7-8425-80A6000F54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4911" y="453231"/>
            <a:ext cx="3566089" cy="581623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3888D75-A7F8-41D1-BD3D-77D00D4DD68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9546" y="2375732"/>
            <a:ext cx="5284861" cy="432184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200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2147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откий заголовок + бу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B81447-F685-4D76-B0E9-799DB5BD1CA1}"/>
              </a:ext>
            </a:extLst>
          </p:cNvPr>
          <p:cNvSpPr/>
          <p:nvPr userDrawn="1"/>
        </p:nvSpPr>
        <p:spPr>
          <a:xfrm>
            <a:off x="0" y="500857"/>
            <a:ext cx="6096000" cy="106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36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AB10A7-E895-48A0-BF23-5D22FB76349A}"/>
              </a:ext>
            </a:extLst>
          </p:cNvPr>
          <p:cNvSpPr/>
          <p:nvPr userDrawn="1"/>
        </p:nvSpPr>
        <p:spPr>
          <a:xfrm>
            <a:off x="-95251" y="453232"/>
            <a:ext cx="6143626" cy="1064420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7D0D86-352F-4215-A0DB-A1E3AF92497F}"/>
              </a:ext>
            </a:extLst>
          </p:cNvPr>
          <p:cNvSpPr/>
          <p:nvPr userDrawn="1"/>
        </p:nvSpPr>
        <p:spPr>
          <a:xfrm>
            <a:off x="0" y="1777207"/>
            <a:ext cx="11811000" cy="5202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457200" rtlCol="0" anchor="t" anchorCtr="0"/>
          <a:lstStyle/>
          <a:p>
            <a:endParaRPr lang="en-US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467F1-A483-4D57-9D09-999F6CBF83FB}"/>
              </a:ext>
            </a:extLst>
          </p:cNvPr>
          <p:cNvSpPr/>
          <p:nvPr userDrawn="1"/>
        </p:nvSpPr>
        <p:spPr>
          <a:xfrm>
            <a:off x="-76200" y="1720057"/>
            <a:ext cx="11811000" cy="5202111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457200" rtlCol="0" anchor="t" anchorCtr="0"/>
          <a:lstStyle/>
          <a:p>
            <a:endParaRPr lang="en-US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FFF96FA-8C33-447C-A4FE-DB1788180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95655"/>
            <a:ext cx="5712151" cy="10767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Короткий заголовок</a:t>
            </a:r>
            <a:endParaRPr lang="en-US" dirty="0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A23B99A3-2C3C-4D99-910D-D405D16A587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2105880"/>
            <a:ext cx="10972800" cy="451148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  <a:defRPr sz="2400"/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207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инный заголовок + бу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B81447-F685-4D76-B0E9-799DB5BD1CA1}"/>
              </a:ext>
            </a:extLst>
          </p:cNvPr>
          <p:cNvSpPr/>
          <p:nvPr userDrawn="1"/>
        </p:nvSpPr>
        <p:spPr>
          <a:xfrm>
            <a:off x="-1" y="500857"/>
            <a:ext cx="11810999" cy="106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36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AB10A7-E895-48A0-BF23-5D22FB76349A}"/>
              </a:ext>
            </a:extLst>
          </p:cNvPr>
          <p:cNvSpPr/>
          <p:nvPr userDrawn="1"/>
        </p:nvSpPr>
        <p:spPr>
          <a:xfrm>
            <a:off x="-95252" y="453232"/>
            <a:ext cx="11810999" cy="1064420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7D0D86-352F-4215-A0DB-A1E3AF92497F}"/>
              </a:ext>
            </a:extLst>
          </p:cNvPr>
          <p:cNvSpPr/>
          <p:nvPr userDrawn="1"/>
        </p:nvSpPr>
        <p:spPr>
          <a:xfrm>
            <a:off x="0" y="1777208"/>
            <a:ext cx="11811000" cy="5194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457200" rtlCol="0" anchor="t" anchorCtr="0"/>
          <a:lstStyle/>
          <a:p>
            <a:endParaRPr lang="en-US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467F1-A483-4D57-9D09-999F6CBF83FB}"/>
              </a:ext>
            </a:extLst>
          </p:cNvPr>
          <p:cNvSpPr/>
          <p:nvPr userDrawn="1"/>
        </p:nvSpPr>
        <p:spPr>
          <a:xfrm>
            <a:off x="-76200" y="1720058"/>
            <a:ext cx="11811000" cy="5194090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457200" rtlCol="0" anchor="t" anchorCtr="0"/>
          <a:lstStyle/>
          <a:p>
            <a:endParaRPr lang="en-US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0B13E-4E3C-48D8-8FCB-D9E31327B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00857"/>
            <a:ext cx="10958557" cy="10739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Длинный заголовок во весь экран</a:t>
            </a:r>
            <a:endParaRPr lang="en-US" dirty="0"/>
          </a:p>
        </p:txBody>
      </p:sp>
      <p:sp>
        <p:nvSpPr>
          <p:cNvPr id="11" name="Объект 4">
            <a:extLst>
              <a:ext uri="{FF2B5EF4-FFF2-40B4-BE49-F238E27FC236}">
                <a16:creationId xmlns:a16="http://schemas.microsoft.com/office/drawing/2014/main" id="{491F9EC4-B7D1-40D9-83F1-DA6BC264151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2105880"/>
            <a:ext cx="10972800" cy="451148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  <a:defRPr sz="2400"/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8464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63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к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323633-5986-4A44-AAAD-1889E89D02A9}"/>
              </a:ext>
            </a:extLst>
          </p:cNvPr>
          <p:cNvSpPr/>
          <p:nvPr userDrawn="1"/>
        </p:nvSpPr>
        <p:spPr>
          <a:xfrm>
            <a:off x="0" y="1310640"/>
            <a:ext cx="12191999" cy="554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457200" rtlCol="0" anchor="t" anchorCtr="0"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187FA79-AA30-493F-A2E0-35CEAD10A2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771" y="1534160"/>
            <a:ext cx="11414760" cy="509917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A2E10-DBCE-4AA0-9716-19CF94DC2842}"/>
              </a:ext>
            </a:extLst>
          </p:cNvPr>
          <p:cNvSpPr/>
          <p:nvPr userDrawn="1"/>
        </p:nvSpPr>
        <p:spPr>
          <a:xfrm>
            <a:off x="0" y="0"/>
            <a:ext cx="6096000" cy="106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36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A0E9043B-F6E4-4DB4-BF8F-89DD0064275F}"/>
              </a:ext>
            </a:extLst>
          </p:cNvPr>
          <p:cNvSpPr/>
          <p:nvPr userDrawn="1"/>
        </p:nvSpPr>
        <p:spPr>
          <a:xfrm>
            <a:off x="-95251" y="-47625"/>
            <a:ext cx="6143626" cy="1064420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43919AF-D8BD-488C-834A-DD529AB13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-5202"/>
            <a:ext cx="5712151" cy="10767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Короткий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9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инный заголовок + к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323633-5986-4A44-AAAD-1889E89D02A9}"/>
              </a:ext>
            </a:extLst>
          </p:cNvPr>
          <p:cNvSpPr/>
          <p:nvPr userDrawn="1"/>
        </p:nvSpPr>
        <p:spPr>
          <a:xfrm>
            <a:off x="0" y="1310640"/>
            <a:ext cx="12191999" cy="554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457200" rtlCol="0" anchor="t" anchorCtr="0"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187FA79-AA30-493F-A2E0-35CEAD10A2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771" y="1534160"/>
            <a:ext cx="11414760" cy="509917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D6A5126-09D7-4C10-9989-3F36AD0221BC}"/>
              </a:ext>
            </a:extLst>
          </p:cNvPr>
          <p:cNvSpPr/>
          <p:nvPr userDrawn="1"/>
        </p:nvSpPr>
        <p:spPr>
          <a:xfrm>
            <a:off x="-94004" y="0"/>
            <a:ext cx="11100988" cy="106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36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6595EF8-E4F0-4F8F-9685-4C7B310EA473}"/>
              </a:ext>
            </a:extLst>
          </p:cNvPr>
          <p:cNvSpPr/>
          <p:nvPr userDrawn="1"/>
        </p:nvSpPr>
        <p:spPr>
          <a:xfrm>
            <a:off x="-189255" y="-47625"/>
            <a:ext cx="11100988" cy="1064420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B11EBFC-B3C4-49BA-9B17-98C02AD18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996" y="0"/>
            <a:ext cx="10958557" cy="10739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Длинный заголовок во весь экран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к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9BCADF0-4672-4894-BD8D-257E22FFF866}"/>
              </a:ext>
            </a:extLst>
          </p:cNvPr>
          <p:cNvSpPr/>
          <p:nvPr userDrawn="1"/>
        </p:nvSpPr>
        <p:spPr>
          <a:xfrm>
            <a:off x="381000" y="1"/>
            <a:ext cx="114506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457200" rtlCol="0" anchor="t" anchorCtr="0"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38C36312-F5CD-4CE7-A26E-E2B10BBD9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265" y="196554"/>
            <a:ext cx="11035470" cy="65118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4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AA428-FBC6-42D7-BE2B-F0D1D01E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3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1" r:id="rId4"/>
    <p:sldLayoutId id="2147483660" r:id="rId5"/>
    <p:sldLayoutId id="2147483663" r:id="rId6"/>
    <p:sldLayoutId id="2147483664" r:id="rId7"/>
    <p:sldLayoutId id="2147483665" r:id="rId8"/>
    <p:sldLayoutId id="2147483655" r:id="rId9"/>
    <p:sldLayoutId id="2147483656" r:id="rId10"/>
    <p:sldLayoutId id="2147483666" r:id="rId11"/>
    <p:sldLayoutId id="214748365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pos="7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6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3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40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3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8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0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10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10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66.xml"/><Relationship Id="rId4" Type="http://schemas.openxmlformats.org/officeDocument/2006/relationships/hyperlink" Target="https://pvs-studio.ru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vs-studio.ru/ru/blog/posts/cpp/0599/" TargetMode="External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42.xml"/><Relationship Id="rId4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6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6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7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7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7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vs-studio.ru/ru/blog/video/10834/" TargetMode="External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78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8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9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6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5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8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1.xml"/><Relationship Id="rId1" Type="http://schemas.openxmlformats.org/officeDocument/2006/relationships/customXml" Target="../../customXml/item10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7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8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8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85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8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4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7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8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3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9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10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pvs-studio.ru/ru/blog/posts/cpp/0550/" TargetMode="External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94.xml"/><Relationship Id="rId4" Type="http://schemas.openxmlformats.org/officeDocument/2006/relationships/image" Target="../media/image38.gi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customXml" Target="../../customXml/item10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customXml" Target="../../customXml/item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customXml" Target="../../customXml/item8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customXml" Target="../../customXml/item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9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9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9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pvs-studio.ru/ru/blog/posts/cpp/0087/" TargetMode="External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93.xml"/><Relationship Id="rId4" Type="http://schemas.openxmlformats.org/officeDocument/2006/relationships/image" Target="../media/image41.gi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8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3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4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5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5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3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5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4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5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97.xml"/><Relationship Id="rId4" Type="http://schemas.openxmlformats.org/officeDocument/2006/relationships/image" Target="../media/image4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4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4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9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4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4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6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5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6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3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4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64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7F3EC-0FB6-4067-BAED-EECC16AD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Статический анализ C++ кода по ГОСТ Р 71207-2024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76D1EA-3A2A-4ACC-8C0D-0C4EAD398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на примере PVS-Studio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767B38-232A-4445-B442-AF6CD6EFE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Андрей Карпов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986221-2EA1-47A5-AA1C-0BF832D86E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DevRel</a:t>
            </a:r>
          </a:p>
        </p:txBody>
      </p:sp>
    </p:spTree>
    <p:extLst>
      <p:ext uri="{BB962C8B-B14F-4D97-AF65-F5344CB8AC3E}">
        <p14:creationId xmlns:p14="http://schemas.microsoft.com/office/powerpoint/2010/main" val="7743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F573B-039C-4295-95E1-D9496209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 описывает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4B1113-887D-4456-8202-2FB889E052F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lvl="0"/>
            <a:r>
              <a:rPr lang="ru-RU" dirty="0"/>
              <a:t>порядок внедрения и выполнения статического анализа;</a:t>
            </a:r>
          </a:p>
          <a:p>
            <a:pPr lvl="0"/>
            <a:r>
              <a:rPr lang="ru-RU" dirty="0"/>
              <a:t>устанавливает требования к его выполнению;</a:t>
            </a:r>
          </a:p>
          <a:p>
            <a:pPr lvl="0"/>
            <a:r>
              <a:rPr lang="ru-RU" dirty="0"/>
              <a:t>классификацию ошибок, обнаруживаемых статическими анализаторами;</a:t>
            </a:r>
          </a:p>
          <a:p>
            <a:pPr lvl="0"/>
            <a:r>
              <a:rPr lang="ru-RU" dirty="0"/>
              <a:t>требования к методам анализа;</a:t>
            </a:r>
          </a:p>
          <a:p>
            <a:pPr lvl="0"/>
            <a:r>
              <a:rPr lang="ru-RU" dirty="0"/>
              <a:t>требования к инструментам статического анализа;</a:t>
            </a:r>
          </a:p>
          <a:p>
            <a:pPr lvl="0"/>
            <a:r>
              <a:rPr lang="ru-RU" dirty="0"/>
              <a:t>требования к специалистам, участвующим в выполнении анализа;</a:t>
            </a:r>
          </a:p>
          <a:p>
            <a:pPr lvl="0"/>
            <a:r>
              <a:rPr lang="ru-RU" dirty="0"/>
              <a:t>требования к методике проверки статических анализаторов на соответствие требованиям стандарта.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40C1BD-D1C1-4AC5-95B1-FB04CB82B30A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802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5CED9-F7A5-47BF-8175-C0125B0C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Квалификационный набор тестов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629D24-7369-472D-BA4E-28E651BA83C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1" y="2105880"/>
            <a:ext cx="9894216" cy="4511487"/>
          </a:xfrm>
        </p:spPr>
        <p:txBody>
          <a:bodyPr/>
          <a:lstStyle/>
          <a:p>
            <a:r>
              <a:rPr lang="ru-RU" dirty="0"/>
              <a:t>Состав набора квалификационных тестов следует регулярно пересматривать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Примером открытого набора тестов, частично соответствующего требованиям, является </a:t>
            </a:r>
            <a:r>
              <a:rPr lang="en-US" dirty="0"/>
              <a:t>Juliet Test Suite;</a:t>
            </a:r>
            <a:endParaRPr lang="ru-RU" dirty="0"/>
          </a:p>
          <a:p>
            <a:r>
              <a:rPr lang="en-US" dirty="0"/>
              <a:t>OK, </a:t>
            </a:r>
            <a:r>
              <a:rPr lang="ru-RU" dirty="0"/>
              <a:t>но…</a:t>
            </a:r>
          </a:p>
          <a:p>
            <a:r>
              <a:rPr lang="ru-RU" dirty="0"/>
              <a:t>Непонятно, как улучшать анализатор с учётом тестов, которые составляют лаборатории или ещё кто-то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От чего отталкиваться разработчикам анализаторов?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0CB4FB-3339-478E-86DA-180C6D149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73" y="4625954"/>
            <a:ext cx="2200688" cy="18971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4483A1-A07B-4921-B161-136ACBB6558F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5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97260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BBF0E-797F-4152-9478-42CA1C40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Квалификационный набор тестов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593190-7E40-492A-B2BF-7444F23060D4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На разных тестах можно получить разные характеристики</a:t>
            </a:r>
            <a:r>
              <a:rPr lang="en-US" dirty="0"/>
              <a:t>;</a:t>
            </a:r>
            <a:endParaRPr lang="ru-RU" dirty="0"/>
          </a:p>
          <a:p>
            <a:r>
              <a:rPr lang="ru-RU" b="1" dirty="0"/>
              <a:t>Получается, надо делать хорошие диагностики и надеяться</a:t>
            </a:r>
            <a:r>
              <a:rPr lang="en-US" b="1" dirty="0"/>
              <a:t>,</a:t>
            </a:r>
            <a:r>
              <a:rPr lang="ru-RU" b="1" dirty="0"/>
              <a:t> что анализатор понравится при испытаниях</a:t>
            </a:r>
            <a:r>
              <a:rPr lang="en-US" b="1" dirty="0"/>
              <a:t>;</a:t>
            </a:r>
          </a:p>
          <a:p>
            <a:r>
              <a:rPr lang="en-US" dirty="0"/>
              <a:t>Ok, </a:t>
            </a:r>
            <a:r>
              <a:rPr lang="ru-RU" dirty="0"/>
              <a:t>но чувствуется, что тема слабо формализована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4C18B6-14F2-419F-878A-F2E8B8BCC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94" y="4025895"/>
            <a:ext cx="2836618" cy="2445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3F882F-4551-4164-A290-569D772FDAA7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5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43184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C77180-6A15-4253-94AB-D3879C32E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AD2D0-76CC-4D0A-9B6A-2E7CD4942C10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5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7868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6A48447-2997-4F62-9FFD-3C434936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пользователей анализаторов кода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FC7A7C-0C0B-420A-AC58-2013475B9A34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Можно понять, используются ли качественные инструменты анализа или нужно поискать что-то помощнее</a:t>
            </a:r>
            <a:r>
              <a:rPr lang="en-US" dirty="0"/>
              <a:t>;</a:t>
            </a:r>
          </a:p>
          <a:p>
            <a:r>
              <a:rPr lang="ru-RU" dirty="0"/>
              <a:t>Можно понять, правильно ли в компании построен процесс использования анализаторов</a:t>
            </a:r>
            <a:r>
              <a:rPr lang="en-US" dirty="0"/>
              <a:t>;</a:t>
            </a:r>
          </a:p>
          <a:p>
            <a:r>
              <a:rPr lang="ru-RU" dirty="0"/>
              <a:t>Хорошо описан процесс внедрения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Понятно, как проводить аттестацию инструментов.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646281-49D3-446B-9615-CB88E7DFA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15" y="3930977"/>
            <a:ext cx="2664142" cy="22966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27860-07EA-4F6C-A8CA-891A45E834B0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5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18948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F7EC8-75BC-41D8-975D-6DBA4C0C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разработчиков анализаторов кода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68324D-F1DE-4ECF-A8E0-3FFD1189426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2105880"/>
            <a:ext cx="8574464" cy="4511487"/>
          </a:xfrm>
        </p:spPr>
        <p:txBody>
          <a:bodyPr/>
          <a:lstStyle/>
          <a:p>
            <a:r>
              <a:rPr lang="ru-RU" dirty="0"/>
              <a:t>Появился хороший и полезный ориентир, помогающий создавать мощные инструменты анализа кода</a:t>
            </a:r>
            <a:r>
              <a:rPr lang="en-US" dirty="0"/>
              <a:t>;</a:t>
            </a:r>
            <a:endParaRPr lang="ru-RU" dirty="0"/>
          </a:p>
          <a:p>
            <a:endParaRPr lang="ru-RU" dirty="0"/>
          </a:p>
          <a:p>
            <a:r>
              <a:rPr lang="en-US" dirty="0"/>
              <a:t>PVS-Studio:</a:t>
            </a:r>
            <a:endParaRPr lang="ru-RU" dirty="0"/>
          </a:p>
          <a:p>
            <a:pPr lvl="1"/>
            <a:r>
              <a:rPr lang="ru-RU" dirty="0"/>
              <a:t>После чтения ГОСТ открыта большая эпик-задача на различные усовершенствования анализатора</a:t>
            </a:r>
            <a:r>
              <a:rPr lang="en-US" dirty="0"/>
              <a:t>;</a:t>
            </a:r>
          </a:p>
          <a:p>
            <a:pPr lvl="1"/>
            <a:r>
              <a:rPr lang="ru-RU" dirty="0"/>
              <a:t>Изменилась дорожная карта развития </a:t>
            </a:r>
            <a:r>
              <a:rPr lang="en-US" dirty="0"/>
              <a:t>PVS-Studio</a:t>
            </a:r>
            <a:r>
              <a:rPr lang="ru-RU" dirty="0"/>
              <a:t>.</a:t>
            </a:r>
            <a:endParaRPr lang="en-US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DE06CC-1F58-4B08-B81C-03CB56F4D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87" y="2226432"/>
            <a:ext cx="2606041" cy="2246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A0490E-563F-402D-ABDD-DF2B1D620968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5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20529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7C5C0-C41E-4AE4-89A7-FF6DBB6A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целом приятные ощущения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FC1200-505F-463E-81C1-6F489C2EC394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Возможно, у меня профессиональная деформация, но мне понравилось</a:t>
            </a:r>
            <a:r>
              <a:rPr lang="en-US" dirty="0"/>
              <a:t>;</a:t>
            </a:r>
          </a:p>
          <a:p>
            <a:r>
              <a:rPr lang="ru-RU" dirty="0"/>
              <a:t>ГОСТ написан понятно</a:t>
            </a:r>
            <a:r>
              <a:rPr lang="en-US" dirty="0"/>
              <a:t>;</a:t>
            </a:r>
          </a:p>
          <a:p>
            <a:r>
              <a:rPr lang="ru-RU" dirty="0"/>
              <a:t>Полезные вещи и рекомендации</a:t>
            </a:r>
            <a:r>
              <a:rPr lang="en-US" dirty="0"/>
              <a:t>;</a:t>
            </a:r>
          </a:p>
          <a:p>
            <a:r>
              <a:rPr lang="ru-RU" dirty="0"/>
              <a:t>Не оторван от реальности!</a:t>
            </a:r>
            <a:r>
              <a:rPr lang="en-US" dirty="0"/>
              <a:t> </a:t>
            </a:r>
            <a:r>
              <a:rPr lang="ru-RU" dirty="0"/>
              <a:t>Всё по делу</a:t>
            </a:r>
            <a:r>
              <a:rPr lang="en-US" dirty="0"/>
              <a:t>;</a:t>
            </a:r>
          </a:p>
          <a:p>
            <a:r>
              <a:rPr lang="ru-RU" dirty="0"/>
              <a:t>Спасибо всем, кто работал над его составлением</a:t>
            </a:r>
            <a:r>
              <a:rPr lang="en-US" dirty="0"/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1C9DF7-1AE0-4C47-A390-76BDE39FE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854" y="3137872"/>
            <a:ext cx="2839103" cy="2447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0968A-CA28-4175-A88A-4CFE49C8EEEA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5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84899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A872089A-FE68-486C-B8BA-67537493D1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36166" y="1754155"/>
            <a:ext cx="2341548" cy="811762"/>
          </a:xfrm>
        </p:spPr>
        <p:txBody>
          <a:bodyPr/>
          <a:lstStyle/>
          <a:p>
            <a:r>
              <a:rPr lang="ru-RU" sz="2400" dirty="0"/>
              <a:t>Спасибо за внимание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397039-25A8-470B-90E8-D9C2E1A07A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Андрей Карпов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DFB9A7-3704-408F-A5CD-9ACC1B46F1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DevRel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63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E70E2CA-93E2-4AAF-B4A2-98AEF011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 ГОСТ скажется на процессе разработки?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ECD92C-5FE1-4B9B-B062-58F17124D26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Если вы разрабатываете небезопасное ПО – никак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В этот нет пренебрежения. Не везде безопасность нужна и важна</a:t>
            </a:r>
            <a:r>
              <a:rPr lang="en-US" dirty="0"/>
              <a:t>;</a:t>
            </a:r>
            <a:endParaRPr lang="ru-RU" dirty="0"/>
          </a:p>
          <a:p>
            <a:endParaRPr lang="ru-RU" dirty="0"/>
          </a:p>
          <a:p>
            <a:r>
              <a:rPr lang="ru-RU" dirty="0"/>
              <a:t>Доклад даст вам общее представление о стандарте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На практических примерах посмотрим, что понимается под критическими ошибками и технологиями анализа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Вы сможете понять, следует ли что-то менять в инструментарии и процессах.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D7FD7A-C42F-41E6-96EC-9B01FFCD20F6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82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B42AC71-8D87-410A-A390-60435F05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Термины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8FC6A-61AB-42F0-BD6C-466E5EEE2702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051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3E60DBA-84A3-40A5-B47D-9D7E27FC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Термины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7758EB-451B-4AA1-BC22-238154B9281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2105880"/>
            <a:ext cx="7932683" cy="4511487"/>
          </a:xfrm>
        </p:spPr>
        <p:txBody>
          <a:bodyPr/>
          <a:lstStyle/>
          <a:p>
            <a:r>
              <a:rPr lang="ru-RU" dirty="0"/>
              <a:t>Императивный язык программирования</a:t>
            </a:r>
            <a:r>
              <a:rPr lang="en-US" dirty="0"/>
              <a:t>:</a:t>
            </a:r>
            <a:br>
              <a:rPr lang="en-US" dirty="0"/>
            </a:br>
            <a:r>
              <a:rPr lang="ru-RU" dirty="0">
                <a:gradFill flip="none" rotWithShape="1">
                  <a:gsLst>
                    <a:gs pos="0">
                      <a:schemeClr val="accent1">
                        <a:lumMod val="1000"/>
                        <a:lumOff val="99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9600000" scaled="0"/>
                  <a:tileRect/>
                </a:gradFill>
              </a:rPr>
              <a:t>Язык программирования, в котором используется парадигма программирования, описывающая действия над данными в терминах последовательности команд.</a:t>
            </a:r>
          </a:p>
          <a:p>
            <a:r>
              <a:rPr lang="ru-RU" dirty="0"/>
              <a:t>Пропустим</a:t>
            </a:r>
          </a:p>
          <a:p>
            <a:r>
              <a:rPr lang="ru-RU" dirty="0"/>
              <a:t>Пройдёмся только по некоторым терминам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94B477-B675-45BA-BD36-EA650E962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710" y="2105880"/>
            <a:ext cx="3438084" cy="1938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112C3-78D7-4581-8A43-A50E14D6FD88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908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B5FEF37-D25E-4181-BB7C-B9ED7D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потока данных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727631A-51FB-4A3A-BB98-897746FC320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Могут определяться возможные значения переменных и констант.</a:t>
            </a:r>
            <a:endParaRPr lang="en-US" dirty="0"/>
          </a:p>
          <a:p>
            <a:r>
              <a:rPr lang="ru-RU" dirty="0"/>
              <a:t>Примеры артефактов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переменная не инициализирована</a:t>
            </a:r>
            <a:r>
              <a:rPr lang="en-US" dirty="0"/>
              <a:t>;</a:t>
            </a:r>
          </a:p>
          <a:p>
            <a:pPr lvl="1"/>
            <a:r>
              <a:rPr lang="ru-RU" dirty="0"/>
              <a:t>диапазон значений</a:t>
            </a:r>
            <a:r>
              <a:rPr lang="en-US" dirty="0"/>
              <a:t>;</a:t>
            </a:r>
          </a:p>
          <a:p>
            <a:pPr lvl="1"/>
            <a:r>
              <a:rPr lang="ru-RU" dirty="0"/>
              <a:t>точное значение</a:t>
            </a:r>
            <a:r>
              <a:rPr lang="en-US" dirty="0"/>
              <a:t>;</a:t>
            </a:r>
          </a:p>
          <a:p>
            <a:pPr lvl="1"/>
            <a:r>
              <a:rPr lang="ru-RU" dirty="0"/>
              <a:t>множество значений</a:t>
            </a:r>
            <a:r>
              <a:rPr lang="en-US" dirty="0"/>
              <a:t>;</a:t>
            </a:r>
          </a:p>
          <a:p>
            <a:pPr lvl="1"/>
            <a:r>
              <a:rPr lang="ru-RU" dirty="0"/>
              <a:t>указатель</a:t>
            </a:r>
            <a:r>
              <a:rPr lang="en-US" dirty="0"/>
              <a:t>:</a:t>
            </a:r>
          </a:p>
          <a:p>
            <a:pPr lvl="2"/>
            <a:r>
              <a:rPr lang="ru-RU" dirty="0"/>
              <a:t>нулевой</a:t>
            </a:r>
            <a:r>
              <a:rPr lang="en-US" dirty="0"/>
              <a:t>;</a:t>
            </a:r>
          </a:p>
          <a:p>
            <a:pPr lvl="2"/>
            <a:r>
              <a:rPr lang="ru-RU" dirty="0"/>
              <a:t>неинициализированный</a:t>
            </a:r>
            <a:r>
              <a:rPr lang="en-US" dirty="0"/>
              <a:t>;</a:t>
            </a:r>
          </a:p>
          <a:p>
            <a:pPr lvl="2"/>
            <a:r>
              <a:rPr lang="ru-RU" dirty="0"/>
              <a:t>указывает на буфер размера </a:t>
            </a:r>
            <a:r>
              <a:rPr lang="en-US" dirty="0"/>
              <a:t>N</a:t>
            </a:r>
            <a:r>
              <a:rPr lang="ru-RU" dirty="0"/>
              <a:t> байт</a:t>
            </a:r>
            <a:r>
              <a:rPr lang="en-US" dirty="0"/>
              <a:t>;</a:t>
            </a:r>
          </a:p>
          <a:p>
            <a:pPr lvl="2"/>
            <a:r>
              <a:rPr lang="ru-RU" dirty="0"/>
              <a:t>память освобождена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0F99AB-027C-460C-AA13-324298F1644C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799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1A21E91-9441-44D3-8E59-4805ACA5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потока данных</a:t>
            </a:r>
            <a:r>
              <a:rPr lang="en-US" dirty="0"/>
              <a:t> (</a:t>
            </a:r>
            <a:r>
              <a:rPr lang="en-US" dirty="0" err="1"/>
              <a:t>xlang</a:t>
            </a:r>
            <a:r>
              <a:rPr lang="en-US" dirty="0"/>
              <a:t>, C++)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2838195-ED8F-450B-8DD2-1285C4B538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771" y="1534160"/>
            <a:ext cx="11414760" cy="5099178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static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2B91AF"/>
                </a:solidFill>
              </a:rPr>
              <a:t>uint32_t</a:t>
            </a:r>
          </a:p>
          <a:p>
            <a:r>
              <a:rPr lang="en-US" dirty="0" err="1">
                <a:solidFill>
                  <a:srgbClr val="000000"/>
                </a:solidFill>
              </a:rPr>
              <a:t>stream_offset</a:t>
            </a:r>
            <a:r>
              <a:rPr lang="en-US" dirty="0">
                <a:solidFill>
                  <a:srgbClr val="000000"/>
                </a:solidFill>
              </a:rPr>
              <a:t>(std::</a:t>
            </a:r>
            <a:r>
              <a:rPr lang="en-US" dirty="0" err="1">
                <a:solidFill>
                  <a:srgbClr val="000000"/>
                </a:solidFill>
              </a:rPr>
              <a:t>string_view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const</a:t>
            </a:r>
            <a:r>
              <a:rPr lang="en-US" dirty="0">
                <a:solidFill>
                  <a:srgbClr val="000000"/>
                </a:solidFill>
              </a:rPr>
              <a:t>&amp; name) </a:t>
            </a:r>
            <a:r>
              <a:rPr lang="en-US" dirty="0">
                <a:solidFill>
                  <a:srgbClr val="0000FF"/>
                </a:solidFill>
              </a:rPr>
              <a:t>noexcept</a:t>
            </a:r>
          </a:p>
          <a:p>
            <a:r>
              <a:rPr lang="en-US" dirty="0">
                <a:solidFill>
                  <a:srgbClr val="000000"/>
                </a:solidFill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b="1" dirty="0">
                <a:solidFill>
                  <a:srgbClr val="000000"/>
                </a:solidFill>
              </a:rPr>
              <a:t>uint32_t padding = 4 - </a:t>
            </a:r>
            <a:r>
              <a:rPr lang="en-US" b="1" dirty="0" err="1">
                <a:solidFill>
                  <a:srgbClr val="000000"/>
                </a:solidFill>
              </a:rPr>
              <a:t>name.size</a:t>
            </a:r>
            <a:r>
              <a:rPr lang="en-US" b="1" dirty="0">
                <a:solidFill>
                  <a:srgbClr val="000000"/>
                </a:solidFill>
              </a:rPr>
              <a:t>() % 4; </a:t>
            </a:r>
            <a:r>
              <a:rPr lang="ru-RU" dirty="0">
                <a:solidFill>
                  <a:srgbClr val="008000"/>
                </a:solidFill>
                <a:latin typeface="Cascadia Mono" panose="020B0609020000020004" pitchFamily="49" charset="0"/>
              </a:rPr>
              <a:t>// 4</a:t>
            </a:r>
            <a:r>
              <a:rPr lang="en-US" dirty="0">
                <a:solidFill>
                  <a:srgbClr val="008000"/>
                </a:solidFill>
                <a:latin typeface="Cascadia Mono" panose="020B0609020000020004" pitchFamily="49" charset="0"/>
              </a:rPr>
              <a:t> - </a:t>
            </a:r>
            <a:r>
              <a:rPr lang="ru-RU" dirty="0">
                <a:solidFill>
                  <a:srgbClr val="008000"/>
                </a:solidFill>
                <a:latin typeface="Cascadia Mono" panose="020B0609020000020004" pitchFamily="49" charset="0"/>
              </a:rPr>
              <a:t>[0..3] = [1..4]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b="1" dirty="0">
                <a:solidFill>
                  <a:srgbClr val="FF0000"/>
                </a:solidFill>
              </a:rPr>
              <a:t>padding == 0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r>
              <a:rPr lang="ru-RU" dirty="0">
                <a:solidFill>
                  <a:srgbClr val="000000"/>
                </a:solidFill>
              </a:rPr>
              <a:t>  {</a:t>
            </a:r>
          </a:p>
          <a:p>
            <a:r>
              <a:rPr lang="en-US" dirty="0">
                <a:solidFill>
                  <a:srgbClr val="000000"/>
                </a:solidFill>
              </a:rPr>
              <a:t>    padding = 4;</a:t>
            </a:r>
          </a:p>
          <a:p>
            <a:r>
              <a:rPr lang="ru-RU" dirty="0">
                <a:solidFill>
                  <a:srgbClr val="000000"/>
                </a:solidFill>
              </a:rPr>
              <a:t>  }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PVS-Studio: V547 [CWE-570] Expression 'padding == 0' is always false.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database.h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505.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7FF6F1-19DB-4578-9D17-3C1A67D99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960" y="79668"/>
            <a:ext cx="914608" cy="9146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505041-BAE4-4D26-8E9B-291FCEF4F932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419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B2487A3-9556-414B-B05B-5F9ED2E3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потока управления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0BAF84F-4E74-48A1-8F9C-662F1C3E9EF3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Статический анализ, при котором выделяются процедуры программы, линейные участки кода процедур и условия переходов между этими участками.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D9106-59F5-43C4-97E8-68BC63886BC7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840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D8017A9-EC0D-4A77-A9C0-63F291264D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2B91AF"/>
                </a:solidFill>
              </a:rPr>
              <a:t>BOOL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F008A"/>
                </a:solidFill>
              </a:rPr>
              <a:t>WINAPI</a:t>
            </a:r>
            <a:r>
              <a:rPr lang="en-US" dirty="0">
                <a:solidFill>
                  <a:srgbClr val="000000"/>
                </a:solidFill>
              </a:rPr>
              <a:t> _export </a:t>
            </a:r>
            <a:r>
              <a:rPr lang="en-US" dirty="0" err="1">
                <a:solidFill>
                  <a:srgbClr val="000000"/>
                </a:solidFill>
              </a:rPr>
              <a:t>SEVENZ_OpenArchive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const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char</a:t>
            </a:r>
            <a:r>
              <a:rPr lang="en-US" dirty="0">
                <a:solidFill>
                  <a:srgbClr val="000000"/>
                </a:solidFill>
              </a:rPr>
              <a:t> *Name,</a:t>
            </a:r>
          </a:p>
          <a:p>
            <a:r>
              <a:rPr lang="en-US" dirty="0">
                <a:solidFill>
                  <a:srgbClr val="000000"/>
                </a:solidFill>
              </a:rPr>
              <a:t>                                       </a:t>
            </a:r>
            <a:r>
              <a:rPr lang="en-US" dirty="0">
                <a:solidFill>
                  <a:srgbClr val="0000FF"/>
                </a:solidFill>
              </a:rPr>
              <a:t>int</a:t>
            </a:r>
            <a:r>
              <a:rPr lang="en-US" dirty="0">
                <a:solidFill>
                  <a:srgbClr val="000000"/>
                </a:solidFill>
              </a:rPr>
              <a:t> *Type)</a:t>
            </a:r>
          </a:p>
          <a:p>
            <a:r>
              <a:rPr lang="ru-RU" dirty="0">
                <a:solidFill>
                  <a:srgbClr val="000000"/>
                </a:solidFill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</a:rPr>
              <a:t>  Traverser *t = </a:t>
            </a:r>
            <a:r>
              <a:rPr lang="en-US" dirty="0">
                <a:solidFill>
                  <a:srgbClr val="0000FF"/>
                </a:solidFill>
              </a:rPr>
              <a:t>new</a:t>
            </a:r>
            <a:r>
              <a:rPr lang="en-US" dirty="0">
                <a:solidFill>
                  <a:srgbClr val="000000"/>
                </a:solidFill>
              </a:rPr>
              <a:t> Traverser(Name);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(!t-&gt;Valid())</a:t>
            </a:r>
          </a:p>
          <a:p>
            <a:r>
              <a:rPr lang="ru-RU" dirty="0">
                <a:solidFill>
                  <a:srgbClr val="000000"/>
                </a:solidFill>
              </a:rPr>
              <a:t>  {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b="1" dirty="0">
                <a:solidFill>
                  <a:srgbClr val="0000FF"/>
                </a:solidFill>
              </a:rPr>
              <a:t>return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6F008A"/>
                </a:solidFill>
              </a:rPr>
              <a:t>FALSE</a:t>
            </a:r>
            <a:r>
              <a:rPr lang="en-US" b="1" dirty="0">
                <a:solidFill>
                  <a:srgbClr val="000000"/>
                </a:solidFill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b="1" dirty="0">
                <a:solidFill>
                  <a:srgbClr val="FF0000"/>
                </a:solidFill>
              </a:rPr>
              <a:t>delete t;</a:t>
            </a:r>
          </a:p>
          <a:p>
            <a:r>
              <a:rPr lang="ru-RU" dirty="0">
                <a:solidFill>
                  <a:srgbClr val="000000"/>
                </a:solidFill>
              </a:rPr>
              <a:t>  }</a:t>
            </a:r>
          </a:p>
          <a:p>
            <a:r>
              <a:rPr lang="ru-RU" dirty="0">
                <a:solidFill>
                  <a:srgbClr val="000000"/>
                </a:solidFill>
              </a:rPr>
              <a:t>  ...</a:t>
            </a:r>
          </a:p>
          <a:p>
            <a:endParaRPr lang="ru-RU" dirty="0"/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PVS-Studio: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V779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Unreachable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code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detected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7z.cpp 203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1A21E91-9441-44D3-8E59-4805ACA5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потока управления</a:t>
            </a:r>
            <a:r>
              <a:rPr lang="en-US" dirty="0"/>
              <a:t> (Far2l, C++)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79BD87-F53C-4782-92B5-469E624BF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0007" y="79668"/>
            <a:ext cx="914608" cy="9146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84E57A-D707-456E-B87D-AF638B6C4258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675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5ADDDC1-19EC-458C-AF0A-0F8E87B6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Особенность </a:t>
            </a:r>
            <a:r>
              <a:rPr lang="en-US" dirty="0"/>
              <a:t>PVS-Studio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241AC50-2444-42E7-9928-D560B67EE45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В PVS-Studio анализ потока данных и потока управления неразделимы.</a:t>
            </a:r>
          </a:p>
          <a:p>
            <a:endParaRPr lang="en-US" dirty="0"/>
          </a:p>
          <a:p>
            <a:r>
              <a:rPr lang="ru-RU" dirty="0"/>
              <a:t>Нет повода рассматривать их по отдельности.</a:t>
            </a:r>
            <a:endParaRPr lang="en-US" dirty="0"/>
          </a:p>
          <a:p>
            <a:r>
              <a:rPr lang="ru-RU" dirty="0"/>
              <a:t>Они работают вместе.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686346-3B6B-49DB-91D8-0B0BC271C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53" y="2828521"/>
            <a:ext cx="1964295" cy="1693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00B9FE-662C-44F7-B6AC-E420FDB0F070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923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7973719-3FDF-47A8-ADDC-D38D08B1D7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QGVPage</a:t>
            </a:r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dirty="0" err="1">
                <a:solidFill>
                  <a:srgbClr val="000000"/>
                </a:solidFill>
              </a:rPr>
              <a:t>QGIView</a:t>
            </a:r>
            <a:r>
              <a:rPr lang="en-US" dirty="0">
                <a:solidFill>
                  <a:srgbClr val="000000"/>
                </a:solidFill>
              </a:rPr>
              <a:t>::</a:t>
            </a:r>
            <a:r>
              <a:rPr lang="en-US" dirty="0" err="1">
                <a:solidFill>
                  <a:srgbClr val="000000"/>
                </a:solidFill>
              </a:rPr>
              <a:t>getQGVPage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TechDraw</a:t>
            </a:r>
            <a:r>
              <a:rPr lang="en-US" dirty="0">
                <a:solidFill>
                  <a:srgbClr val="000000"/>
                </a:solidFill>
              </a:rPr>
              <a:t>::</a:t>
            </a:r>
            <a:r>
              <a:rPr lang="en-US" dirty="0" err="1">
                <a:solidFill>
                  <a:srgbClr val="000000"/>
                </a:solidFill>
              </a:rPr>
              <a:t>DrawView</a:t>
            </a:r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dirty="0" err="1">
                <a:solidFill>
                  <a:srgbClr val="000000"/>
                </a:solidFill>
              </a:rPr>
              <a:t>dView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r>
              <a:rPr lang="ru-RU" dirty="0">
                <a:solidFill>
                  <a:srgbClr val="000000"/>
                </a:solidFill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ViewProviderPage</a:t>
            </a:r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dirty="0" err="1">
                <a:solidFill>
                  <a:srgbClr val="000000"/>
                </a:solidFill>
              </a:rPr>
              <a:t>vpp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err="1">
                <a:solidFill>
                  <a:srgbClr val="000000"/>
                </a:solidFill>
              </a:rPr>
              <a:t>getViewProviderPage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dView</a:t>
            </a:r>
            <a:r>
              <a:rPr lang="en-US" dirty="0">
                <a:solidFill>
                  <a:srgbClr val="000000"/>
                </a:solidFill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r>
              <a:rPr lang="en-US" b="1" dirty="0" err="1">
                <a:solidFill>
                  <a:srgbClr val="FF0000"/>
                </a:solidFill>
              </a:rPr>
              <a:t>vpp</a:t>
            </a:r>
            <a:r>
              <a:rPr lang="en-US" dirty="0">
                <a:solidFill>
                  <a:srgbClr val="000000"/>
                </a:solidFill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0000FF"/>
                </a:solidFill>
              </a:rPr>
              <a:t>return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vpp</a:t>
            </a:r>
            <a:r>
              <a:rPr lang="en-US" b="1" dirty="0">
                <a:solidFill>
                  <a:srgbClr val="FF0000"/>
                </a:solidFill>
              </a:rPr>
              <a:t>-&gt;</a:t>
            </a:r>
            <a:r>
              <a:rPr lang="en-US" dirty="0" err="1">
                <a:solidFill>
                  <a:srgbClr val="000000"/>
                </a:solidFill>
              </a:rPr>
              <a:t>getQGVPage</a:t>
            </a:r>
            <a:r>
              <a:rPr lang="en-US" dirty="0">
                <a:solidFill>
                  <a:srgbClr val="000000"/>
                </a:solidFill>
              </a:rPr>
              <a:t>();</a:t>
            </a:r>
          </a:p>
          <a:p>
            <a:r>
              <a:rPr lang="ru-RU" dirty="0">
                <a:solidFill>
                  <a:srgbClr val="000000"/>
                </a:solidFill>
              </a:rPr>
              <a:t>  }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return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nullptr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</a:rPr>
              <a:t>}</a:t>
            </a:r>
          </a:p>
          <a:p>
            <a:endParaRPr lang="ru-RU" dirty="0"/>
          </a:p>
          <a:p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 потока данных + анализ потока управления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PVS-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Stidop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V522 Dereferencing of the null pointer '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vpp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' might take place. QGIView.cpp 592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A7234AA-885D-4199-BD74-950984AD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(</a:t>
            </a:r>
            <a:r>
              <a:rPr lang="en-US" dirty="0" err="1"/>
              <a:t>FreeCAD</a:t>
            </a:r>
            <a:r>
              <a:rPr lang="ru-RU" dirty="0"/>
              <a:t>, С++)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7DA79B-5453-48FB-A658-0986D0DBF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408" y="79668"/>
            <a:ext cx="914608" cy="914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B3D6F4-875C-4B64-B2F7-FF7668B536CB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85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C3DE4EA-687F-42AC-9D11-1A0A3A11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Андрей Карпов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E500FA-87D9-4BB9-AC50-DE4E3F97AE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r="2921"/>
          <a:stretch>
            <a:fillRect/>
          </a:stretch>
        </p:blipFill>
        <p:spPr/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252BCB5A-186C-43AD-99C7-EEF665F4726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9546" y="2375732"/>
            <a:ext cx="5284861" cy="4321848"/>
          </a:xfrm>
        </p:spPr>
        <p:txBody>
          <a:bodyPr/>
          <a:lstStyle/>
          <a:p>
            <a:r>
              <a:rPr lang="ru-RU" sz="2400" dirty="0"/>
              <a:t>Один из основателей проекта</a:t>
            </a:r>
            <a:br>
              <a:rPr lang="ru-RU" sz="2400" dirty="0"/>
            </a:br>
            <a:r>
              <a:rPr lang="en-US" sz="2400" dirty="0"/>
              <a:t>PVS-Studio</a:t>
            </a:r>
          </a:p>
          <a:p>
            <a:endParaRPr lang="ru-RU" sz="2400" dirty="0"/>
          </a:p>
          <a:p>
            <a:r>
              <a:rPr lang="ru-RU" sz="2400" dirty="0"/>
              <a:t>Пишу и рассказываю про статический анализ кода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>
                <a:hlinkClick r:id="rId4"/>
              </a:rPr>
              <a:t>pvs-studio.ru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20ACF-7257-47A5-8FB3-94A53CF8F18D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101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B5FEF37-D25E-4181-BB7C-B9ED7D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помеченных данных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727631A-51FB-4A3A-BB98-897746FC320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Анализируется течение потока данных от источников до стоков</a:t>
            </a:r>
            <a:r>
              <a:rPr lang="en-US" dirty="0"/>
              <a:t>;</a:t>
            </a:r>
          </a:p>
          <a:p>
            <a:r>
              <a:rPr lang="ru-RU" dirty="0"/>
              <a:t>Основные цель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Обнаружение попадания данных из источников в стоки, что может означать утечку конфиденциальных данных</a:t>
            </a:r>
            <a:r>
              <a:rPr lang="en-US" dirty="0"/>
              <a:t>;</a:t>
            </a:r>
          </a:p>
          <a:p>
            <a:pPr lvl="1"/>
            <a:r>
              <a:rPr lang="ru-RU" dirty="0"/>
              <a:t>Небезопасное использование входных данных, которое может нарушить ход работы программы.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95E4D-0681-431D-B0ED-D377A3E936E4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342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29453CB-D2CB-43C4-8328-9680613671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static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NcFTPConfirmResumeDownloadProc</a:t>
            </a:r>
            <a:r>
              <a:rPr lang="en-US" dirty="0">
                <a:solidFill>
                  <a:srgbClr val="000000"/>
                </a:solidFill>
              </a:rPr>
              <a:t>(....)</a:t>
            </a:r>
          </a:p>
          <a:p>
            <a:r>
              <a:rPr lang="ru-RU" dirty="0">
                <a:solidFill>
                  <a:srgbClr val="000000"/>
                </a:solidFill>
              </a:rPr>
              <a:t>{</a:t>
            </a:r>
          </a:p>
          <a:p>
            <a:r>
              <a:rPr lang="ru-RU" dirty="0">
                <a:solidFill>
                  <a:srgbClr val="000000"/>
                </a:solidFill>
              </a:rPr>
              <a:t>  ....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fgets</a:t>
            </a:r>
            <a:r>
              <a:rPr lang="en-US" dirty="0">
                <a:solidFill>
                  <a:srgbClr val="000000"/>
                </a:solidFill>
              </a:rPr>
              <a:t>(newname, </a:t>
            </a:r>
            <a:r>
              <a:rPr lang="en-US" dirty="0" err="1">
                <a:solidFill>
                  <a:srgbClr val="0000FF"/>
                </a:solidFill>
              </a:rPr>
              <a:t>sizeof</a:t>
            </a:r>
            <a:r>
              <a:rPr lang="en-US" dirty="0">
                <a:solidFill>
                  <a:srgbClr val="000000"/>
                </a:solidFill>
              </a:rPr>
              <a:t>(newname) - 1, </a:t>
            </a:r>
            <a:r>
              <a:rPr lang="en-US" dirty="0">
                <a:solidFill>
                  <a:srgbClr val="6F008A"/>
                </a:solidFill>
              </a:rPr>
              <a:t>stdin</a:t>
            </a:r>
            <a:r>
              <a:rPr lang="en-US" dirty="0">
                <a:solidFill>
                  <a:srgbClr val="000000"/>
                </a:solidFill>
              </a:rPr>
              <a:t>) == </a:t>
            </a:r>
            <a:r>
              <a:rPr lang="en-US" dirty="0">
                <a:solidFill>
                  <a:srgbClr val="6F008A"/>
                </a:solidFill>
              </a:rPr>
              <a:t>NULL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</a:rPr>
              <a:t>    newname[0] = </a:t>
            </a:r>
            <a:r>
              <a:rPr lang="en-US" dirty="0">
                <a:solidFill>
                  <a:srgbClr val="A31515"/>
                </a:solidFill>
              </a:rPr>
              <a:t>'\0'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r>
              <a:rPr lang="de-DE" dirty="0">
                <a:solidFill>
                  <a:srgbClr val="000000"/>
                </a:solidFill>
              </a:rPr>
              <a:t>  </a:t>
            </a:r>
            <a:r>
              <a:rPr lang="de-DE" dirty="0" err="1">
                <a:solidFill>
                  <a:srgbClr val="000000"/>
                </a:solidFill>
              </a:rPr>
              <a:t>newname</a:t>
            </a:r>
            <a:r>
              <a:rPr lang="de-DE" dirty="0">
                <a:solidFill>
                  <a:srgbClr val="000000"/>
                </a:solidFill>
              </a:rPr>
              <a:t>[</a:t>
            </a:r>
            <a:r>
              <a:rPr lang="de-DE" b="1" dirty="0" err="1">
                <a:solidFill>
                  <a:srgbClr val="FF0000"/>
                </a:solidFill>
              </a:rPr>
              <a:t>strlen</a:t>
            </a:r>
            <a:r>
              <a:rPr lang="de-DE" b="1" dirty="0">
                <a:solidFill>
                  <a:srgbClr val="FF0000"/>
                </a:solidFill>
              </a:rPr>
              <a:t>(</a:t>
            </a:r>
            <a:r>
              <a:rPr lang="de-DE" b="1" dirty="0" err="1">
                <a:solidFill>
                  <a:srgbClr val="FF0000"/>
                </a:solidFill>
              </a:rPr>
              <a:t>newname</a:t>
            </a:r>
            <a:r>
              <a:rPr lang="de-DE" b="1" dirty="0">
                <a:solidFill>
                  <a:srgbClr val="FF0000"/>
                </a:solidFill>
              </a:rPr>
              <a:t>) - 1</a:t>
            </a:r>
            <a:r>
              <a:rPr lang="de-DE" dirty="0">
                <a:solidFill>
                  <a:srgbClr val="000000"/>
                </a:solidFill>
              </a:rPr>
              <a:t>] = </a:t>
            </a:r>
            <a:r>
              <a:rPr lang="de-DE" dirty="0">
                <a:solidFill>
                  <a:srgbClr val="A31515"/>
                </a:solidFill>
              </a:rPr>
              <a:t>'\0'</a:t>
            </a:r>
            <a:r>
              <a:rPr lang="de-DE" dirty="0">
                <a:solidFill>
                  <a:srgbClr val="000000"/>
                </a:solidFill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</a:rPr>
              <a:t>  ....</a:t>
            </a:r>
          </a:p>
          <a:p>
            <a:r>
              <a:rPr lang="ru-RU" dirty="0">
                <a:solidFill>
                  <a:srgbClr val="000000"/>
                </a:solidFill>
              </a:rPr>
              <a:t>}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Воспроизведение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вводим строку с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 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начале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PVS-Studio: V1010 Unchecked tainted data is used in index.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https://pvs-studio.ru/ru/blog/posts/cpp/0599/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E259CAF-3912-4C0D-BCB4-805BA91E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помеченных данных </a:t>
            </a:r>
            <a:r>
              <a:rPr lang="en-US" dirty="0"/>
              <a:t>(</a:t>
            </a:r>
            <a:r>
              <a:rPr lang="en-US" dirty="0" err="1">
                <a:solidFill>
                  <a:srgbClr val="000000"/>
                </a:solidFill>
              </a:rPr>
              <a:t>NcFTP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/>
              <a:t>C)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A7557D-8A2D-4108-83EC-AAAA0FC48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69" y="4165909"/>
            <a:ext cx="2315862" cy="23158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517DF1-1619-490E-ADEE-3EABF3E99958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09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1F57B-4DFA-4992-AF27-65FDAA98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Сигнатурный анализ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0C0111-FC99-4DB8-BB81-14A6D1814CB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Мы в статьях называли это «поиск по шаблону»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Определение наличия свойств программы при помощи поиска строк в исходном коде по некоторому образцу, в том числе заданному с помощью формального языка поиска.</a:t>
            </a:r>
          </a:p>
          <a:p>
            <a:r>
              <a:rPr lang="ru-RU" dirty="0"/>
              <a:t>Например, при помощи регулярных выражений.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F0B21-27DD-4B5C-9337-8D29AFC9B3A3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19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1F57B-4DFA-4992-AF27-65FDAA98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Статический анализ это что-то типа регулярок?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0C0111-FC99-4DB8-BB81-14A6D1814CB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ru-RU" b="1" dirty="0"/>
          </a:p>
          <a:p>
            <a:r>
              <a:rPr lang="ru-RU" b="1" dirty="0"/>
              <a:t>Нет!</a:t>
            </a:r>
          </a:p>
          <a:p>
            <a:endParaRPr lang="ru-RU" b="1" dirty="0"/>
          </a:p>
          <a:p>
            <a:r>
              <a:rPr lang="ru-RU" dirty="0"/>
              <a:t>Это очень маленькая его часть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Скорее всего, это не будут регулярные выражения в чистом виде (используется АСТ).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7CB6DD-00B4-4CF1-8F75-E971A6C71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12" y="2064504"/>
            <a:ext cx="1582815" cy="1364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FA8872-07D7-4338-9354-F0634C5D6DDD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654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E70C850-8C1D-4431-BC3A-9BD7AC9A35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target_ulong</a:t>
            </a:r>
            <a:r>
              <a:rPr lang="en-US" dirty="0">
                <a:solidFill>
                  <a:srgbClr val="000000"/>
                </a:solidFill>
              </a:rPr>
              <a:t> helper_mftc0_cause(</a:t>
            </a:r>
            <a:r>
              <a:rPr lang="en-US" dirty="0" err="1">
                <a:solidFill>
                  <a:srgbClr val="000000"/>
                </a:solidFill>
              </a:rPr>
              <a:t>CPUMIPSState</a:t>
            </a:r>
            <a:r>
              <a:rPr lang="en-US" dirty="0">
                <a:solidFill>
                  <a:srgbClr val="000000"/>
                </a:solidFill>
              </a:rPr>
              <a:t> *env)</a:t>
            </a:r>
          </a:p>
          <a:p>
            <a:r>
              <a:rPr lang="ru-RU" dirty="0">
                <a:solidFill>
                  <a:srgbClr val="000000"/>
                </a:solidFill>
              </a:rPr>
              <a:t>{</a:t>
            </a:r>
          </a:p>
          <a:p>
            <a:r>
              <a:rPr lang="ru-RU" dirty="0">
                <a:solidFill>
                  <a:srgbClr val="000000"/>
                </a:solidFill>
              </a:rPr>
              <a:t>  ....</a:t>
            </a:r>
          </a:p>
          <a:p>
            <a:r>
              <a:rPr lang="en-US" dirty="0">
                <a:solidFill>
                  <a:srgbClr val="0000FF"/>
                </a:solidFill>
              </a:rPr>
              <a:t>  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other_tc</a:t>
            </a:r>
            <a:r>
              <a:rPr lang="en-US" dirty="0">
                <a:solidFill>
                  <a:srgbClr val="000000"/>
                </a:solidFill>
              </a:rPr>
              <a:t> == other-&gt;</a:t>
            </a:r>
            <a:r>
              <a:rPr lang="en-US" dirty="0" err="1">
                <a:solidFill>
                  <a:srgbClr val="000000"/>
                </a:solidFill>
              </a:rPr>
              <a:t>current_tc</a:t>
            </a:r>
            <a:r>
              <a:rPr lang="en-US" dirty="0">
                <a:solidFill>
                  <a:srgbClr val="000000"/>
                </a:solidFill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b="1" dirty="0" err="1">
                <a:solidFill>
                  <a:srgbClr val="FF0000"/>
                </a:solidFill>
              </a:rPr>
              <a:t>tccause</a:t>
            </a:r>
            <a:r>
              <a:rPr lang="en-US" b="1" dirty="0">
                <a:solidFill>
                  <a:srgbClr val="FF0000"/>
                </a:solidFill>
              </a:rPr>
              <a:t> = other-&gt;CP0_Cause</a:t>
            </a:r>
            <a:r>
              <a:rPr lang="en-US" b="1" dirty="0">
                <a:solidFill>
                  <a:srgbClr val="000000"/>
                </a:solidFill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</a:rPr>
              <a:t>  } </a:t>
            </a:r>
            <a:r>
              <a:rPr lang="en-US" dirty="0">
                <a:solidFill>
                  <a:srgbClr val="0000FF"/>
                </a:solidFill>
              </a:rPr>
              <a:t>else</a:t>
            </a:r>
            <a:r>
              <a:rPr lang="en-US" dirty="0">
                <a:solidFill>
                  <a:srgbClr val="000000"/>
                </a:solidFill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b="1" dirty="0" err="1">
                <a:solidFill>
                  <a:srgbClr val="FF0000"/>
                </a:solidFill>
              </a:rPr>
              <a:t>tccause</a:t>
            </a:r>
            <a:r>
              <a:rPr lang="en-US" b="1" dirty="0">
                <a:solidFill>
                  <a:srgbClr val="FF0000"/>
                </a:solidFill>
              </a:rPr>
              <a:t> = other-&gt;CP0_Cause</a:t>
            </a:r>
            <a:r>
              <a:rPr lang="en-US" b="1" dirty="0">
                <a:solidFill>
                  <a:srgbClr val="000000"/>
                </a:solidFill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</a:rPr>
              <a:t>  }</a:t>
            </a:r>
          </a:p>
          <a:p>
            <a:r>
              <a:rPr lang="ru-RU" dirty="0">
                <a:solidFill>
                  <a:srgbClr val="000000"/>
                </a:solidFill>
              </a:rPr>
              <a:t>  ....</a:t>
            </a:r>
          </a:p>
          <a:p>
            <a:r>
              <a:rPr lang="ru-RU" dirty="0">
                <a:solidFill>
                  <a:srgbClr val="000000"/>
                </a:solidFill>
              </a:rPr>
              <a:t>}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PVS-Studio: V523 The 'then' statement is equivalent to the 'else' statement. cp0_helper.c 383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3108F69-7029-49AF-A5FD-D0CA6863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Сигнатурный анализ (</a:t>
            </a:r>
            <a:r>
              <a:rPr lang="en-US" dirty="0" err="1"/>
              <a:t>Qemu</a:t>
            </a:r>
            <a:r>
              <a:rPr lang="ru-RU" dirty="0"/>
              <a:t>, </a:t>
            </a:r>
            <a:r>
              <a:rPr lang="en-US" dirty="0"/>
              <a:t>C)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CA3478-3642-4CA7-BD00-51100413C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42" y="79668"/>
            <a:ext cx="914608" cy="914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A3E67E-775A-4F45-85BA-ECF7D3ACB51B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160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F7879F-088D-4006-8471-A31D70F6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Анализ программы на синтаксическом уровне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F140777-0A2B-4BD6-9C48-F3C21FD6344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Обрабатывается представление программы, полностью отражающее её синтаксическую структуру, например, абстрактное синтаксическое дерево.</a:t>
            </a:r>
          </a:p>
          <a:p>
            <a:endParaRPr lang="ru-RU" dirty="0"/>
          </a:p>
          <a:p>
            <a:r>
              <a:rPr lang="ru-RU" dirty="0"/>
              <a:t>Более того, даже для простых случаев важен не только синтаксис, но и семантика. См. следующий пример.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F09E60-C016-4867-ACF2-1ABB7E523C3F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018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FA3536C-EDF8-4ED1-B80E-EB612E9CDB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typedef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struct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2B91AF"/>
                </a:solidFill>
              </a:rPr>
              <a:t>ovrHapticsClip</a:t>
            </a:r>
            <a:r>
              <a:rPr lang="en-US" dirty="0">
                <a:solidFill>
                  <a:srgbClr val="2B91AF"/>
                </a:solidFill>
              </a:rPr>
              <a:t>_</a:t>
            </a:r>
            <a:r>
              <a:rPr lang="en-US" dirty="0">
                <a:solidFill>
                  <a:srgbClr val="000000"/>
                </a:solidFill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const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void*</a:t>
            </a:r>
            <a:r>
              <a:rPr lang="en-US" dirty="0">
                <a:solidFill>
                  <a:srgbClr val="000000"/>
                </a:solidFill>
              </a:rPr>
              <a:t> Samples;</a:t>
            </a:r>
          </a:p>
          <a:p>
            <a:r>
              <a:rPr lang="ru-RU" dirty="0">
                <a:solidFill>
                  <a:srgbClr val="000000"/>
                </a:solidFill>
              </a:rPr>
              <a:t>  ....</a:t>
            </a:r>
          </a:p>
          <a:p>
            <a:r>
              <a:rPr lang="en-US" dirty="0">
                <a:solidFill>
                  <a:srgbClr val="000000"/>
                </a:solidFill>
              </a:rPr>
              <a:t>} </a:t>
            </a:r>
            <a:r>
              <a:rPr lang="en-US" dirty="0" err="1">
                <a:solidFill>
                  <a:srgbClr val="2B91AF"/>
                </a:solidFill>
              </a:rPr>
              <a:t>ovrHapticsClip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void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ovr_ReleaseHapticsClip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2B91AF"/>
                </a:solidFill>
              </a:rPr>
              <a:t>ovrHapticsClip</a:t>
            </a:r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dirty="0" err="1">
                <a:solidFill>
                  <a:srgbClr val="808080"/>
                </a:solidFill>
              </a:rPr>
              <a:t>hapticsClip</a:t>
            </a:r>
            <a:r>
              <a:rPr lang="en-US" dirty="0">
                <a:solidFill>
                  <a:srgbClr val="000000"/>
                </a:solidFill>
              </a:rPr>
              <a:t>) {</a:t>
            </a:r>
          </a:p>
          <a:p>
            <a:r>
              <a:rPr lang="ru-RU" dirty="0">
                <a:solidFill>
                  <a:srgbClr val="000000"/>
                </a:solidFill>
              </a:rPr>
              <a:t>  ....</a:t>
            </a:r>
          </a:p>
          <a:p>
            <a:r>
              <a:rPr lang="en-US" b="1" dirty="0">
                <a:solidFill>
                  <a:srgbClr val="FF0000"/>
                </a:solidFill>
              </a:rPr>
              <a:t>  delete[] </a:t>
            </a:r>
            <a:r>
              <a:rPr lang="en-US" b="1" dirty="0" err="1">
                <a:solidFill>
                  <a:srgbClr val="FF0000"/>
                </a:solidFill>
              </a:rPr>
              <a:t>hapticsClip</a:t>
            </a:r>
            <a:r>
              <a:rPr lang="en-US" b="1" dirty="0">
                <a:solidFill>
                  <a:srgbClr val="FF0000"/>
                </a:solidFill>
              </a:rPr>
              <a:t>-&gt;Samples;</a:t>
            </a:r>
          </a:p>
          <a:p>
            <a:r>
              <a:rPr lang="ru-RU" dirty="0">
                <a:solidFill>
                  <a:srgbClr val="000000"/>
                </a:solidFill>
              </a:rPr>
              <a:t>}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PVS-Studio: V772 Calling a 'delete' operator for a void pointer will cause undefined behavior. OVR_CAPI_Util.cpp 380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BCD3FFB-C77A-4174-8F94-D87A4608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97" y="0"/>
            <a:ext cx="10544402" cy="1073945"/>
          </a:xfrm>
        </p:spPr>
        <p:txBody>
          <a:bodyPr>
            <a:normAutofit fontScale="90000"/>
          </a:bodyPr>
          <a:lstStyle/>
          <a:p>
            <a:r>
              <a:rPr lang="ru-RU" dirty="0"/>
              <a:t>Анализ программы на синтаксическом уровне</a:t>
            </a:r>
            <a:r>
              <a:rPr lang="en-US" dirty="0"/>
              <a:t> (Overgrowth, C++)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79E589-E139-42C9-8440-CE64893F6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46" y="79668"/>
            <a:ext cx="914608" cy="914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2AF8C5-DE1E-4BB8-B7A0-BDD72CC6358A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161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87E850-F6E6-499E-8794-D9C2E0D9D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Межпроцедурный контекстно-чувствительный анализ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B0041ED-5DBA-41DD-8BF7-F061069CB0BD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При выявлении дефектов учитывают взаимодействие процедур или вызовы процедурами друг друга</a:t>
            </a:r>
            <a:r>
              <a:rPr lang="en-US" dirty="0"/>
              <a:t>;</a:t>
            </a:r>
          </a:p>
          <a:p>
            <a:r>
              <a:rPr lang="ru-RU" dirty="0"/>
              <a:t>А также контексты их вызова.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7CC7A6-8D0A-4C09-A710-6C95DCEF0DBE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44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3D8D2BD-CCA3-4DAD-8E22-9DEAE9E3AA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>
                <a:solidFill>
                  <a:srgbClr val="008000"/>
                </a:solidFill>
              </a:rPr>
              <a:t>// Функция может вернуть </a:t>
            </a:r>
            <a:r>
              <a:rPr lang="en-US" b="1" dirty="0">
                <a:solidFill>
                  <a:srgbClr val="008000"/>
                </a:solidFill>
              </a:rPr>
              <a:t>NULL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DG_INLINE </a:t>
            </a:r>
            <a:r>
              <a:rPr lang="en-US" dirty="0" err="1">
                <a:solidFill>
                  <a:srgbClr val="000000"/>
                </a:solidFill>
              </a:rPr>
              <a:t>dgMinkFace</a:t>
            </a:r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dirty="0" err="1">
                <a:solidFill>
                  <a:srgbClr val="000000"/>
                </a:solidFill>
              </a:rPr>
              <a:t>dgContactSolver</a:t>
            </a:r>
            <a:r>
              <a:rPr lang="en-US" dirty="0">
                <a:solidFill>
                  <a:srgbClr val="000000"/>
                </a:solidFill>
              </a:rPr>
              <a:t>::</a:t>
            </a:r>
            <a:r>
              <a:rPr lang="en-US" dirty="0" err="1">
                <a:solidFill>
                  <a:srgbClr val="000000"/>
                </a:solidFill>
              </a:rPr>
              <a:t>NewFace</a:t>
            </a:r>
            <a:r>
              <a:rPr lang="en-US" dirty="0">
                <a:solidFill>
                  <a:srgbClr val="000000"/>
                </a:solidFill>
              </a:rPr>
              <a:t>()</a:t>
            </a:r>
          </a:p>
          <a:p>
            <a:r>
              <a:rPr lang="ru-RU" dirty="0">
                <a:solidFill>
                  <a:srgbClr val="000000"/>
                </a:solidFill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dgMinkFace</a:t>
            </a:r>
            <a:r>
              <a:rPr lang="en-US" dirty="0">
                <a:solidFill>
                  <a:srgbClr val="000000"/>
                </a:solidFill>
              </a:rPr>
              <a:t>* face = (</a:t>
            </a:r>
            <a:r>
              <a:rPr lang="en-US" dirty="0" err="1">
                <a:solidFill>
                  <a:srgbClr val="000000"/>
                </a:solidFill>
              </a:rPr>
              <a:t>dgMinkFace</a:t>
            </a:r>
            <a:r>
              <a:rPr lang="en-US" dirty="0">
                <a:solidFill>
                  <a:srgbClr val="000000"/>
                </a:solidFill>
              </a:rPr>
              <a:t>*)</a:t>
            </a:r>
            <a:r>
              <a:rPr lang="en-US" dirty="0" err="1">
                <a:solidFill>
                  <a:srgbClr val="000000"/>
                </a:solidFill>
              </a:rPr>
              <a:t>m_freeFace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</a:rPr>
              <a:t>  ....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m_faceIndex</a:t>
            </a:r>
            <a:r>
              <a:rPr lang="en-US" dirty="0">
                <a:solidFill>
                  <a:srgbClr val="000000"/>
                </a:solidFill>
              </a:rPr>
              <a:t> &gt;= DG_CONVEX_MINK_MAX_FACES)</a:t>
            </a:r>
          </a:p>
          <a:p>
            <a:r>
              <a:rPr lang="ru-RU" dirty="0">
                <a:solidFill>
                  <a:srgbClr val="000000"/>
                </a:solidFill>
              </a:rPr>
              <a:t>  {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0000FF"/>
                </a:solidFill>
              </a:rPr>
              <a:t>return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6F008A"/>
                </a:solidFill>
              </a:rPr>
              <a:t>NULL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</a:rPr>
              <a:t>  }</a:t>
            </a:r>
          </a:p>
          <a:p>
            <a:r>
              <a:rPr lang="ru-RU" dirty="0">
                <a:solidFill>
                  <a:srgbClr val="000000"/>
                </a:solidFill>
              </a:rPr>
              <a:t>  ....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return</a:t>
            </a:r>
            <a:r>
              <a:rPr lang="en-US" dirty="0">
                <a:solidFill>
                  <a:srgbClr val="000000"/>
                </a:solidFill>
              </a:rPr>
              <a:t> face;</a:t>
            </a:r>
          </a:p>
          <a:p>
            <a:r>
              <a:rPr lang="ru-RU" dirty="0">
                <a:solidFill>
                  <a:srgbClr val="000000"/>
                </a:solidFill>
              </a:rPr>
              <a:t>}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DE62C05-1BAE-4C8C-8B57-5320F9B8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Межпроцедурный</a:t>
            </a:r>
            <a:r>
              <a:rPr lang="ru-RU" dirty="0"/>
              <a:t> контекстно-чувствительный анализ</a:t>
            </a:r>
            <a:r>
              <a:rPr lang="en-US" dirty="0"/>
              <a:t> (Blender, C++)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C75A3-0188-4557-9DFE-BE86690CF369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707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3D8D2BD-CCA3-4DAD-8E22-9DEAE9E3AA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DG_INLINE </a:t>
            </a:r>
            <a:r>
              <a:rPr lang="en-US" dirty="0" err="1">
                <a:solidFill>
                  <a:srgbClr val="000000"/>
                </a:solidFill>
              </a:rPr>
              <a:t>dgMinkFace</a:t>
            </a:r>
            <a:r>
              <a:rPr lang="en-US" dirty="0">
                <a:solidFill>
                  <a:srgbClr val="000000"/>
                </a:solidFill>
              </a:rPr>
              <a:t>*</a:t>
            </a:r>
          </a:p>
          <a:p>
            <a:r>
              <a:rPr lang="en-US" dirty="0" err="1">
                <a:solidFill>
                  <a:srgbClr val="000000"/>
                </a:solidFill>
              </a:rPr>
              <a:t>dgContactSolver</a:t>
            </a:r>
            <a:r>
              <a:rPr lang="en-US" dirty="0">
                <a:solidFill>
                  <a:srgbClr val="000000"/>
                </a:solidFill>
              </a:rPr>
              <a:t>::</a:t>
            </a:r>
            <a:r>
              <a:rPr lang="en-US" dirty="0" err="1">
                <a:solidFill>
                  <a:srgbClr val="000000"/>
                </a:solidFill>
              </a:rPr>
              <a:t>AddFace</a:t>
            </a:r>
            <a:r>
              <a:rPr lang="en-US" dirty="0">
                <a:solidFill>
                  <a:srgbClr val="000000"/>
                </a:solidFill>
              </a:rPr>
              <a:t>(dgInt32 v0,dgInt32 v1,</a:t>
            </a:r>
          </a:p>
          <a:p>
            <a:r>
              <a:rPr lang="en-US" dirty="0">
                <a:solidFill>
                  <a:srgbClr val="000000"/>
                </a:solidFill>
              </a:rPr>
              <a:t>                         dgInt32 v2)</a:t>
            </a:r>
          </a:p>
          <a:p>
            <a:r>
              <a:rPr lang="ru-RU" dirty="0">
                <a:solidFill>
                  <a:srgbClr val="000000"/>
                </a:solidFill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dgMinkFace</a:t>
            </a:r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dirty="0">
                <a:solidFill>
                  <a:srgbClr val="0000FF"/>
                </a:solidFill>
              </a:rPr>
              <a:t>const</a:t>
            </a:r>
            <a:r>
              <a:rPr lang="en-US" dirty="0">
                <a:solidFill>
                  <a:srgbClr val="000000"/>
                </a:solidFill>
              </a:rPr>
              <a:t> face = </a:t>
            </a:r>
            <a:r>
              <a:rPr lang="en-US" b="1" dirty="0" err="1">
                <a:solidFill>
                  <a:srgbClr val="000000"/>
                </a:solidFill>
              </a:rPr>
              <a:t>NewFace</a:t>
            </a:r>
            <a:r>
              <a:rPr lang="en-US" b="1" dirty="0">
                <a:solidFill>
                  <a:srgbClr val="000000"/>
                </a:solidFill>
              </a:rPr>
              <a:t>()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face-&gt;</a:t>
            </a:r>
            <a:r>
              <a:rPr lang="en-US" b="1" dirty="0" err="1">
                <a:solidFill>
                  <a:srgbClr val="FF0000"/>
                </a:solidFill>
              </a:rPr>
              <a:t>m_mark</a:t>
            </a:r>
            <a:r>
              <a:rPr lang="en-US" dirty="0">
                <a:solidFill>
                  <a:srgbClr val="000000"/>
                </a:solidFill>
              </a:rPr>
              <a:t> = 0;</a:t>
            </a:r>
          </a:p>
          <a:p>
            <a:r>
              <a:rPr lang="ru-RU" dirty="0">
                <a:solidFill>
                  <a:srgbClr val="000000"/>
                </a:solidFill>
              </a:rPr>
              <a:t>  ....</a:t>
            </a:r>
          </a:p>
          <a:p>
            <a:r>
              <a:rPr lang="ru-RU" dirty="0">
                <a:solidFill>
                  <a:srgbClr val="000000"/>
                </a:solidFill>
              </a:rPr>
              <a:t>}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PVS-Studio: V522 There might be dereferencing of a potential null pointer 'face'. dgContactSolver.cpp 351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DE62C05-1BAE-4C8C-8B57-5320F9B8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Межпроцедурный</a:t>
            </a:r>
            <a:r>
              <a:rPr lang="ru-RU" dirty="0"/>
              <a:t> контекстно-чувствительный анализ</a:t>
            </a:r>
            <a:r>
              <a:rPr lang="en-US" dirty="0"/>
              <a:t> (Blender, C++)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5A252F-56F5-4367-92B7-5B7952CCD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780" y="79668"/>
            <a:ext cx="914608" cy="914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7C8679-1C30-4861-A6A1-BD0EC4862EF3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59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7A2D4-5DDD-461B-94AE-42925ED4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Начнём с ГОСТ Р 56939-2016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16F27-E033-4EF3-99B3-1ECC72E309B5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772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45D83-5D4F-4060-B748-47410DFE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Межмодульный анализ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85C429-61AE-4406-9680-A6727B5CF4D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При выявлении свойств программы учитываются процедуры или переменные из различных модулей (единиц трансляции).</a:t>
            </a:r>
          </a:p>
          <a:p>
            <a:endParaRPr lang="en-US" dirty="0"/>
          </a:p>
          <a:p>
            <a:r>
              <a:rPr lang="ru-RU" dirty="0"/>
              <a:t>Применительно к </a:t>
            </a:r>
            <a:r>
              <a:rPr lang="en-US" dirty="0"/>
              <a:t>PVS-Studio:</a:t>
            </a:r>
            <a:br>
              <a:rPr lang="en-US" dirty="0"/>
            </a:br>
            <a:r>
              <a:rPr lang="en-US" dirty="0">
                <a:hlinkClick r:id="rId3"/>
              </a:rPr>
              <a:t>https://pvs-studio.ru/ru/blog/video/10834/</a:t>
            </a:r>
            <a:endParaRPr lang="en-US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E94EA5-F7AA-4C6D-A552-7BE666533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512" y="3857546"/>
            <a:ext cx="4642045" cy="26799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2A57EE-0757-465C-AD7A-59B156B59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77" y="4757537"/>
            <a:ext cx="1859830" cy="18598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A110F3-CF8C-4420-A681-913494D9F991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360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2F72A64-7AD5-4561-AE22-84D9393C6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8000"/>
                </a:solidFill>
              </a:rPr>
              <a:t>// Файл: </a:t>
            </a:r>
            <a:r>
              <a:rPr lang="en-US" dirty="0">
                <a:solidFill>
                  <a:srgbClr val="008000"/>
                </a:solidFill>
              </a:rPr>
              <a:t>widget-</a:t>
            </a:r>
            <a:r>
              <a:rPr lang="en-US" dirty="0" err="1">
                <a:solidFill>
                  <a:srgbClr val="008000"/>
                </a:solidFill>
              </a:rPr>
              <a:t>common.c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8000"/>
                </a:solidFill>
              </a:rPr>
              <a:t>// Освобождение буфера памяти</a:t>
            </a:r>
          </a:p>
          <a:p>
            <a:endParaRPr lang="ru-RU" b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Void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widget_destroy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b="1" dirty="0">
                <a:solidFill>
                  <a:srgbClr val="000000"/>
                </a:solidFill>
              </a:rPr>
              <a:t>Widget * w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r>
              <a:rPr lang="ru-RU" dirty="0">
                <a:solidFill>
                  <a:srgbClr val="000000"/>
                </a:solidFill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send_message</a:t>
            </a:r>
            <a:r>
              <a:rPr lang="en-US" dirty="0">
                <a:solidFill>
                  <a:srgbClr val="000000"/>
                </a:solidFill>
              </a:rPr>
              <a:t> (w, </a:t>
            </a:r>
            <a:r>
              <a:rPr lang="en-US" dirty="0">
                <a:solidFill>
                  <a:srgbClr val="6F008A"/>
                </a:solidFill>
              </a:rPr>
              <a:t>NULL</a:t>
            </a:r>
            <a:r>
              <a:rPr lang="en-US" dirty="0">
                <a:solidFill>
                  <a:srgbClr val="000000"/>
                </a:solidFill>
              </a:rPr>
              <a:t>, MSG_DESTROY, 0, </a:t>
            </a:r>
            <a:r>
              <a:rPr lang="en-US" dirty="0">
                <a:solidFill>
                  <a:srgbClr val="6F008A"/>
                </a:solidFill>
              </a:rPr>
              <a:t>NULL</a:t>
            </a:r>
            <a:r>
              <a:rPr lang="en-US" dirty="0">
                <a:solidFill>
                  <a:srgbClr val="000000"/>
                </a:solidFill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b="1" dirty="0" err="1">
                <a:solidFill>
                  <a:srgbClr val="000000"/>
                </a:solidFill>
              </a:rPr>
              <a:t>g_free</a:t>
            </a:r>
            <a:r>
              <a:rPr lang="en-US" b="1" dirty="0">
                <a:solidFill>
                  <a:srgbClr val="000000"/>
                </a:solidFill>
              </a:rPr>
              <a:t> (w);</a:t>
            </a:r>
          </a:p>
          <a:p>
            <a:r>
              <a:rPr lang="ru-RU" dirty="0">
                <a:solidFill>
                  <a:srgbClr val="000000"/>
                </a:solidFill>
              </a:rPr>
              <a:t>}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8E66C48-AD78-4ACB-A8C7-C0A171CDA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Межмодульный анализ</a:t>
            </a:r>
            <a:r>
              <a:rPr lang="en-US" dirty="0"/>
              <a:t> (mc, C)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C76915-ABAE-4FE9-A138-18090DDFDC28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292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2F72A64-7AD5-4561-AE22-84D9393C6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8000"/>
                </a:solidFill>
              </a:rPr>
              <a:t>// Файл: </a:t>
            </a:r>
            <a:r>
              <a:rPr lang="en-US" dirty="0" err="1">
                <a:solidFill>
                  <a:srgbClr val="008000"/>
                </a:solidFill>
              </a:rPr>
              <a:t>editcmd.c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8000"/>
                </a:solidFill>
              </a:rPr>
              <a:t>// Использование указателя после освобождения памяти</a:t>
            </a:r>
            <a:endParaRPr lang="ru-RU" b="1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gboolean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edit_close_cmd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WEdit</a:t>
            </a:r>
            <a:r>
              <a:rPr lang="en-US" dirty="0">
                <a:solidFill>
                  <a:srgbClr val="000000"/>
                </a:solidFill>
              </a:rPr>
              <a:t> * edit)</a:t>
            </a:r>
          </a:p>
          <a:p>
            <a:r>
              <a:rPr lang="ru-RU" dirty="0">
                <a:solidFill>
                  <a:srgbClr val="000000"/>
                </a:solidFill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</a:rPr>
              <a:t>  Widget *w = WIDGET (edit);</a:t>
            </a:r>
          </a:p>
          <a:p>
            <a:r>
              <a:rPr lang="ru-RU" dirty="0">
                <a:solidFill>
                  <a:srgbClr val="000000"/>
                </a:solidFill>
              </a:rPr>
              <a:t>  ....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b="1" dirty="0" err="1">
                <a:solidFill>
                  <a:srgbClr val="000000"/>
                </a:solidFill>
              </a:rPr>
              <a:t>widget_destroy</a:t>
            </a:r>
            <a:r>
              <a:rPr lang="en-US" b="1" dirty="0">
                <a:solidFill>
                  <a:srgbClr val="000000"/>
                </a:solidFill>
              </a:rPr>
              <a:t> (w);</a:t>
            </a:r>
            <a:r>
              <a:rPr lang="ru-RU" b="1" dirty="0">
                <a:solidFill>
                  <a:srgbClr val="000000"/>
                </a:solidFill>
              </a:rPr>
              <a:t>     </a:t>
            </a:r>
            <a:r>
              <a:rPr lang="en-US" b="1" dirty="0">
                <a:solidFill>
                  <a:srgbClr val="008000"/>
                </a:solidFill>
              </a:rPr>
              <a:t>//</a:t>
            </a:r>
            <a:r>
              <a:rPr lang="ru-RU" b="1" dirty="0">
                <a:solidFill>
                  <a:srgbClr val="008000"/>
                </a:solidFill>
              </a:rPr>
              <a:t> &lt;= Здесь освободили память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(....) .... </a:t>
            </a:r>
            <a:r>
              <a:rPr lang="en-US" dirty="0">
                <a:solidFill>
                  <a:srgbClr val="0000FF"/>
                </a:solidFill>
              </a:rPr>
              <a:t>else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  {</a:t>
            </a:r>
          </a:p>
          <a:p>
            <a:r>
              <a:rPr lang="en-US" dirty="0">
                <a:solidFill>
                  <a:srgbClr val="000000"/>
                </a:solidFill>
              </a:rPr>
              <a:t>    edit = </a:t>
            </a:r>
            <a:r>
              <a:rPr lang="en-US" dirty="0" err="1">
                <a:solidFill>
                  <a:srgbClr val="000000"/>
                </a:solidFill>
              </a:rPr>
              <a:t>find_editor</a:t>
            </a:r>
            <a:r>
              <a:rPr lang="en-US" dirty="0">
                <a:solidFill>
                  <a:srgbClr val="000000"/>
                </a:solidFill>
              </a:rPr>
              <a:t> (DIALOG (g));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(edit != </a:t>
            </a:r>
            <a:r>
              <a:rPr lang="en-US" dirty="0">
                <a:solidFill>
                  <a:srgbClr val="6F008A"/>
                </a:solidFill>
              </a:rPr>
              <a:t>NULL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</a:rPr>
              <a:t>      </a:t>
            </a:r>
            <a:r>
              <a:rPr lang="en-US" b="1" dirty="0" err="1">
                <a:solidFill>
                  <a:srgbClr val="000000"/>
                </a:solidFill>
              </a:rPr>
              <a:t>widget_select</a:t>
            </a:r>
            <a:r>
              <a:rPr lang="en-US" b="1" dirty="0">
                <a:solidFill>
                  <a:srgbClr val="000000"/>
                </a:solidFill>
              </a:rPr>
              <a:t> (w);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// &lt;= </a:t>
            </a:r>
            <a:r>
              <a:rPr lang="ru-RU" b="1" dirty="0">
                <a:solidFill>
                  <a:srgbClr val="008000"/>
                </a:solidFill>
              </a:rPr>
              <a:t>Сейчас заглянем внутрь</a:t>
            </a:r>
            <a:endParaRPr lang="ru-RU" b="1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  }</a:t>
            </a:r>
          </a:p>
          <a:p>
            <a:r>
              <a:rPr lang="ru-RU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8E66C48-AD78-4ACB-A8C7-C0A171CDA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Межмодульный анализ</a:t>
            </a:r>
            <a:r>
              <a:rPr lang="en-US" dirty="0"/>
              <a:t> (mc, C)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46EB9C-1BD9-4965-B769-28EA5A819718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5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608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2F72A64-7AD5-4561-AE22-84D9393C6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void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 err="1">
                <a:solidFill>
                  <a:srgbClr val="000000"/>
                </a:solidFill>
              </a:rPr>
              <a:t>widget_select</a:t>
            </a:r>
            <a:r>
              <a:rPr lang="en-US" dirty="0">
                <a:solidFill>
                  <a:srgbClr val="000000"/>
                </a:solidFill>
              </a:rPr>
              <a:t> (Widget * </a:t>
            </a:r>
            <a:r>
              <a:rPr lang="en-US" b="1" dirty="0">
                <a:solidFill>
                  <a:srgbClr val="000000"/>
                </a:solidFill>
              </a:rPr>
              <a:t>w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r>
              <a:rPr lang="ru-RU" dirty="0">
                <a:solidFill>
                  <a:srgbClr val="000000"/>
                </a:solidFill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WGroup</a:t>
            </a:r>
            <a:r>
              <a:rPr lang="en-US" dirty="0">
                <a:solidFill>
                  <a:srgbClr val="000000"/>
                </a:solidFill>
              </a:rPr>
              <a:t> *g;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(!</a:t>
            </a:r>
            <a:r>
              <a:rPr lang="en-US" b="1" dirty="0" err="1">
                <a:solidFill>
                  <a:srgbClr val="000000"/>
                </a:solidFill>
              </a:rPr>
              <a:t>widget_get_options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b="1" dirty="0">
                <a:solidFill>
                  <a:srgbClr val="000000"/>
                </a:solidFill>
              </a:rPr>
              <a:t>w</a:t>
            </a:r>
            <a:r>
              <a:rPr lang="en-US" dirty="0">
                <a:solidFill>
                  <a:srgbClr val="000000"/>
                </a:solidFill>
              </a:rPr>
              <a:t>, WOP_SELECTABLE))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0000FF"/>
                </a:solidFill>
              </a:rPr>
              <a:t>return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</a:rPr>
              <a:t>  ....</a:t>
            </a:r>
          </a:p>
          <a:p>
            <a:r>
              <a:rPr lang="ru-RU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8E66C48-AD78-4ACB-A8C7-C0A171CDA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Межмодульный анализ</a:t>
            </a:r>
            <a:r>
              <a:rPr lang="en-US" dirty="0"/>
              <a:t> (mc, C)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8CE720-3470-4B11-9435-33F8C3B551B7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070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2F72A64-7AD5-4561-AE22-84D9393C6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>
                <a:solidFill>
                  <a:srgbClr val="008000"/>
                </a:solidFill>
              </a:rPr>
              <a:t>// Добрались до использования уже разрушенной структуры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static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inline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gboolean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 err="1">
                <a:solidFill>
                  <a:srgbClr val="000000"/>
                </a:solidFill>
              </a:rPr>
              <a:t>widget_get_options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>
                <a:solidFill>
                  <a:srgbClr val="0000FF"/>
                </a:solidFill>
              </a:rPr>
              <a:t>const</a:t>
            </a:r>
            <a:r>
              <a:rPr lang="en-US" dirty="0">
                <a:solidFill>
                  <a:srgbClr val="000000"/>
                </a:solidFill>
              </a:rPr>
              <a:t> Widget * </a:t>
            </a:r>
            <a:r>
              <a:rPr lang="en-US" b="1" dirty="0">
                <a:solidFill>
                  <a:srgbClr val="808080"/>
                </a:solidFill>
              </a:rPr>
              <a:t>w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widget_options_t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options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r>
              <a:rPr lang="ru-RU" dirty="0">
                <a:solidFill>
                  <a:srgbClr val="000000"/>
                </a:solidFill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return</a:t>
            </a:r>
            <a:r>
              <a:rPr lang="en-US" dirty="0">
                <a:solidFill>
                  <a:srgbClr val="000000"/>
                </a:solidFill>
              </a:rPr>
              <a:t> ((</a:t>
            </a:r>
            <a:r>
              <a:rPr lang="en-US" b="1" dirty="0">
                <a:solidFill>
                  <a:srgbClr val="FF0000"/>
                </a:solidFill>
              </a:rPr>
              <a:t>w-&gt;options</a:t>
            </a:r>
            <a:r>
              <a:rPr lang="en-US" dirty="0">
                <a:solidFill>
                  <a:srgbClr val="000000"/>
                </a:solidFill>
              </a:rPr>
              <a:t> &amp; </a:t>
            </a:r>
            <a:r>
              <a:rPr lang="en-US" dirty="0">
                <a:solidFill>
                  <a:srgbClr val="808080"/>
                </a:solidFill>
              </a:rPr>
              <a:t>options</a:t>
            </a:r>
            <a:r>
              <a:rPr lang="en-US" dirty="0">
                <a:solidFill>
                  <a:srgbClr val="000000"/>
                </a:solidFill>
              </a:rPr>
              <a:t>) == </a:t>
            </a:r>
            <a:r>
              <a:rPr lang="en-US" dirty="0">
                <a:solidFill>
                  <a:srgbClr val="808080"/>
                </a:solidFill>
              </a:rPr>
              <a:t>options</a:t>
            </a:r>
            <a:r>
              <a:rPr lang="en-US" dirty="0">
                <a:solidFill>
                  <a:srgbClr val="000000"/>
                </a:solidFill>
              </a:rPr>
              <a:t>);</a:t>
            </a:r>
          </a:p>
          <a:p>
            <a:r>
              <a:rPr lang="ru-RU" dirty="0">
                <a:solidFill>
                  <a:srgbClr val="000000"/>
                </a:solidFill>
              </a:rPr>
              <a:t>}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PVS-Studio: V774 The 'w' pointer was used after the memory was released.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editcmd.c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2258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8E66C48-AD78-4ACB-A8C7-C0A171CDA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Межмодульный анализ</a:t>
            </a:r>
            <a:r>
              <a:rPr lang="en-US" dirty="0"/>
              <a:t> (mc, C)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2519C7-890F-4243-8E6A-C0FA800A1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9939" y="79668"/>
            <a:ext cx="914608" cy="914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616587-A63A-41CE-AB3E-FC58A7AA8572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83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6973C1-9266-4B5C-B089-2AFC9551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Модельный вариант (ошибки)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0741211-B6D6-4051-8840-2BB5EF9ABD9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Подтип некоторого типа ошибки в программе, отнесение к которому осуществляется исходя из особенностей реализации ошибки данного типа и особенностей языка программирования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Разбиение типа ошибки на модельные варианты применяется из-за технологических ограничений статического анализа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Примеры</a:t>
            </a:r>
            <a:r>
              <a:rPr lang="en-US" dirty="0"/>
              <a:t>:</a:t>
            </a:r>
            <a:endParaRPr lang="ru-RU" dirty="0"/>
          </a:p>
          <a:p>
            <a:pPr lvl="1"/>
            <a:r>
              <a:rPr lang="ru-RU" dirty="0"/>
              <a:t>поиск неопределённого поведения</a:t>
            </a:r>
            <a:r>
              <a:rPr lang="en-US" dirty="0"/>
              <a:t>;</a:t>
            </a:r>
          </a:p>
          <a:p>
            <a:pPr lvl="1"/>
            <a:r>
              <a:rPr lang="ru-RU" dirty="0"/>
              <a:t>поиск разыменований нулевого указателя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0E3AA-4EC5-41A8-9889-881CB8FB7D5E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359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6170521-BCFE-4C84-A0F8-0F7F6B8171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Ms</a:t>
            </a:r>
            <a:r>
              <a:rPr lang="en-US" dirty="0">
                <a:solidFill>
                  <a:srgbClr val="000000"/>
                </a:solidFill>
              </a:rPr>
              <a:t>::Segment* </a:t>
            </a:r>
            <a:r>
              <a:rPr lang="en-US" dirty="0" err="1">
                <a:solidFill>
                  <a:srgbClr val="000000"/>
                </a:solidFill>
              </a:rPr>
              <a:t>NotationSelectionRange</a:t>
            </a:r>
            <a:r>
              <a:rPr lang="en-US" dirty="0">
                <a:solidFill>
                  <a:srgbClr val="000000"/>
                </a:solidFill>
              </a:rPr>
              <a:t>::</a:t>
            </a:r>
            <a:r>
              <a:rPr lang="en-US" dirty="0" err="1">
                <a:solidFill>
                  <a:srgbClr val="000000"/>
                </a:solidFill>
              </a:rPr>
              <a:t>rangeStartSegment</a:t>
            </a:r>
            <a:r>
              <a:rPr lang="en-US" dirty="0">
                <a:solidFill>
                  <a:srgbClr val="000000"/>
                </a:solidFill>
              </a:rPr>
              <a:t>() </a:t>
            </a:r>
            <a:r>
              <a:rPr lang="en-US" dirty="0">
                <a:solidFill>
                  <a:srgbClr val="0000FF"/>
                </a:solidFill>
              </a:rPr>
              <a:t>const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Ms</a:t>
            </a:r>
            <a:r>
              <a:rPr lang="en-US" dirty="0">
                <a:solidFill>
                  <a:srgbClr val="000000"/>
                </a:solidFill>
              </a:rPr>
              <a:t>::Segment* </a:t>
            </a:r>
            <a:r>
              <a:rPr lang="en-US" dirty="0" err="1">
                <a:solidFill>
                  <a:srgbClr val="000000"/>
                </a:solidFill>
              </a:rPr>
              <a:t>startSegment</a:t>
            </a:r>
            <a:r>
              <a:rPr lang="en-US" dirty="0">
                <a:solidFill>
                  <a:srgbClr val="000000"/>
                </a:solidFill>
              </a:rPr>
              <a:t> = score()-&gt;selection().</a:t>
            </a:r>
            <a:r>
              <a:rPr lang="en-US" dirty="0" err="1">
                <a:solidFill>
                  <a:srgbClr val="000000"/>
                </a:solidFill>
              </a:rPr>
              <a:t>startSegment</a:t>
            </a:r>
            <a:r>
              <a:rPr lang="en-US" dirty="0">
                <a:solidFill>
                  <a:srgbClr val="000000"/>
                </a:solidFill>
              </a:rPr>
              <a:t>();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b="1" dirty="0" err="1">
                <a:solidFill>
                  <a:srgbClr val="FF0000"/>
                </a:solidFill>
              </a:rPr>
              <a:t>startSegment</a:t>
            </a:r>
            <a:r>
              <a:rPr lang="en-US" b="1" dirty="0">
                <a:solidFill>
                  <a:srgbClr val="FF0000"/>
                </a:solidFill>
              </a:rPr>
              <a:t>-&gt;</a:t>
            </a:r>
            <a:r>
              <a:rPr lang="en-US" dirty="0">
                <a:solidFill>
                  <a:srgbClr val="000000"/>
                </a:solidFill>
              </a:rPr>
              <a:t>measure()-&gt;</a:t>
            </a:r>
            <a:r>
              <a:rPr lang="en-US" dirty="0" err="1">
                <a:solidFill>
                  <a:srgbClr val="000000"/>
                </a:solidFill>
              </a:rPr>
              <a:t>firstEnabled</a:t>
            </a:r>
            <a:r>
              <a:rPr lang="en-US" dirty="0">
                <a:solidFill>
                  <a:srgbClr val="000000"/>
                </a:solidFill>
              </a:rPr>
              <a:t>(); 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r>
              <a:rPr lang="en-US" b="1" dirty="0" err="1">
                <a:solidFill>
                  <a:srgbClr val="FF0000"/>
                </a:solidFill>
              </a:rPr>
              <a:t>startSegment</a:t>
            </a:r>
            <a:r>
              <a:rPr lang="en-US" dirty="0">
                <a:solidFill>
                  <a:srgbClr val="000000"/>
                </a:solidFill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0000FF"/>
                </a:solidFill>
              </a:rPr>
              <a:t>return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nullptr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</a:rPr>
              <a:t>  }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83E8DEE-376F-4940-940C-5B769C0E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96" y="0"/>
            <a:ext cx="10958557" cy="1073945"/>
          </a:xfrm>
        </p:spPr>
        <p:txBody>
          <a:bodyPr>
            <a:normAutofit/>
          </a:bodyPr>
          <a:lstStyle/>
          <a:p>
            <a:r>
              <a:rPr lang="ru-RU" sz="3500" dirty="0"/>
              <a:t>Модельный вариант ошибки (</a:t>
            </a:r>
            <a:r>
              <a:rPr lang="en-US" sz="3500" dirty="0" err="1"/>
              <a:t>MuseScore</a:t>
            </a:r>
            <a:r>
              <a:rPr lang="en-US" sz="3500" dirty="0"/>
              <a:t>, C++)</a:t>
            </a:r>
            <a:endParaRPr lang="ru-RU" sz="35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0DD394-ED8F-489F-A50E-4E21EC82BC06}"/>
              </a:ext>
            </a:extLst>
          </p:cNvPr>
          <p:cNvSpPr/>
          <p:nvPr/>
        </p:nvSpPr>
        <p:spPr>
          <a:xfrm>
            <a:off x="385771" y="4882873"/>
            <a:ext cx="113054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PVS-Studio: V595 The '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startSegment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' pointer was utilized before it was verified against nullptr. Check lines: 129, 131. notationselectionrange.cpp 129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69A954-391C-4F73-B664-A06028770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849" y="89738"/>
            <a:ext cx="914608" cy="914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5DF69B-8008-4EBB-8304-01996B9A42EE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122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93C2AE9-0C2F-4725-92AC-E3F35DBC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Есть отдельные термины</a:t>
            </a:r>
            <a:r>
              <a:rPr lang="en-US" dirty="0"/>
              <a:t>,</a:t>
            </a:r>
            <a:r>
              <a:rPr lang="ru-RU" dirty="0"/>
              <a:t> которые я не очень понял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93CBA858-A65B-4A52-82B3-598553A702C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b="1" dirty="0"/>
              <a:t>Поточный вариант (ошибки)</a:t>
            </a:r>
            <a:r>
              <a:rPr lang="ru-RU" dirty="0"/>
              <a:t>: Способ выражения ошибки в исходном коде программы через конкретную структуру потоков управления и данных.</a:t>
            </a:r>
          </a:p>
          <a:p>
            <a:r>
              <a:rPr lang="ru-RU" dirty="0"/>
              <a:t>Есть примечание</a:t>
            </a:r>
            <a:r>
              <a:rPr lang="en-US" dirty="0"/>
              <a:t>.</a:t>
            </a:r>
            <a:r>
              <a:rPr lang="ru-RU" dirty="0"/>
              <a:t> Поточные варианты являются общими для всех типов ошибок, так как характеризуют не саму ошибку, а способ её выражения в исходном коде программы.</a:t>
            </a:r>
            <a:r>
              <a:rPr lang="en-US" dirty="0"/>
              <a:t> (</a:t>
            </a:r>
            <a:r>
              <a:rPr lang="ru-RU" dirty="0"/>
              <a:t>Понятнее не стало </a:t>
            </a:r>
            <a:r>
              <a:rPr lang="en-US" dirty="0"/>
              <a:t>:)</a:t>
            </a:r>
          </a:p>
          <a:p>
            <a:r>
              <a:rPr lang="ru-RU" dirty="0"/>
              <a:t>Возможно, после доклада мне кто-то объяснит </a:t>
            </a:r>
            <a:r>
              <a:rPr lang="en-US" dirty="0"/>
              <a:t>:)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CCDB66-2CE7-4F22-9AE4-785D1C1E4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21" y="4764778"/>
            <a:ext cx="2769713" cy="1852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6067E4-3E8B-4272-9058-7A66CCEC3BBF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546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6219029-2823-4A24-A2AB-F507CE0B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Критическая ошибка (важнейшее понятие)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3648A32-3C6E-41D4-8D07-A99ADC6608E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Ошибка, которая может привести к нарушению безопасности обрабатываемой информации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Мы в статьях называли такие ошибки потенциальными уязвимостями</a:t>
            </a:r>
            <a:r>
              <a:rPr lang="en-US" dirty="0"/>
              <a:t>;</a:t>
            </a:r>
            <a:endParaRPr lang="ru-RU" dirty="0"/>
          </a:p>
          <a:p>
            <a:endParaRPr lang="en-US" dirty="0"/>
          </a:p>
          <a:p>
            <a:r>
              <a:rPr lang="ru-RU" dirty="0"/>
              <a:t>В настоящем стандарте в задачи статического анализа не входит разграничение ошибок в части последствий, необходимо найти потенциальные места ошибок</a:t>
            </a:r>
            <a:r>
              <a:rPr lang="en-US" dirty="0"/>
              <a:t>;</a:t>
            </a:r>
          </a:p>
          <a:p>
            <a:r>
              <a:rPr lang="ru-RU" b="1" dirty="0"/>
              <a:t>Мы часто разбирали это в статьях. Приятно, что это звучит и в стандарте.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BD3B16-8AE9-4BFE-A64D-BB58BC53A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55" y="5565418"/>
            <a:ext cx="1107178" cy="954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FFF6CA-3191-4B73-B122-E3BAC677F377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298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7D34E-A923-472D-89D9-3B2B4DEC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Чем полезно понятие «критическая ошибка»?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B3D89-6643-4CAE-ABC9-04B5CDC28FD7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37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C0C280-CD07-4B85-83AA-23815D1E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ГОСТ Р 56939-2016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B7A2D1-7105-4A7D-86AF-A28FCDDBF41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РАЗРАБОТКА БЕЗОПАСНОГО ПРОГРАММНОГО ОБЕСПЕЧЕНИЯ</a:t>
            </a:r>
            <a:br>
              <a:rPr lang="ru-RU" dirty="0"/>
            </a:br>
            <a:r>
              <a:rPr lang="ru-RU" dirty="0"/>
              <a:t>Общие требования</a:t>
            </a:r>
          </a:p>
          <a:p>
            <a:r>
              <a:rPr lang="ru-RU" dirty="0"/>
              <a:t>Направлен на предотвращение и устранение уязвимостей программ</a:t>
            </a:r>
          </a:p>
          <a:p>
            <a:endParaRPr lang="ru-RU" dirty="0"/>
          </a:p>
          <a:p>
            <a:r>
              <a:rPr lang="ru-RU" dirty="0"/>
              <a:t>Меры по разработке безопасного ПО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ru-RU" dirty="0"/>
              <a:t>Динамический анализ кода</a:t>
            </a:r>
          </a:p>
          <a:p>
            <a:pPr lvl="1"/>
            <a:r>
              <a:rPr lang="ru-RU" b="1" dirty="0"/>
              <a:t>Статический анализ кода</a:t>
            </a:r>
            <a:endParaRPr lang="en-US" b="1" dirty="0"/>
          </a:p>
          <a:p>
            <a:pPr lvl="1"/>
            <a:r>
              <a:rPr lang="en-US" dirty="0"/>
              <a:t>…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97A0B-0B57-4EE6-951E-B677195F8DF2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09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2696B48-6452-4366-8992-8CED9E3D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Классификация предупреждений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430A8E-258D-4199-9AC7-0840556E0EF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Предупреждений от анализаторов всегда больше, чем хотелось бы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Проблематика, о которой слышал</a:t>
            </a:r>
            <a:r>
              <a:rPr lang="en-US" dirty="0"/>
              <a:t>: </a:t>
            </a:r>
            <a:r>
              <a:rPr lang="ru-RU" dirty="0"/>
              <a:t>сертификационная лаборатория присылает отчёт с большим количеством предупреждений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Как ответить, что не всё критично?</a:t>
            </a:r>
          </a:p>
          <a:p>
            <a:r>
              <a:rPr lang="ru-RU" dirty="0"/>
              <a:t>Чем руководствоваться самой лаборатории?</a:t>
            </a:r>
          </a:p>
          <a:p>
            <a:r>
              <a:rPr lang="ru-RU" dirty="0"/>
              <a:t>Теперь можно руководствоваться ГОСТ-ом и понятием «критическая ошибка»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Можно выделить соответствующее подмножество диагностических правил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14BF3-2E5F-4820-A620-7B00DF8B069C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360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4E608-3F00-4AA4-B83B-5E493292B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PVS-Studio </a:t>
            </a:r>
            <a:r>
              <a:rPr lang="ru-RU" dirty="0"/>
              <a:t>и критические ошибки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85C5EB-6696-435A-8035-B563A5A46C0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PVS-Studio </a:t>
            </a:r>
            <a:r>
              <a:rPr lang="ru-RU" dirty="0"/>
              <a:t>умеет выявлять критические ошибки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Пока нет возможности выбрать подмножество критических ошибок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Сделаем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946EE3-6C51-4D89-BB74-56C389840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13" y="4409150"/>
            <a:ext cx="2645986" cy="19479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4700AA-C096-438B-B619-835D1C8083BF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894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47FBA-7BA5-4648-AF79-DC1FBCD9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Однако помним</a:t>
            </a:r>
            <a:r>
              <a:rPr lang="en-US" dirty="0"/>
              <a:t>:</a:t>
            </a:r>
            <a:r>
              <a:rPr lang="ru-RU" dirty="0"/>
              <a:t> «некритическая ошибка» тоже может быть опасной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EA02BE-9E86-42BF-B93D-28A05A1228FE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К классификации следует относиться вдумчиво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Всё условно и относительно</a:t>
            </a:r>
            <a:r>
              <a:rPr lang="en-US" dirty="0"/>
              <a:t>;</a:t>
            </a:r>
            <a:endParaRPr lang="ru-RU" dirty="0"/>
          </a:p>
          <a:p>
            <a:endParaRPr lang="ru-RU" dirty="0"/>
          </a:p>
          <a:p>
            <a:r>
              <a:rPr lang="ru-RU" dirty="0"/>
              <a:t>Формально верно найденная критическая ошибка может не представлять угрозы</a:t>
            </a:r>
            <a:r>
              <a:rPr lang="en-US" dirty="0"/>
              <a:t>;</a:t>
            </a:r>
          </a:p>
          <a:p>
            <a:r>
              <a:rPr lang="ru-RU" dirty="0"/>
              <a:t>Ошибка, не классифицированная как критическая, вполне может такой быть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580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111E6AD-2922-48C1-8A72-418CFA228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265" y="196555"/>
            <a:ext cx="11035470" cy="3302425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static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bool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samu_correct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struct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2B91AF"/>
                </a:solidFill>
              </a:rPr>
              <a:t>samu</a:t>
            </a:r>
            <a:r>
              <a:rPr lang="en-US" dirty="0">
                <a:solidFill>
                  <a:srgbClr val="000000"/>
                </a:solidFill>
              </a:rPr>
              <a:t> *</a:t>
            </a:r>
            <a:r>
              <a:rPr lang="en-US" dirty="0">
                <a:solidFill>
                  <a:srgbClr val="808080"/>
                </a:solidFill>
              </a:rPr>
              <a:t>s1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struct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2B91AF"/>
                </a:solidFill>
              </a:rPr>
              <a:t>samu</a:t>
            </a:r>
            <a:r>
              <a:rPr lang="en-US" dirty="0">
                <a:solidFill>
                  <a:srgbClr val="000000"/>
                </a:solidFill>
              </a:rPr>
              <a:t> *</a:t>
            </a:r>
            <a:r>
              <a:rPr lang="en-US" dirty="0">
                <a:solidFill>
                  <a:srgbClr val="808080"/>
                </a:solidFill>
              </a:rPr>
              <a:t>s2</a:t>
            </a:r>
            <a:r>
              <a:rPr lang="en-US" dirty="0">
                <a:solidFill>
                  <a:srgbClr val="000000"/>
                </a:solidFill>
              </a:rPr>
              <a:t>)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{</a:t>
            </a:r>
          </a:p>
          <a:p>
            <a:r>
              <a:rPr lang="ru-RU" dirty="0">
                <a:solidFill>
                  <a:srgbClr val="000000"/>
                </a:solidFill>
              </a:rPr>
              <a:t>  ....</a:t>
            </a:r>
          </a:p>
          <a:p>
            <a:r>
              <a:rPr lang="en-US" dirty="0">
                <a:solidFill>
                  <a:srgbClr val="000000"/>
                </a:solidFill>
              </a:rPr>
              <a:t>  } </a:t>
            </a:r>
            <a:r>
              <a:rPr lang="en-US" dirty="0">
                <a:solidFill>
                  <a:srgbClr val="0000FF"/>
                </a:solidFill>
              </a:rPr>
              <a:t>else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b="1" dirty="0">
                <a:solidFill>
                  <a:srgbClr val="FF0000"/>
                </a:solidFill>
              </a:rPr>
              <a:t>s1_len != s1_len</a:t>
            </a:r>
            <a:r>
              <a:rPr lang="en-US" dirty="0">
                <a:solidFill>
                  <a:srgbClr val="000000"/>
                </a:solidFill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</a:rPr>
              <a:t>    DEBUG(0, (</a:t>
            </a:r>
            <a:r>
              <a:rPr lang="en-US" dirty="0">
                <a:solidFill>
                  <a:srgbClr val="A31515"/>
                </a:solidFill>
              </a:rPr>
              <a:t>"Password history not written correctly, "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            </a:t>
            </a:r>
            <a:r>
              <a:rPr lang="en-US" dirty="0">
                <a:solidFill>
                  <a:srgbClr val="A31515"/>
                </a:solidFill>
              </a:rPr>
              <a:t>"lengths differ, want %d, got %d\n"</a:t>
            </a:r>
            <a:r>
              <a:rPr lang="en-US" dirty="0">
                <a:solidFill>
                  <a:srgbClr val="000000"/>
                </a:solidFill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</a:rPr>
              <a:t>          s1_len, s2_len));</a:t>
            </a:r>
          </a:p>
          <a:p>
            <a:r>
              <a:rPr lang="en-US" dirty="0">
                <a:solidFill>
                  <a:srgbClr val="000000"/>
                </a:solidFill>
              </a:rPr>
              <a:t>    ret = False;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1C8C844-8D95-414E-8B21-38323A251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8265" y="3657600"/>
            <a:ext cx="11035470" cy="30508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Ошибка найдена как </a:t>
            </a:r>
            <a:r>
              <a:rPr lang="ru-RU" sz="2800" b="1" dirty="0">
                <a:solidFill>
                  <a:srgbClr val="0070C0"/>
                </a:solidFill>
              </a:rPr>
              <a:t>модельный вариант опечатки</a:t>
            </a:r>
            <a:r>
              <a:rPr lang="ru-RU" sz="2800" dirty="0">
                <a:solidFill>
                  <a:srgbClr val="0070C0"/>
                </a:solidFill>
              </a:rPr>
              <a:t>.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PVS-Studio: V501 There are identical sub-expressions to the left and to the right of the '!=' operator: s1_len != s1_len </a:t>
            </a:r>
            <a:r>
              <a:rPr lang="en-US" dirty="0" err="1">
                <a:solidFill>
                  <a:schemeClr val="tx1"/>
                </a:solidFill>
              </a:rPr>
              <a:t>pdbtest.c</a:t>
            </a:r>
            <a:r>
              <a:rPr lang="en-US" dirty="0">
                <a:solidFill>
                  <a:schemeClr val="tx1"/>
                </a:solidFill>
              </a:rPr>
              <a:t> 106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Но фактически это может быть </a:t>
            </a:r>
            <a:r>
              <a:rPr lang="ru-RU" sz="2800" b="1" dirty="0">
                <a:solidFill>
                  <a:srgbClr val="0070C0"/>
                </a:solidFill>
              </a:rPr>
              <a:t>ошибкой непроверенного использования чувствительных данных</a:t>
            </a:r>
            <a:r>
              <a:rPr lang="ru-RU" sz="2800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CB4B11-74BF-4BD6-A53D-C4BE7E2FC7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98089" y="832490"/>
            <a:ext cx="2593911" cy="695914"/>
          </a:xfrm>
        </p:spPr>
        <p:txBody>
          <a:bodyPr/>
          <a:lstStyle/>
          <a:p>
            <a:r>
              <a:rPr lang="en-US" dirty="0"/>
              <a:t>Samba, C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7B2D53-3EA7-4123-B176-AD3C6693B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50" y="-375727"/>
            <a:ext cx="1352746" cy="13527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4CB05B-911E-4443-A4B1-37A1783D7CA9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251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2E6D78F-DB05-4091-A598-FFC2BE14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Критические ошибки, которые должен находить анализатор для компилируемых языков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1074DE-0871-4618-BEDE-FFCDEA35990D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864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C6430C2-F73F-4942-B637-D2546E50C6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 рассмотрели пример, когда говорили о термине «Анализ помеченных данных».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88D4CD-237D-4679-9148-86BEF2314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Ошибки непроверенного использования чувствительных данных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D50F0-E6D2-4593-8C67-4F4DD5FB450E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224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9940100-5C8D-43E8-A85C-53D019736C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FF"/>
                </a:solidFill>
              </a:rPr>
              <a:t>void</a:t>
            </a:r>
            <a:r>
              <a:rPr lang="en-US" sz="2000" dirty="0">
                <a:solidFill>
                  <a:srgbClr val="000000"/>
                </a:solidFill>
              </a:rPr>
              <a:t> torrent::</a:t>
            </a:r>
            <a:r>
              <a:rPr lang="en-US" sz="2000" dirty="0" err="1">
                <a:solidFill>
                  <a:srgbClr val="000000"/>
                </a:solidFill>
              </a:rPr>
              <a:t>get_download_queue</a:t>
            </a:r>
            <a:r>
              <a:rPr lang="en-US" sz="2000" dirty="0">
                <a:solidFill>
                  <a:srgbClr val="000000"/>
                </a:solidFill>
              </a:rPr>
              <a:t>(std::</a:t>
            </a:r>
            <a:r>
              <a:rPr lang="en-US" sz="2000" dirty="0">
                <a:solidFill>
                  <a:srgbClr val="2B91AF"/>
                </a:solidFill>
              </a:rPr>
              <a:t>vector</a:t>
            </a:r>
            <a:r>
              <a:rPr lang="en-US" sz="2000" dirty="0">
                <a:solidFill>
                  <a:srgbClr val="000000"/>
                </a:solidFill>
              </a:rPr>
              <a:t>&lt;</a:t>
            </a:r>
            <a:r>
              <a:rPr lang="en-US" sz="2000" dirty="0" err="1">
                <a:solidFill>
                  <a:srgbClr val="000000"/>
                </a:solidFill>
              </a:rPr>
              <a:t>partial_piece_info</a:t>
            </a:r>
            <a:r>
              <a:rPr lang="en-US" sz="2000" dirty="0">
                <a:solidFill>
                  <a:srgbClr val="000000"/>
                </a:solidFill>
              </a:rPr>
              <a:t>&gt;* </a:t>
            </a:r>
            <a:r>
              <a:rPr lang="en-US" sz="2000" dirty="0">
                <a:solidFill>
                  <a:srgbClr val="808080"/>
                </a:solidFill>
              </a:rPr>
              <a:t>queue</a:t>
            </a:r>
            <a:r>
              <a:rPr lang="en-US" sz="2000" dirty="0">
                <a:solidFill>
                  <a:srgbClr val="000000"/>
                </a:solidFill>
              </a:rPr>
              <a:t>) </a:t>
            </a:r>
            <a:r>
              <a:rPr lang="en-US" sz="2000" dirty="0">
                <a:solidFill>
                  <a:srgbClr val="0000FF"/>
                </a:solidFill>
              </a:rPr>
              <a:t>const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ru-RU" sz="2000" dirty="0">
                <a:solidFill>
                  <a:srgbClr val="000000"/>
                </a:solidFill>
              </a:rPr>
              <a:t>{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 ....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b="1" dirty="0">
                <a:solidFill>
                  <a:srgbClr val="0000FF"/>
                </a:solidFill>
              </a:rPr>
              <a:t>const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int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blocks_per_piece</a:t>
            </a:r>
            <a:r>
              <a:rPr lang="en-US" sz="2000" dirty="0">
                <a:solidFill>
                  <a:srgbClr val="000000"/>
                </a:solidFill>
              </a:rPr>
              <a:t> = </a:t>
            </a:r>
            <a:r>
              <a:rPr lang="en-US" sz="2000" dirty="0" err="1">
                <a:solidFill>
                  <a:srgbClr val="000000"/>
                </a:solidFill>
              </a:rPr>
              <a:t>m_picker</a:t>
            </a:r>
            <a:r>
              <a:rPr lang="en-US" sz="2000" dirty="0">
                <a:solidFill>
                  <a:srgbClr val="000000"/>
                </a:solidFill>
              </a:rPr>
              <a:t>-&gt;</a:t>
            </a:r>
            <a:r>
              <a:rPr lang="en-US" sz="2000" dirty="0" err="1">
                <a:solidFill>
                  <a:srgbClr val="000000"/>
                </a:solidFill>
              </a:rPr>
              <a:t>blocks_in_piece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piece_index_t</a:t>
            </a:r>
            <a:r>
              <a:rPr lang="en-US" sz="2000" dirty="0">
                <a:solidFill>
                  <a:srgbClr val="000000"/>
                </a:solidFill>
              </a:rPr>
              <a:t>(0));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 ....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b="1" dirty="0">
                <a:solidFill>
                  <a:srgbClr val="0000FF"/>
                </a:solidFill>
              </a:rPr>
              <a:t>int</a:t>
            </a:r>
            <a:r>
              <a:rPr lang="en-US" sz="2000" b="1" dirty="0">
                <a:solidFill>
                  <a:srgbClr val="000000"/>
                </a:solidFill>
              </a:rPr>
              <a:t> counter</a:t>
            </a:r>
            <a:r>
              <a:rPr lang="en-US" sz="2000" dirty="0">
                <a:solidFill>
                  <a:srgbClr val="000000"/>
                </a:solidFill>
              </a:rPr>
              <a:t> = 0;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dirty="0">
                <a:solidFill>
                  <a:srgbClr val="0000FF"/>
                </a:solidFill>
              </a:rPr>
              <a:t>for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>
                <a:solidFill>
                  <a:srgbClr val="0000FF"/>
                </a:solidFill>
              </a:rPr>
              <a:t>auto</a:t>
            </a:r>
            <a:r>
              <a:rPr lang="en-US" sz="2000" dirty="0">
                <a:solidFill>
                  <a:srgbClr val="000000"/>
                </a:solidFill>
              </a:rPr>
              <a:t> i = </a:t>
            </a:r>
            <a:r>
              <a:rPr lang="en-US" sz="2000" dirty="0" err="1">
                <a:solidFill>
                  <a:srgbClr val="000000"/>
                </a:solidFill>
              </a:rPr>
              <a:t>q.begin</a:t>
            </a:r>
            <a:r>
              <a:rPr lang="en-US" sz="2000" dirty="0">
                <a:solidFill>
                  <a:srgbClr val="000000"/>
                </a:solidFill>
              </a:rPr>
              <a:t>(); i != </a:t>
            </a:r>
            <a:r>
              <a:rPr lang="en-US" sz="2000" dirty="0" err="1">
                <a:solidFill>
                  <a:srgbClr val="000000"/>
                </a:solidFill>
              </a:rPr>
              <a:t>q.end</a:t>
            </a:r>
            <a:r>
              <a:rPr lang="en-US" sz="2000" dirty="0">
                <a:solidFill>
                  <a:srgbClr val="000000"/>
                </a:solidFill>
              </a:rPr>
              <a:t>(); ++i, ++counter)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 {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   ....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   </a:t>
            </a:r>
            <a:r>
              <a:rPr lang="en-US" sz="2000" dirty="0" err="1">
                <a:solidFill>
                  <a:srgbClr val="000000"/>
                </a:solidFill>
              </a:rPr>
              <a:t>pi.blocks</a:t>
            </a:r>
            <a:r>
              <a:rPr lang="en-US" sz="2000" dirty="0">
                <a:solidFill>
                  <a:srgbClr val="000000"/>
                </a:solidFill>
              </a:rPr>
              <a:t> = &amp;blk[</a:t>
            </a:r>
            <a:r>
              <a:rPr lang="en-US" sz="2000" b="1" dirty="0">
                <a:solidFill>
                  <a:srgbClr val="FF0000"/>
                </a:solidFill>
              </a:rPr>
              <a:t>std::size_t(counter * </a:t>
            </a:r>
            <a:r>
              <a:rPr lang="en-US" sz="2000" b="1" dirty="0" err="1">
                <a:solidFill>
                  <a:srgbClr val="FF0000"/>
                </a:solidFill>
              </a:rPr>
              <a:t>blocks_per_piece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r>
              <a:rPr lang="en-US" sz="2000" dirty="0">
                <a:solidFill>
                  <a:srgbClr val="000000"/>
                </a:solidFill>
              </a:rPr>
              <a:t>];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 }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PVS-Studio: V1028 Possible overflow. Consider casting operands of the 'counter *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blocks_per_piece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 operator to the 'size_t' type, not the result. torrent.cpp 7092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FAD64DF-D090-4F04-822C-34C54D075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Целочисленное переполнение (</a:t>
            </a:r>
            <a:r>
              <a:rPr lang="en-US" dirty="0" err="1"/>
              <a:t>libtorrent</a:t>
            </a:r>
            <a:r>
              <a:rPr lang="ru-RU" dirty="0"/>
              <a:t>, </a:t>
            </a:r>
            <a:r>
              <a:rPr lang="en-US" dirty="0"/>
              <a:t>C++)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4E3F5F-3298-4189-A349-131EEB570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80" y="25568"/>
            <a:ext cx="1022808" cy="1022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732633-0935-4BC0-A180-CB10BFFDCF3F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105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D6DBFB5-F625-42A4-A385-CE80B21C3A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FF"/>
                </a:solidFill>
              </a:rPr>
              <a:t>static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char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plugin_file</a:t>
            </a:r>
            <a:r>
              <a:rPr lang="en-US" sz="2000" dirty="0">
                <a:solidFill>
                  <a:srgbClr val="000000"/>
                </a:solidFill>
              </a:rPr>
              <a:t>[</a:t>
            </a:r>
            <a:r>
              <a:rPr lang="en-US" sz="2000" b="1" dirty="0">
                <a:solidFill>
                  <a:srgbClr val="000000"/>
                </a:solidFill>
              </a:rPr>
              <a:t>2048</a:t>
            </a:r>
            <a:r>
              <a:rPr lang="en-US" sz="2000" dirty="0">
                <a:solidFill>
                  <a:srgbClr val="000000"/>
                </a:solidFill>
              </a:rPr>
              <a:t>] = </a:t>
            </a:r>
            <a:r>
              <a:rPr lang="en-US" sz="2000" dirty="0">
                <a:solidFill>
                  <a:srgbClr val="A31515"/>
                </a:solidFill>
              </a:rPr>
              <a:t>""</a:t>
            </a:r>
            <a:r>
              <a:rPr lang="en-US" sz="2000" dirty="0">
                <a:solidFill>
                  <a:srgbClr val="000000"/>
                </a:solidFill>
              </a:rPr>
              <a:t>;</a:t>
            </a:r>
            <a:endParaRPr lang="ru-RU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U_CAPI </a:t>
            </a:r>
            <a:r>
              <a:rPr lang="en-US" sz="2000" dirty="0">
                <a:solidFill>
                  <a:srgbClr val="0000FF"/>
                </a:solidFill>
              </a:rPr>
              <a:t>void</a:t>
            </a:r>
            <a:r>
              <a:rPr lang="en-US" sz="2000" dirty="0">
                <a:solidFill>
                  <a:srgbClr val="000000"/>
                </a:solidFill>
              </a:rPr>
              <a:t> U_EXPORT2 </a:t>
            </a:r>
            <a:r>
              <a:rPr lang="en-US" sz="2000" dirty="0" err="1">
                <a:solidFill>
                  <a:srgbClr val="000000"/>
                </a:solidFill>
              </a:rPr>
              <a:t>uplug_init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UErrorCode</a:t>
            </a:r>
            <a:r>
              <a:rPr lang="en-US" sz="2000" dirty="0">
                <a:solidFill>
                  <a:srgbClr val="000000"/>
                </a:solidFill>
              </a:rPr>
              <a:t> *status) </a:t>
            </a:r>
            <a:r>
              <a:rPr lang="ru-RU" sz="2000" dirty="0">
                <a:solidFill>
                  <a:srgbClr val="000000"/>
                </a:solidFill>
              </a:rPr>
              <a:t>{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 ....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 </a:t>
            </a:r>
            <a:r>
              <a:rPr lang="ru-RU" sz="2000" dirty="0">
                <a:solidFill>
                  <a:srgbClr val="008000"/>
                </a:solidFill>
              </a:rPr>
              <a:t>// </a:t>
            </a:r>
            <a:r>
              <a:rPr lang="ru-RU" sz="2000" b="1" dirty="0" err="1">
                <a:solidFill>
                  <a:srgbClr val="008000"/>
                </a:solidFill>
              </a:rPr>
              <a:t>uprv_strncat</a:t>
            </a:r>
            <a:r>
              <a:rPr lang="ru-RU" sz="2000" dirty="0">
                <a:solidFill>
                  <a:srgbClr val="008000"/>
                </a:solidFill>
              </a:rPr>
              <a:t> раскрывается в </a:t>
            </a:r>
            <a:r>
              <a:rPr lang="ru-RU" sz="2000" b="1" dirty="0" err="1">
                <a:solidFill>
                  <a:srgbClr val="008000"/>
                </a:solidFill>
              </a:rPr>
              <a:t>strncat</a:t>
            </a:r>
            <a:endParaRPr lang="ru-RU" sz="2000" b="1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dirty="0" err="1">
                <a:solidFill>
                  <a:srgbClr val="000000"/>
                </a:solidFill>
              </a:rPr>
              <a:t>uprv_strncpy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plugin_file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plugin_dir</a:t>
            </a:r>
            <a:r>
              <a:rPr lang="en-US" sz="2000" dirty="0">
                <a:solidFill>
                  <a:srgbClr val="000000"/>
                </a:solidFill>
              </a:rPr>
              <a:t>,          2047);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dirty="0" err="1">
                <a:solidFill>
                  <a:srgbClr val="000000"/>
                </a:solidFill>
              </a:rPr>
              <a:t>uprv_strncat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plugin_file</a:t>
            </a:r>
            <a:r>
              <a:rPr lang="en-US" sz="2000" dirty="0">
                <a:solidFill>
                  <a:srgbClr val="000000"/>
                </a:solidFill>
              </a:rPr>
              <a:t>, U_FILE_SEP_STRING,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b="1" dirty="0">
                <a:solidFill>
                  <a:srgbClr val="FF0000"/>
                </a:solidFill>
              </a:rPr>
              <a:t>2047</a:t>
            </a:r>
            <a:r>
              <a:rPr lang="en-US" sz="2000" dirty="0">
                <a:solidFill>
                  <a:srgbClr val="000000"/>
                </a:solidFill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dirty="0" err="1">
                <a:solidFill>
                  <a:srgbClr val="000000"/>
                </a:solidFill>
              </a:rPr>
              <a:t>uprv_strncat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plugin_file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A31515"/>
                </a:solidFill>
              </a:rPr>
              <a:t>"</a:t>
            </a:r>
            <a:r>
              <a:rPr lang="en-US" sz="2000" dirty="0" err="1">
                <a:solidFill>
                  <a:srgbClr val="A31515"/>
                </a:solidFill>
              </a:rPr>
              <a:t>icuplugins</a:t>
            </a:r>
            <a:r>
              <a:rPr lang="en-US" sz="2000" dirty="0">
                <a:solidFill>
                  <a:srgbClr val="A31515"/>
                </a:solidFill>
              </a:rPr>
              <a:t>"</a:t>
            </a:r>
            <a:r>
              <a:rPr lang="en-US" sz="2000" dirty="0">
                <a:solidFill>
                  <a:srgbClr val="000000"/>
                </a:solidFill>
              </a:rPr>
              <a:t>,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       </a:t>
            </a:r>
            <a:r>
              <a:rPr lang="en-US" sz="2000" b="1" dirty="0">
                <a:solidFill>
                  <a:srgbClr val="FF0000"/>
                </a:solidFill>
              </a:rPr>
              <a:t>2047</a:t>
            </a:r>
            <a:r>
              <a:rPr lang="en-US" sz="2000" dirty="0">
                <a:solidFill>
                  <a:srgbClr val="000000"/>
                </a:solidFill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dirty="0" err="1">
                <a:solidFill>
                  <a:srgbClr val="000000"/>
                </a:solidFill>
              </a:rPr>
              <a:t>uprv_strncat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plugin_file</a:t>
            </a:r>
            <a:r>
              <a:rPr lang="en-US" sz="2000" dirty="0">
                <a:solidFill>
                  <a:srgbClr val="000000"/>
                </a:solidFill>
              </a:rPr>
              <a:t>, U_ICU_VERSION_SHORT,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2047</a:t>
            </a:r>
            <a:r>
              <a:rPr lang="en-US" sz="2000" dirty="0">
                <a:solidFill>
                  <a:srgbClr val="000000"/>
                </a:solidFill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dirty="0" err="1">
                <a:solidFill>
                  <a:srgbClr val="000000"/>
                </a:solidFill>
              </a:rPr>
              <a:t>uprv_strncat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plugin_file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A31515"/>
                </a:solidFill>
              </a:rPr>
              <a:t>".txt"</a:t>
            </a:r>
            <a:r>
              <a:rPr lang="en-US" sz="2000" dirty="0">
                <a:solidFill>
                  <a:srgbClr val="000000"/>
                </a:solidFill>
              </a:rPr>
              <a:t>,             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2047</a:t>
            </a:r>
            <a:r>
              <a:rPr lang="en-US" sz="2000" dirty="0">
                <a:solidFill>
                  <a:srgbClr val="000000"/>
                </a:solidFill>
              </a:rPr>
              <a:t>);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 ....</a:t>
            </a:r>
          </a:p>
          <a:p>
            <a:endParaRPr lang="ru-RU" sz="2000" dirty="0">
              <a:solidFill>
                <a:srgbClr val="000000"/>
              </a:solidFill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PVS-Studio: V645 The '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strncat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' function call could lead to the '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plugin_file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' buffer overflow. The bounds should not contain the size of the buffer, but a number of characters it can hold.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icuplug.c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E571A34-1DDC-4E5A-9BB0-8847DF23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Ошибки переполнения буфера </a:t>
            </a:r>
            <a:r>
              <a:rPr lang="en-US" dirty="0"/>
              <a:t>(ICU, C)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7BD40F-C828-4524-809D-53FA76450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172" y="79668"/>
            <a:ext cx="914608" cy="914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E9D98A-CC52-4B35-BF08-BFFD271625A3}"/>
              </a:ext>
            </a:extLst>
          </p:cNvPr>
          <p:cNvSpPr txBox="1"/>
          <p:nvPr/>
        </p:nvSpPr>
        <p:spPr>
          <a:xfrm>
            <a:off x="8889476" y="3242823"/>
            <a:ext cx="2911055" cy="92333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Свободное место в буфере, а не размер буфера!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3AA236-CE02-46F1-ACAA-A1839933546A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4678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A536C18-2ABB-48C6-8694-E97A0659C6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rgbClr val="2B91AF"/>
                </a:solidFill>
              </a:rPr>
              <a:t>MicrosoftCryptoProvider</a:t>
            </a:r>
            <a:r>
              <a:rPr lang="en-US" dirty="0">
                <a:solidFill>
                  <a:srgbClr val="000000"/>
                </a:solidFill>
              </a:rPr>
              <a:t>::</a:t>
            </a:r>
            <a:r>
              <a:rPr lang="en-US" dirty="0" err="1">
                <a:solidFill>
                  <a:srgbClr val="000000"/>
                </a:solidFill>
              </a:rPr>
              <a:t>MicrosoftCryptoProvider</a:t>
            </a:r>
            <a:r>
              <a:rPr lang="en-US" dirty="0">
                <a:solidFill>
                  <a:srgbClr val="000000"/>
                </a:solidFill>
              </a:rPr>
              <a:t>()</a:t>
            </a:r>
          </a:p>
          <a:p>
            <a:r>
              <a:rPr lang="ru-RU" dirty="0">
                <a:solidFill>
                  <a:srgbClr val="000000"/>
                </a:solidFill>
              </a:rPr>
              <a:t>{</a:t>
            </a:r>
          </a:p>
          <a:p>
            <a:r>
              <a:rPr lang="en-US" dirty="0">
                <a:solidFill>
                  <a:srgbClr val="0000FF"/>
                </a:solidFill>
              </a:rPr>
              <a:t>  if</a:t>
            </a:r>
            <a:r>
              <a:rPr lang="en-US" dirty="0">
                <a:solidFill>
                  <a:srgbClr val="000000"/>
                </a:solidFill>
              </a:rPr>
              <a:t>(!</a:t>
            </a:r>
            <a:r>
              <a:rPr lang="en-US" b="1" dirty="0" err="1">
                <a:solidFill>
                  <a:srgbClr val="FF0000"/>
                </a:solidFill>
              </a:rPr>
              <a:t>CryptAcquireContext</a:t>
            </a:r>
            <a:r>
              <a:rPr lang="en-US" dirty="0">
                <a:solidFill>
                  <a:srgbClr val="000000"/>
                </a:solidFill>
              </a:rPr>
              <a:t>(&amp;</a:t>
            </a:r>
            <a:r>
              <a:rPr lang="en-US" dirty="0" err="1">
                <a:solidFill>
                  <a:srgbClr val="000000"/>
                </a:solidFill>
              </a:rPr>
              <a:t>m_hProvider</a:t>
            </a:r>
            <a:r>
              <a:rPr lang="en-US" dirty="0">
                <a:solidFill>
                  <a:srgbClr val="000000"/>
                </a:solidFill>
              </a:rPr>
              <a:t>, 0, 0, </a:t>
            </a:r>
            <a:r>
              <a:rPr lang="en-US" dirty="0">
                <a:solidFill>
                  <a:srgbClr val="6F008A"/>
                </a:solidFill>
              </a:rPr>
              <a:t>PROV_RSA_FULL</a:t>
            </a:r>
            <a:r>
              <a:rPr lang="en-US" dirty="0">
                <a:solidFill>
                  <a:srgbClr val="000000"/>
                </a:solidFill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</a:rPr>
              <a:t>                          </a:t>
            </a:r>
            <a:r>
              <a:rPr lang="en-US" dirty="0">
                <a:solidFill>
                  <a:srgbClr val="6F008A"/>
                </a:solidFill>
              </a:rPr>
              <a:t>CRYPT_VERIFYCONTEXT</a:t>
            </a:r>
            <a:r>
              <a:rPr lang="en-US" dirty="0">
                <a:solidFill>
                  <a:srgbClr val="000000"/>
                </a:solidFill>
              </a:rPr>
              <a:t>))</a:t>
            </a:r>
          </a:p>
          <a:p>
            <a:r>
              <a:rPr lang="en-US" dirty="0">
                <a:solidFill>
                  <a:srgbClr val="0000FF"/>
                </a:solidFill>
              </a:rPr>
              <a:t>    throw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2B91AF"/>
                </a:solidFill>
              </a:rPr>
              <a:t>OS_RNG_Err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A31515"/>
                </a:solidFill>
              </a:rPr>
              <a:t>"</a:t>
            </a:r>
            <a:r>
              <a:rPr lang="en-US" dirty="0" err="1">
                <a:solidFill>
                  <a:srgbClr val="A31515"/>
                </a:solidFill>
              </a:rPr>
              <a:t>CryptAcquireContext</a:t>
            </a:r>
            <a:r>
              <a:rPr lang="en-US" dirty="0">
                <a:solidFill>
                  <a:srgbClr val="A31515"/>
                </a:solidFill>
              </a:rPr>
              <a:t>"</a:t>
            </a:r>
            <a:r>
              <a:rPr lang="en-US" dirty="0">
                <a:solidFill>
                  <a:srgbClr val="000000"/>
                </a:solidFill>
              </a:rPr>
              <a:t>);</a:t>
            </a:r>
          </a:p>
          <a:p>
            <a:r>
              <a:rPr lang="ru-RU" dirty="0">
                <a:solidFill>
                  <a:srgbClr val="000000"/>
                </a:solidFill>
              </a:rPr>
              <a:t>}</a:t>
            </a:r>
            <a:endParaRPr lang="en-US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PVS-Studio: V1109 The '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CryptAcquireContextA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 function is deprecated. Consider switching to an equivalent newer function. osrng.cpp 50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8DED6D7-A7A0-401C-8F3B-080FBD97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Ошибки некорректного использования системных процедур и интерфейсов, связанных с обеспечением ИБ (</a:t>
            </a:r>
            <a:r>
              <a:rPr lang="en-US" sz="2400" dirty="0"/>
              <a:t>Crypto++, C++)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EF5DE8-BFB7-4C7F-A67D-906942ADF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64" y="5154191"/>
            <a:ext cx="9585374" cy="11429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747FF4-7256-4408-BAB8-0699E9E6A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4" y="79668"/>
            <a:ext cx="914608" cy="914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A0161E-F0A1-49CE-B1B5-97C4EBCB65EB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7447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B2BA762-B8FF-42EE-BA36-55C7346818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static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nvs_startup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struct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2B91AF"/>
                </a:solidFill>
              </a:rPr>
              <a:t>nvs_fs</a:t>
            </a:r>
            <a:r>
              <a:rPr lang="en-US" dirty="0">
                <a:solidFill>
                  <a:srgbClr val="000000"/>
                </a:solidFill>
              </a:rPr>
              <a:t> *</a:t>
            </a:r>
            <a:r>
              <a:rPr lang="en-US" dirty="0">
                <a:solidFill>
                  <a:srgbClr val="808080"/>
                </a:solidFill>
              </a:rPr>
              <a:t>fs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ru-RU" dirty="0">
                <a:solidFill>
                  <a:srgbClr val="000000"/>
                </a:solidFill>
              </a:rPr>
              <a:t> {</a:t>
            </a:r>
          </a:p>
          <a:p>
            <a:r>
              <a:rPr lang="ru-RU" dirty="0">
                <a:solidFill>
                  <a:srgbClr val="000000"/>
                </a:solidFill>
              </a:rPr>
              <a:t>  ....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b="1" dirty="0" err="1">
                <a:solidFill>
                  <a:srgbClr val="000000"/>
                </a:solidFill>
              </a:rPr>
              <a:t>k_mutex_lock</a:t>
            </a:r>
            <a:r>
              <a:rPr lang="en-US" dirty="0">
                <a:solidFill>
                  <a:srgbClr val="000000"/>
                </a:solidFill>
              </a:rPr>
              <a:t>(&amp;fs-&gt;</a:t>
            </a:r>
            <a:r>
              <a:rPr lang="en-US" dirty="0" err="1">
                <a:solidFill>
                  <a:srgbClr val="000000"/>
                </a:solidFill>
              </a:rPr>
              <a:t>nvs_lock</a:t>
            </a:r>
            <a:r>
              <a:rPr lang="en-US" dirty="0">
                <a:solidFill>
                  <a:srgbClr val="000000"/>
                </a:solidFill>
              </a:rPr>
              <a:t>, K_FOREVER);</a:t>
            </a:r>
          </a:p>
          <a:p>
            <a:r>
              <a:rPr lang="ru-RU" dirty="0">
                <a:solidFill>
                  <a:srgbClr val="000000"/>
                </a:solidFill>
              </a:rPr>
              <a:t>  ....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(fs-&gt;</a:t>
            </a:r>
            <a:r>
              <a:rPr lang="en-US" dirty="0" err="1">
                <a:solidFill>
                  <a:srgbClr val="000000"/>
                </a:solidFill>
              </a:rPr>
              <a:t>ate_wra</a:t>
            </a:r>
            <a:r>
              <a:rPr lang="en-US" dirty="0">
                <a:solidFill>
                  <a:srgbClr val="000000"/>
                </a:solidFill>
              </a:rPr>
              <a:t> == fs-&gt;</a:t>
            </a:r>
            <a:r>
              <a:rPr lang="en-US" dirty="0" err="1">
                <a:solidFill>
                  <a:srgbClr val="000000"/>
                </a:solidFill>
              </a:rPr>
              <a:t>data_wra</a:t>
            </a:r>
            <a:r>
              <a:rPr lang="en-US" dirty="0">
                <a:solidFill>
                  <a:srgbClr val="000000"/>
                </a:solidFill>
              </a:rPr>
              <a:t> &amp;&amp; </a:t>
            </a:r>
            <a:r>
              <a:rPr lang="en-US" dirty="0" err="1">
                <a:solidFill>
                  <a:srgbClr val="000000"/>
                </a:solidFill>
              </a:rPr>
              <a:t>last_ate.len</a:t>
            </a:r>
            <a:r>
              <a:rPr lang="en-US" dirty="0">
                <a:solidFill>
                  <a:srgbClr val="000000"/>
                </a:solidFill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b="1" dirty="0">
                <a:solidFill>
                  <a:srgbClr val="FF0000"/>
                </a:solidFill>
              </a:rPr>
              <a:t>return -ESPIPE;</a:t>
            </a:r>
          </a:p>
          <a:p>
            <a:r>
              <a:rPr lang="ru-RU" dirty="0">
                <a:solidFill>
                  <a:srgbClr val="000000"/>
                </a:solidFill>
              </a:rPr>
              <a:t>  }</a:t>
            </a:r>
          </a:p>
          <a:p>
            <a:r>
              <a:rPr lang="ru-RU" dirty="0">
                <a:solidFill>
                  <a:srgbClr val="000000"/>
                </a:solidFill>
              </a:rPr>
              <a:t>  ....</a:t>
            </a:r>
          </a:p>
          <a:p>
            <a:r>
              <a:rPr lang="en-US" dirty="0">
                <a:solidFill>
                  <a:srgbClr val="000000"/>
                </a:solidFill>
              </a:rPr>
              <a:t>end: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b="1" dirty="0" err="1">
                <a:solidFill>
                  <a:srgbClr val="000000"/>
                </a:solidFill>
              </a:rPr>
              <a:t>k_mutex_unlock</a:t>
            </a:r>
            <a:r>
              <a:rPr lang="en-US" dirty="0">
                <a:solidFill>
                  <a:srgbClr val="000000"/>
                </a:solidFill>
              </a:rPr>
              <a:t>(&amp;fs-&gt;</a:t>
            </a:r>
            <a:r>
              <a:rPr lang="en-US" dirty="0" err="1">
                <a:solidFill>
                  <a:srgbClr val="000000"/>
                </a:solidFill>
              </a:rPr>
              <a:t>nvs_lock</a:t>
            </a:r>
            <a:r>
              <a:rPr lang="en-US" dirty="0">
                <a:solidFill>
                  <a:srgbClr val="000000"/>
                </a:solidFill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return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rc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5F88ABF-B0BE-4054-A4C9-D8FF7DF8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Ошибки при работе с многопоточными примитивами </a:t>
            </a:r>
            <a:r>
              <a:rPr lang="en-US" dirty="0"/>
              <a:t>(Zephyr, C)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92E43D-C346-4480-BB96-E5A976D52787}"/>
              </a:ext>
            </a:extLst>
          </p:cNvPr>
          <p:cNvSpPr/>
          <p:nvPr/>
        </p:nvSpPr>
        <p:spPr>
          <a:xfrm>
            <a:off x="6096000" y="3876355"/>
            <a:ext cx="5704532" cy="1815882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PVS-Studio: V1020 The function exited without calling the '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k_mutex_unlock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' function. Check lines: 620, 549.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nvs.c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620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A236A4-DC9D-4379-9D69-814A90039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15" y="79668"/>
            <a:ext cx="914608" cy="914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FAA140-ECBB-4792-8E7A-2D5E3B1ECE10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74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BE2F5D7-A892-4444-AD06-3B69F144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такое «использование</a:t>
            </a:r>
            <a:r>
              <a:rPr lang="en-US" dirty="0"/>
              <a:t> </a:t>
            </a:r>
            <a:r>
              <a:rPr lang="ru-RU" dirty="0"/>
              <a:t>статических анализаторов кода»?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5205629-9A0A-45F4-96FA-A8D866B620E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2105880"/>
            <a:ext cx="10972800" cy="4511487"/>
          </a:xfrm>
        </p:spPr>
        <p:txBody>
          <a:bodyPr/>
          <a:lstStyle/>
          <a:p>
            <a:r>
              <a:rPr lang="ru-RU" dirty="0"/>
              <a:t>Достаточно взять </a:t>
            </a:r>
            <a:r>
              <a:rPr lang="en-US" dirty="0" err="1"/>
              <a:t>FindBugs</a:t>
            </a:r>
            <a:r>
              <a:rPr lang="en-US" dirty="0"/>
              <a:t> </a:t>
            </a:r>
            <a:r>
              <a:rPr lang="ru-RU" dirty="0"/>
              <a:t>для </a:t>
            </a:r>
            <a:r>
              <a:rPr lang="en-US" dirty="0"/>
              <a:t>Java</a:t>
            </a:r>
            <a:r>
              <a:rPr lang="ru-RU" dirty="0"/>
              <a:t>? Последний релиз был 9 лет назад.</a:t>
            </a:r>
          </a:p>
          <a:p>
            <a:r>
              <a:rPr lang="ru-RU" dirty="0"/>
              <a:t>Ну хорошо, а </a:t>
            </a:r>
            <a:r>
              <a:rPr lang="en-US" dirty="0" err="1"/>
              <a:t>SpotBugs</a:t>
            </a:r>
            <a:r>
              <a:rPr lang="ru-RU" dirty="0"/>
              <a:t>? Последний стабильный релиз 2 года назад.</a:t>
            </a:r>
          </a:p>
          <a:p>
            <a:r>
              <a:rPr lang="en-US" dirty="0" err="1"/>
              <a:t>Cppcheck</a:t>
            </a:r>
            <a:r>
              <a:rPr lang="ru-RU" dirty="0"/>
              <a:t> для </a:t>
            </a:r>
            <a:r>
              <a:rPr lang="en-US" dirty="0"/>
              <a:t>C++?</a:t>
            </a:r>
          </a:p>
          <a:p>
            <a:endParaRPr lang="en-US" dirty="0"/>
          </a:p>
          <a:p>
            <a:r>
              <a:rPr lang="ru-RU" dirty="0"/>
              <a:t>Анализатор регулярно запускается на сервере.</a:t>
            </a:r>
            <a:br>
              <a:rPr lang="ru-RU" dirty="0"/>
            </a:br>
            <a:r>
              <a:rPr lang="ru-RU" dirty="0"/>
              <a:t>Значит, внедрён?</a:t>
            </a:r>
            <a:endParaRPr lang="en-US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FC7925-0159-4D27-95B9-81930671B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55" y="3342316"/>
            <a:ext cx="3799060" cy="327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D10824-BEB5-4560-A9E5-4ECF951A300E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30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A71C78F-C35D-4FE4-9D28-9A39BD59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 и </a:t>
            </a:r>
            <a:r>
              <a:rPr lang="en-US" dirty="0"/>
              <a:t>C</a:t>
            </a:r>
            <a:r>
              <a:rPr lang="ru-RU" dirty="0"/>
              <a:t>++ особенные</a:t>
            </a:r>
            <a:r>
              <a:rPr lang="en-US" dirty="0"/>
              <a:t>: </a:t>
            </a:r>
            <a:r>
              <a:rPr lang="ru-RU" dirty="0"/>
              <a:t>ещё критические ошибки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1D9A2C-D785-45F1-AE12-84EAEC046DA2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5725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A928A6A-8D18-452B-A4F6-547324229E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void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CallLogDetailsWindow</a:t>
            </a:r>
            <a:r>
              <a:rPr lang="en-US" dirty="0">
                <a:solidFill>
                  <a:srgbClr val="000000"/>
                </a:solidFill>
              </a:rPr>
              <a:t>::</a:t>
            </a:r>
            <a:r>
              <a:rPr lang="en-US" dirty="0" err="1">
                <a:solidFill>
                  <a:srgbClr val="000000"/>
                </a:solidFill>
              </a:rPr>
              <a:t>onBeforeShow</a:t>
            </a:r>
            <a:r>
              <a:rPr lang="en-US" dirty="0">
                <a:solidFill>
                  <a:srgbClr val="000000"/>
                </a:solidFill>
              </a:rPr>
              <a:t>(...., </a:t>
            </a:r>
            <a:r>
              <a:rPr lang="en-US" dirty="0" err="1">
                <a:solidFill>
                  <a:srgbClr val="000000"/>
                </a:solidFill>
              </a:rPr>
              <a:t>SwitchData</a:t>
            </a:r>
            <a:r>
              <a:rPr lang="en-US" dirty="0">
                <a:solidFill>
                  <a:srgbClr val="000000"/>
                </a:solidFill>
              </a:rPr>
              <a:t> *data)</a:t>
            </a:r>
          </a:p>
          <a:p>
            <a:r>
              <a:rPr lang="ru-RU" dirty="0">
                <a:solidFill>
                  <a:srgbClr val="000000"/>
                </a:solidFill>
              </a:rPr>
              <a:t>{</a:t>
            </a:r>
          </a:p>
          <a:p>
            <a:r>
              <a:rPr lang="ru-RU" dirty="0">
                <a:solidFill>
                  <a:srgbClr val="000000"/>
                </a:solidFill>
              </a:rPr>
              <a:t>  ....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b="1" dirty="0">
                <a:solidFill>
                  <a:srgbClr val="FF0000"/>
                </a:solidFill>
              </a:rPr>
              <a:t>auto </a:t>
            </a:r>
            <a:r>
              <a:rPr lang="en-US" b="1" dirty="0" err="1">
                <a:solidFill>
                  <a:srgbClr val="FF0000"/>
                </a:solidFill>
              </a:rPr>
              <a:t>switchData</a:t>
            </a:r>
            <a:r>
              <a:rPr lang="en-US" b="1" dirty="0">
                <a:solidFill>
                  <a:srgbClr val="000000"/>
                </a:solidFill>
              </a:rPr>
              <a:t> = </a:t>
            </a:r>
            <a:r>
              <a:rPr lang="en-US" b="1" dirty="0" err="1">
                <a:solidFill>
                  <a:srgbClr val="0000FF"/>
                </a:solidFill>
              </a:rPr>
              <a:t>dynamic_cast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                      &lt;</a:t>
            </a:r>
            <a:r>
              <a:rPr lang="en-US" dirty="0" err="1">
                <a:solidFill>
                  <a:srgbClr val="000000"/>
                </a:solidFill>
              </a:rPr>
              <a:t>calllog</a:t>
            </a:r>
            <a:r>
              <a:rPr lang="en-US" dirty="0">
                <a:solidFill>
                  <a:srgbClr val="000000"/>
                </a:solidFill>
              </a:rPr>
              <a:t>::</a:t>
            </a:r>
            <a:r>
              <a:rPr lang="en-US" dirty="0" err="1">
                <a:solidFill>
                  <a:srgbClr val="000000"/>
                </a:solidFill>
              </a:rPr>
              <a:t>CallLogSwitchData</a:t>
            </a:r>
            <a:r>
              <a:rPr lang="en-US" dirty="0">
                <a:solidFill>
                  <a:srgbClr val="000000"/>
                </a:solidFill>
              </a:rPr>
              <a:t> *&gt;(</a:t>
            </a:r>
            <a:r>
              <a:rPr lang="en-US" b="1" dirty="0">
                <a:solidFill>
                  <a:srgbClr val="000000"/>
                </a:solidFill>
              </a:rPr>
              <a:t>data</a:t>
            </a:r>
            <a:r>
              <a:rPr lang="en-US" dirty="0">
                <a:solidFill>
                  <a:srgbClr val="000000"/>
                </a:solidFill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</a:rPr>
              <a:t>      </a:t>
            </a:r>
            <a:r>
              <a:rPr lang="en-US" b="1" dirty="0">
                <a:solidFill>
                  <a:srgbClr val="FF0000"/>
                </a:solidFill>
              </a:rPr>
              <a:t>data != </a:t>
            </a:r>
            <a:r>
              <a:rPr lang="en-US" b="1" dirty="0" err="1">
                <a:solidFill>
                  <a:srgbClr val="FF0000"/>
                </a:solidFill>
              </a:rPr>
              <a:t>nullptr</a:t>
            </a:r>
            <a:r>
              <a:rPr lang="en-US" dirty="0">
                <a:solidFill>
                  <a:srgbClr val="000000"/>
                </a:solidFill>
              </a:rPr>
              <a:t>) </a:t>
            </a:r>
          </a:p>
          <a:p>
            <a:r>
              <a:rPr lang="ru-RU" dirty="0">
                <a:solidFill>
                  <a:srgbClr val="000000"/>
                </a:solidFill>
              </a:rPr>
              <a:t>  {</a:t>
            </a:r>
          </a:p>
          <a:p>
            <a:r>
              <a:rPr lang="en-US" dirty="0">
                <a:solidFill>
                  <a:srgbClr val="000000"/>
                </a:solidFill>
              </a:rPr>
              <a:t>    record = </a:t>
            </a:r>
            <a:r>
              <a:rPr lang="en-US" b="1" dirty="0" err="1">
                <a:solidFill>
                  <a:srgbClr val="FF0000"/>
                </a:solidFill>
              </a:rPr>
              <a:t>switchData</a:t>
            </a:r>
            <a:r>
              <a:rPr lang="en-US" b="1" dirty="0">
                <a:solidFill>
                  <a:srgbClr val="FF0000"/>
                </a:solidFill>
              </a:rPr>
              <a:t>-&gt;</a:t>
            </a:r>
            <a:r>
              <a:rPr lang="en-US" dirty="0" err="1">
                <a:solidFill>
                  <a:srgbClr val="000000"/>
                </a:solidFill>
              </a:rPr>
              <a:t>getRecord</a:t>
            </a:r>
            <a:r>
              <a:rPr lang="en-US" dirty="0">
                <a:solidFill>
                  <a:srgbClr val="000000"/>
                </a:solidFill>
              </a:rPr>
              <a:t>();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PVS-Studio: V757 It is possible that an incorrect variable is compared with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nullptr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after type conversion using '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dynamic_cast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'. Check lines: 214, 214. CallLogDetailsWindow.cpp 214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4DFF63B-70D8-4626-BEE0-DC464924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Ошибки разыменования нулевого указателя (</a:t>
            </a:r>
            <a:r>
              <a:rPr lang="en-US" dirty="0" err="1"/>
              <a:t>MuditaOS</a:t>
            </a:r>
            <a:r>
              <a:rPr lang="en-US" dirty="0"/>
              <a:t>, </a:t>
            </a:r>
            <a:r>
              <a:rPr lang="ru-RU" dirty="0"/>
              <a:t>С++)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F5184-EC47-44AB-A90B-94311A3E3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449" y="79668"/>
            <a:ext cx="914608" cy="914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183BFE-4503-4B53-9064-F79D87E58E24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9136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8C834F4-0BC5-4871-B630-A326E0D332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COMPILER_RT_ABI </a:t>
            </a:r>
            <a:r>
              <a:rPr lang="fr-FR" dirty="0" err="1">
                <a:solidFill>
                  <a:srgbClr val="000000"/>
                </a:solidFill>
              </a:rPr>
              <a:t>du_int</a:t>
            </a:r>
            <a:r>
              <a:rPr lang="fr-FR" dirty="0">
                <a:solidFill>
                  <a:srgbClr val="000000"/>
                </a:solidFill>
              </a:rPr>
              <a:t> __udivmoddi4(...., </a:t>
            </a:r>
            <a:r>
              <a:rPr lang="fr-FR" dirty="0" err="1">
                <a:solidFill>
                  <a:srgbClr val="000000"/>
                </a:solidFill>
              </a:rPr>
              <a:t>du_int</a:t>
            </a:r>
            <a:r>
              <a:rPr lang="fr-FR" dirty="0">
                <a:solidFill>
                  <a:srgbClr val="000000"/>
                </a:solidFill>
              </a:rPr>
              <a:t>* rem) {</a:t>
            </a:r>
          </a:p>
          <a:p>
            <a:r>
              <a:rPr lang="ru-RU" dirty="0">
                <a:solidFill>
                  <a:srgbClr val="000000"/>
                </a:solidFill>
              </a:rPr>
              <a:t>  ....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d.s.low</a:t>
            </a:r>
            <a:r>
              <a:rPr lang="en-US" b="1" dirty="0">
                <a:solidFill>
                  <a:srgbClr val="FF0000"/>
                </a:solidFill>
              </a:rPr>
              <a:t> == 0</a:t>
            </a:r>
            <a:r>
              <a:rPr lang="en-US" dirty="0">
                <a:solidFill>
                  <a:srgbClr val="000000"/>
                </a:solidFill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d.s.high</a:t>
            </a:r>
            <a:r>
              <a:rPr lang="en-US" dirty="0">
                <a:solidFill>
                  <a:srgbClr val="000000"/>
                </a:solidFill>
              </a:rPr>
              <a:t> == 0) {</a:t>
            </a:r>
          </a:p>
          <a:p>
            <a:r>
              <a:rPr lang="en-US" dirty="0">
                <a:solidFill>
                  <a:srgbClr val="000000"/>
                </a:solidFill>
              </a:rPr>
              <a:t>    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(rem)</a:t>
            </a:r>
          </a:p>
          <a:p>
            <a:r>
              <a:rPr lang="en-US" dirty="0">
                <a:solidFill>
                  <a:srgbClr val="000000"/>
                </a:solidFill>
              </a:rPr>
              <a:t>        *rem = </a:t>
            </a:r>
            <a:r>
              <a:rPr lang="en-US" dirty="0" err="1">
                <a:solidFill>
                  <a:srgbClr val="000000"/>
                </a:solidFill>
              </a:rPr>
              <a:t>n.s.high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% </a:t>
            </a:r>
            <a:r>
              <a:rPr lang="en-US" b="1" dirty="0" err="1">
                <a:solidFill>
                  <a:srgbClr val="FF0000"/>
                </a:solidFill>
              </a:rPr>
              <a:t>d.s.low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</a:rPr>
              <a:t>      </a:t>
            </a:r>
            <a:r>
              <a:rPr lang="en-US" dirty="0">
                <a:solidFill>
                  <a:srgbClr val="0000FF"/>
                </a:solidFill>
              </a:rPr>
              <a:t>return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n.s.high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/ </a:t>
            </a:r>
            <a:r>
              <a:rPr lang="en-US" b="1" dirty="0" err="1">
                <a:solidFill>
                  <a:srgbClr val="FF0000"/>
                </a:solidFill>
              </a:rPr>
              <a:t>d.s.low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</a:rPr>
              <a:t>    }</a:t>
            </a:r>
          </a:p>
          <a:p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PVS-Studio: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V609 Mod by zero. Denominator '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d.s.low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 == 0. udivmoddi4.c 61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V609 Divide by zero. Denominator '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d.s.low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 == 0. udivmoddi4.c 62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A5223F8-F098-445F-8D4E-D0A4B21EF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Ошибки деления на ноль (</a:t>
            </a:r>
            <a:r>
              <a:rPr lang="en-US" dirty="0"/>
              <a:t>LLVM</a:t>
            </a:r>
            <a:r>
              <a:rPr lang="ru-RU" dirty="0"/>
              <a:t>, </a:t>
            </a:r>
            <a:r>
              <a:rPr lang="en-US" dirty="0"/>
              <a:t>C)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203FE4-BF19-4922-801A-5F8AE349A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82" y="79668"/>
            <a:ext cx="914608" cy="914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38A874-02DE-4A90-BE64-C2A944DE57B9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1767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EBD7F8D-B928-4478-96A3-1032F4F17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template</a:t>
            </a:r>
            <a:r>
              <a:rPr lang="en-US" dirty="0">
                <a:solidFill>
                  <a:srgbClr val="000000"/>
                </a:solidFill>
              </a:rPr>
              <a:t> &lt;</a:t>
            </a:r>
            <a:r>
              <a:rPr lang="en-US" dirty="0">
                <a:solidFill>
                  <a:srgbClr val="0000FF"/>
                </a:solidFill>
              </a:rPr>
              <a:t>class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2B91AF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&gt; </a:t>
            </a:r>
            <a:r>
              <a:rPr lang="en-US" dirty="0">
                <a:solidFill>
                  <a:srgbClr val="0000FF"/>
                </a:solidFill>
              </a:rPr>
              <a:t>void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doDirectionalBlur</a:t>
            </a:r>
            <a:r>
              <a:rPr lang="en-US" dirty="0">
                <a:solidFill>
                  <a:srgbClr val="000000"/>
                </a:solidFill>
              </a:rPr>
              <a:t>(....)</a:t>
            </a:r>
            <a:r>
              <a:rPr lang="ru-RU" dirty="0">
                <a:solidFill>
                  <a:srgbClr val="000000"/>
                </a:solidFill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2B91AF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 *row, *buffer;</a:t>
            </a:r>
          </a:p>
          <a:p>
            <a:r>
              <a:rPr lang="ru-RU" dirty="0">
                <a:solidFill>
                  <a:srgbClr val="000000"/>
                </a:solidFill>
              </a:rPr>
              <a:t>  ....</a:t>
            </a:r>
          </a:p>
          <a:p>
            <a:r>
              <a:rPr lang="de-DE" dirty="0">
                <a:solidFill>
                  <a:srgbClr val="000000"/>
                </a:solidFill>
              </a:rPr>
              <a:t>  </a:t>
            </a:r>
            <a:r>
              <a:rPr lang="de-DE" b="1" dirty="0" err="1">
                <a:solidFill>
                  <a:srgbClr val="FF0000"/>
                </a:solidFill>
              </a:rPr>
              <a:t>row</a:t>
            </a:r>
            <a:r>
              <a:rPr lang="de-DE" b="1" dirty="0">
                <a:solidFill>
                  <a:srgbClr val="FF0000"/>
                </a:solidFill>
              </a:rPr>
              <a:t> = </a:t>
            </a:r>
            <a:r>
              <a:rPr lang="de-DE" b="1" dirty="0" err="1">
                <a:solidFill>
                  <a:srgbClr val="FF0000"/>
                </a:solidFill>
              </a:rPr>
              <a:t>new</a:t>
            </a:r>
            <a:r>
              <a:rPr lang="de-DE" dirty="0">
                <a:solidFill>
                  <a:srgbClr val="000000"/>
                </a:solidFill>
              </a:rPr>
              <a:t> T[lx + 2 * </a:t>
            </a:r>
            <a:r>
              <a:rPr lang="de-DE" dirty="0" err="1">
                <a:solidFill>
                  <a:srgbClr val="000000"/>
                </a:solidFill>
              </a:rPr>
              <a:t>brad</a:t>
            </a:r>
            <a:r>
              <a:rPr lang="de-DE" dirty="0">
                <a:solidFill>
                  <a:srgbClr val="000000"/>
                </a:solidFill>
              </a:rPr>
              <a:t> + 2];</a:t>
            </a:r>
          </a:p>
          <a:p>
            <a:r>
              <a:rPr lang="ru-RU" dirty="0">
                <a:solidFill>
                  <a:srgbClr val="000000"/>
                </a:solidFill>
              </a:rPr>
              <a:t>  ....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free(row);</a:t>
            </a:r>
          </a:p>
          <a:p>
            <a:r>
              <a:rPr lang="en-US" dirty="0">
                <a:solidFill>
                  <a:srgbClr val="000000"/>
                </a:solidFill>
              </a:rPr>
              <a:t>  r-&gt;unlock();</a:t>
            </a:r>
          </a:p>
          <a:p>
            <a:r>
              <a:rPr lang="ru-RU" dirty="0">
                <a:solidFill>
                  <a:srgbClr val="000000"/>
                </a:solidFill>
              </a:rPr>
              <a:t>}</a:t>
            </a:r>
          </a:p>
          <a:p>
            <a:endParaRPr lang="en-US" dirty="0"/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PVS-Studio: V611 The memory was allocated using 'new' operator but was released using the 'free' function. Consider inspecting operation logics behind the 'row' variable. motionblurfx.cpp 288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380EC4-BE63-4CC2-9DBC-AE137622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Ошибки управления динамической памятью (</a:t>
            </a:r>
            <a:r>
              <a:rPr lang="en-US" dirty="0" err="1"/>
              <a:t>OpenToonz</a:t>
            </a:r>
            <a:r>
              <a:rPr lang="ru-RU" dirty="0"/>
              <a:t>, </a:t>
            </a:r>
            <a:r>
              <a:rPr lang="en-US" dirty="0"/>
              <a:t>C++)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10C63B-3A31-4D27-81DF-AFA1A8D55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11" y="79668"/>
            <a:ext cx="914608" cy="914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C92980-21F0-4D46-9E48-C32A8937FBFA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2820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EBD7F8D-B928-4478-96A3-1032F4F17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void</a:t>
            </a:r>
            <a:r>
              <a:rPr lang="en-US" dirty="0">
                <a:solidFill>
                  <a:srgbClr val="000000"/>
                </a:solidFill>
              </a:rPr>
              <a:t> GuitarPro6::</a:t>
            </a:r>
            <a:r>
              <a:rPr lang="en-US" dirty="0" err="1">
                <a:solidFill>
                  <a:srgbClr val="000000"/>
                </a:solidFill>
              </a:rPr>
              <a:t>readGpif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QByteArray</a:t>
            </a:r>
            <a:r>
              <a:rPr lang="en-US" dirty="0">
                <a:solidFill>
                  <a:srgbClr val="000000"/>
                </a:solidFill>
              </a:rPr>
              <a:t>* data)</a:t>
            </a:r>
          </a:p>
          <a:p>
            <a:r>
              <a:rPr lang="ru-RU" dirty="0">
                <a:solidFill>
                  <a:srgbClr val="000000"/>
                </a:solidFill>
              </a:rPr>
              <a:t>{</a:t>
            </a:r>
          </a:p>
          <a:p>
            <a:r>
              <a:rPr lang="ru-RU" dirty="0">
                <a:solidFill>
                  <a:srgbClr val="000000"/>
                </a:solidFill>
              </a:rPr>
              <a:t>  ....</a:t>
            </a:r>
          </a:p>
          <a:p>
            <a:r>
              <a:rPr lang="en-US" dirty="0">
                <a:solidFill>
                  <a:srgbClr val="000000"/>
                </a:solidFill>
              </a:rPr>
              <a:t>  } </a:t>
            </a:r>
            <a:r>
              <a:rPr lang="en-US" dirty="0">
                <a:solidFill>
                  <a:srgbClr val="0000FF"/>
                </a:solidFill>
              </a:rPr>
              <a:t>else</a:t>
            </a:r>
            <a:r>
              <a:rPr lang="en-US" dirty="0">
                <a:solidFill>
                  <a:srgbClr val="000000"/>
                </a:solidFill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b="1" dirty="0">
                <a:solidFill>
                  <a:srgbClr val="FF0000"/>
                </a:solidFill>
              </a:rPr>
              <a:t>delete slur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</a:rPr>
              <a:t>    legatos[</a:t>
            </a:r>
            <a:r>
              <a:rPr lang="en-US" b="1" dirty="0">
                <a:solidFill>
                  <a:srgbClr val="FF0000"/>
                </a:solidFill>
              </a:rPr>
              <a:t>slur-&gt;</a:t>
            </a:r>
            <a:r>
              <a:rPr lang="en-US" dirty="0">
                <a:solidFill>
                  <a:srgbClr val="000000"/>
                </a:solidFill>
              </a:rPr>
              <a:t>track()] = 0;</a:t>
            </a:r>
          </a:p>
          <a:p>
            <a:r>
              <a:rPr lang="ru-RU" dirty="0">
                <a:solidFill>
                  <a:srgbClr val="000000"/>
                </a:solidFill>
              </a:rPr>
              <a:t>  }</a:t>
            </a:r>
          </a:p>
          <a:p>
            <a:endParaRPr lang="en-US" dirty="0"/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PVS-Studio: V774 The 'slur' pointer was used after the memory was released. importgtp-gp6.cpp 2592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380EC4-BE63-4CC2-9DBC-AE137622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Ошибки управления динамической памятью (</a:t>
            </a:r>
            <a:r>
              <a:rPr lang="en-US" dirty="0" err="1"/>
              <a:t>MuseScore</a:t>
            </a:r>
            <a:r>
              <a:rPr lang="ru-RU" dirty="0"/>
              <a:t>, </a:t>
            </a:r>
            <a:r>
              <a:rPr lang="en-US" dirty="0"/>
              <a:t>C++)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B220E9-E3CD-4937-9850-ED86D8C52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242" y="79668"/>
            <a:ext cx="914608" cy="914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D15FB2-7CEC-41F9-A030-D5672909D305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8391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AEAA160-085C-4625-A27A-FFC10DCD53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struct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2B91AF"/>
                </a:solidFill>
              </a:rPr>
              <a:t>vector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double</a:t>
            </a:r>
            <a:r>
              <a:rPr lang="en-US" dirty="0">
                <a:solidFill>
                  <a:srgbClr val="000000"/>
                </a:solidFill>
              </a:rPr>
              <a:t> x;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double</a:t>
            </a:r>
            <a:r>
              <a:rPr lang="en-US" dirty="0">
                <a:solidFill>
                  <a:srgbClr val="000000"/>
                </a:solidFill>
              </a:rPr>
              <a:t> y;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double</a:t>
            </a:r>
            <a:r>
              <a:rPr lang="en-US" dirty="0">
                <a:solidFill>
                  <a:srgbClr val="000000"/>
                </a:solidFill>
              </a:rPr>
              <a:t> z;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void</a:t>
            </a:r>
            <a:r>
              <a:rPr lang="en-US" dirty="0">
                <a:solidFill>
                  <a:srgbClr val="000000"/>
                </a:solidFill>
              </a:rPr>
              <a:t> write(</a:t>
            </a:r>
            <a:r>
              <a:rPr lang="en-US" dirty="0">
                <a:solidFill>
                  <a:srgbClr val="2B91AF"/>
                </a:solidFill>
              </a:rPr>
              <a:t>FILE</a:t>
            </a:r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dirty="0">
                <a:solidFill>
                  <a:srgbClr val="808080"/>
                </a:solidFill>
              </a:rPr>
              <a:t>file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>
                <a:solidFill>
                  <a:srgbClr val="0000FF"/>
                </a:solidFill>
              </a:rPr>
              <a:t>const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  {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b="1" dirty="0">
                <a:solidFill>
                  <a:srgbClr val="000000"/>
                </a:solidFill>
              </a:rPr>
              <a:t>fprintf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808080"/>
                </a:solidFill>
              </a:rPr>
              <a:t>file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A31515"/>
                </a:solidFill>
              </a:rPr>
              <a:t>"%f %f %f </a:t>
            </a:r>
            <a:r>
              <a:rPr lang="en-US" b="1" dirty="0">
                <a:solidFill>
                  <a:srgbClr val="FF0000"/>
                </a:solidFill>
              </a:rPr>
              <a:t>%f</a:t>
            </a:r>
            <a:r>
              <a:rPr lang="en-US" dirty="0">
                <a:solidFill>
                  <a:srgbClr val="A31515"/>
                </a:solidFill>
              </a:rPr>
              <a:t>"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z</a:t>
            </a:r>
            <a:r>
              <a:rPr lang="en-US" dirty="0">
                <a:solidFill>
                  <a:srgbClr val="000000"/>
                </a:solidFill>
              </a:rPr>
              <a:t>);</a:t>
            </a:r>
          </a:p>
          <a:p>
            <a:r>
              <a:rPr lang="ru-RU" dirty="0">
                <a:solidFill>
                  <a:srgbClr val="000000"/>
                </a:solidFill>
              </a:rPr>
              <a:t>  }</a:t>
            </a:r>
          </a:p>
          <a:p>
            <a:endParaRPr lang="en-US" dirty="0"/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PVS-Studio: V576 Incorrect format. A different number of actual arguments is expected while calling 'fprintf' function. Expected: 6. Present: 5.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mayadmtypes.h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657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2836D55-3EA1-40B5-822D-B5DD253B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Ошибки использования форматной строки (</a:t>
            </a:r>
            <a:r>
              <a:rPr lang="en-US" dirty="0" err="1"/>
              <a:t>OpenCOLLADA</a:t>
            </a:r>
            <a:r>
              <a:rPr lang="ru-RU" dirty="0"/>
              <a:t>, </a:t>
            </a:r>
            <a:r>
              <a:rPr lang="en-US" dirty="0"/>
              <a:t>C++)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95461B-7CFF-474E-B5F6-F845C55E8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938" y="96661"/>
            <a:ext cx="880621" cy="880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FE73B0-B032-49FD-8244-2536E04A58BB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4466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F1B2B3B-EE51-4D5F-B065-B8AA92AE1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FF"/>
                </a:solidFill>
              </a:rPr>
              <a:t>void</a:t>
            </a:r>
            <a:r>
              <a:rPr lang="en-US" sz="2000" dirty="0">
                <a:solidFill>
                  <a:srgbClr val="000000"/>
                </a:solidFill>
              </a:rPr>
              <a:t> CalcLikelihood(....)</a:t>
            </a:r>
            <a:r>
              <a:rPr lang="ru-RU" sz="2000" dirty="0">
                <a:solidFill>
                  <a:srgbClr val="000000"/>
                </a:solidFill>
              </a:rPr>
              <a:t> {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   ....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   </a:t>
            </a:r>
            <a:r>
              <a:rPr lang="en-US" sz="2000" b="1" dirty="0">
                <a:solidFill>
                  <a:srgbClr val="FF0000"/>
                </a:solidFill>
              </a:rPr>
              <a:t>double ModelValue;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   </a:t>
            </a:r>
            <a:r>
              <a:rPr lang="en-US" sz="2000" dirty="0">
                <a:solidFill>
                  <a:srgbClr val="008000"/>
                </a:solidFill>
              </a:rPr>
              <a:t>// loop over all days of infection up to day of sample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    </a:t>
            </a:r>
            <a:r>
              <a:rPr lang="en-US" sz="2000" dirty="0">
                <a:solidFill>
                  <a:srgbClr val="0000FF"/>
                </a:solidFill>
              </a:rPr>
              <a:t>for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>
                <a:solidFill>
                  <a:srgbClr val="0000FF"/>
                </a:solidFill>
              </a:rPr>
              <a:t>int</a:t>
            </a:r>
            <a:r>
              <a:rPr lang="en-US" sz="2000" dirty="0">
                <a:solidFill>
                  <a:srgbClr val="000000"/>
                </a:solidFill>
              </a:rPr>
              <a:t> k = offset; k &lt; day; k++)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   {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       </a:t>
            </a:r>
            <a:r>
              <a:rPr lang="en-US" sz="2000" dirty="0">
                <a:solidFill>
                  <a:srgbClr val="008000"/>
                </a:solidFill>
              </a:rPr>
              <a:t>// add P1 to P2 to prevent degeneracy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        </a:t>
            </a:r>
            <a:r>
              <a:rPr lang="fr-FR" sz="2000" dirty="0">
                <a:solidFill>
                  <a:srgbClr val="0000FF"/>
                </a:solidFill>
              </a:rPr>
              <a:t>double</a:t>
            </a:r>
            <a:r>
              <a:rPr lang="fr-FR" sz="2000" dirty="0">
                <a:solidFill>
                  <a:srgbClr val="000000"/>
                </a:solidFill>
              </a:rPr>
              <a:t> prob_seroconvert = P.SeroConvMaxSens * ....;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       </a:t>
            </a:r>
            <a:r>
              <a:rPr lang="en-US" sz="2000" b="1" dirty="0">
                <a:solidFill>
                  <a:srgbClr val="FF0000"/>
                </a:solidFill>
              </a:rPr>
              <a:t>ModelValue +=</a:t>
            </a:r>
            <a:r>
              <a:rPr lang="en-US" sz="2000" dirty="0">
                <a:solidFill>
                  <a:srgbClr val="000000"/>
                </a:solidFill>
              </a:rPr>
              <a:t> c * TimeSeries[k - offset].incI * prob_seroconvert;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   }</a:t>
            </a:r>
          </a:p>
          <a:p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PVS-Studio: V614 Uninitialized variable 'ModelValue' used. CovidSim.cpp 5412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E5CFEF-DFEA-4639-9FE9-46508DD6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Использование неинициализированных переменных </a:t>
            </a:r>
            <a:r>
              <a:rPr lang="en-US" dirty="0"/>
              <a:t>(CovidSim Model, C++)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A6DEDA-D674-4CF5-810E-F5EFBF69A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629" y="159337"/>
            <a:ext cx="914608" cy="914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4AB1B7-E6C9-4FF4-ACE7-A9CB55D58501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38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6BD0966-C65F-446A-8A99-81C6FE78FE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static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enum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2B91AF"/>
                </a:solidFill>
              </a:rPr>
              <a:t>pocli_ret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pocli_args_obj_root(...., </a:t>
            </a:r>
            <a:r>
              <a:rPr lang="en-US" dirty="0">
                <a:solidFill>
                  <a:srgbClr val="0000FF"/>
                </a:solidFill>
              </a:rPr>
              <a:t>char</a:t>
            </a:r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dirty="0">
                <a:solidFill>
                  <a:srgbClr val="808080"/>
                </a:solidFill>
              </a:rPr>
              <a:t>in</a:t>
            </a:r>
            <a:r>
              <a:rPr lang="en-US" dirty="0">
                <a:solidFill>
                  <a:srgbClr val="000000"/>
                </a:solidFill>
              </a:rPr>
              <a:t>, PMEMoid** </a:t>
            </a:r>
            <a:r>
              <a:rPr lang="en-US" dirty="0">
                <a:solidFill>
                  <a:srgbClr val="808080"/>
                </a:solidFill>
              </a:rPr>
              <a:t>oidp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r>
              <a:rPr lang="ru-RU" dirty="0">
                <a:solidFill>
                  <a:srgbClr val="000000"/>
                </a:solidFill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b="1" dirty="0">
                <a:solidFill>
                  <a:srgbClr val="0000FF"/>
                </a:solidFill>
              </a:rPr>
              <a:t>char</a:t>
            </a:r>
            <a:r>
              <a:rPr lang="en-US" b="1" dirty="0">
                <a:solidFill>
                  <a:srgbClr val="000000"/>
                </a:solidFill>
              </a:rPr>
              <a:t>* input = strdup(</a:t>
            </a:r>
            <a:r>
              <a:rPr lang="en-US" b="1" dirty="0">
                <a:solidFill>
                  <a:srgbClr val="808080"/>
                </a:solidFill>
              </a:rPr>
              <a:t>in</a:t>
            </a:r>
            <a:r>
              <a:rPr lang="en-US" b="1" dirty="0">
                <a:solidFill>
                  <a:srgbClr val="000000"/>
                </a:solidFill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(!input)</a:t>
            </a:r>
          </a:p>
          <a:p>
            <a:r>
              <a:rPr lang="en-US" dirty="0">
                <a:solidFill>
                  <a:srgbClr val="000000"/>
                </a:solidFill>
              </a:rPr>
              <a:t>        </a:t>
            </a:r>
            <a:r>
              <a:rPr lang="en-US" dirty="0">
                <a:solidFill>
                  <a:srgbClr val="0000FF"/>
                </a:solidFill>
              </a:rPr>
              <a:t>return</a:t>
            </a:r>
            <a:r>
              <a:rPr lang="en-US" dirty="0">
                <a:solidFill>
                  <a:srgbClr val="000000"/>
                </a:solidFill>
              </a:rPr>
              <a:t> POCLI_ERR_MALLOC;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   if (!oidp)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return POCLI_ERR_PARS;</a:t>
            </a:r>
          </a:p>
          <a:p>
            <a:endParaRPr lang="en-US" dirty="0"/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PVS-Studio: V773 The function was exited without releasing the 'input' pointer. A memory leak is possible.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pmemobjcli.c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238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1C48247-9498-44D9-9EA6-CF2A193A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Ошибки утечек памяти </a:t>
            </a:r>
            <a:r>
              <a:rPr lang="en-US" dirty="0"/>
              <a:t>(PMDK, C)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445B36-87A5-410A-9749-679BD2B20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587" y="79668"/>
            <a:ext cx="914608" cy="914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67EEFD-854E-4C37-A3CF-7B4FE474CF89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62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C66D9FA-A0F6-415A-8D54-CB4E20A0DF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RHASH_API </a:t>
            </a:r>
            <a:r>
              <a:rPr lang="en-US" dirty="0">
                <a:solidFill>
                  <a:srgbClr val="0000FF"/>
                </a:solidFill>
              </a:rPr>
              <a:t>int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rhash_file</a:t>
            </a:r>
            <a:r>
              <a:rPr lang="en-US" dirty="0">
                <a:solidFill>
                  <a:srgbClr val="000000"/>
                </a:solidFill>
              </a:rPr>
              <a:t>(....)</a:t>
            </a:r>
          </a:p>
          <a:p>
            <a:r>
              <a:rPr lang="ru-RU" dirty="0">
                <a:solidFill>
                  <a:srgbClr val="000000"/>
                </a:solidFill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</a:rPr>
              <a:t>    FILE* </a:t>
            </a:r>
            <a:r>
              <a:rPr lang="en-US" dirty="0" err="1">
                <a:solidFill>
                  <a:srgbClr val="000000"/>
                </a:solidFill>
              </a:rPr>
              <a:t>fd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</a:rPr>
              <a:t>    ....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((</a:t>
            </a:r>
            <a:r>
              <a:rPr lang="en-US" b="1" dirty="0" err="1">
                <a:solidFill>
                  <a:srgbClr val="FF0000"/>
                </a:solidFill>
              </a:rPr>
              <a:t>fd</a:t>
            </a:r>
            <a:r>
              <a:rPr lang="en-US" b="1" dirty="0">
                <a:solidFill>
                  <a:srgbClr val="FF0000"/>
                </a:solidFill>
              </a:rPr>
              <a:t> = fopen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filepath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A31515"/>
                </a:solidFill>
              </a:rPr>
              <a:t>"</a:t>
            </a:r>
            <a:r>
              <a:rPr lang="en-US" dirty="0" err="1">
                <a:solidFill>
                  <a:srgbClr val="A31515"/>
                </a:solidFill>
              </a:rPr>
              <a:t>rb</a:t>
            </a:r>
            <a:r>
              <a:rPr lang="en-US" dirty="0">
                <a:solidFill>
                  <a:srgbClr val="A31515"/>
                </a:solidFill>
              </a:rPr>
              <a:t>"</a:t>
            </a:r>
            <a:r>
              <a:rPr lang="en-US" dirty="0">
                <a:solidFill>
                  <a:srgbClr val="000000"/>
                </a:solidFill>
              </a:rPr>
              <a:t>)) == </a:t>
            </a:r>
            <a:r>
              <a:rPr lang="en-US" dirty="0">
                <a:solidFill>
                  <a:srgbClr val="6F008A"/>
                </a:solidFill>
              </a:rPr>
              <a:t>NULL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>
                <a:solidFill>
                  <a:srgbClr val="0000FF"/>
                </a:solidFill>
              </a:rPr>
              <a:t>return</a:t>
            </a:r>
            <a:r>
              <a:rPr lang="en-US" dirty="0">
                <a:solidFill>
                  <a:srgbClr val="000000"/>
                </a:solidFill>
              </a:rPr>
              <a:t> -1;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((ctx = </a:t>
            </a:r>
            <a:r>
              <a:rPr lang="en-US" dirty="0" err="1">
                <a:solidFill>
                  <a:srgbClr val="000000"/>
                </a:solidFill>
              </a:rPr>
              <a:t>rhash_init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hash_id</a:t>
            </a:r>
            <a:r>
              <a:rPr lang="en-US" dirty="0">
                <a:solidFill>
                  <a:srgbClr val="000000"/>
                </a:solidFill>
              </a:rPr>
              <a:t>)) == </a:t>
            </a:r>
            <a:r>
              <a:rPr lang="en-US" dirty="0">
                <a:solidFill>
                  <a:srgbClr val="6F008A"/>
                </a:solidFill>
              </a:rPr>
              <a:t>NULL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return -1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</a:rPr>
              <a:t>    res = </a:t>
            </a:r>
            <a:r>
              <a:rPr lang="en-US" dirty="0" err="1">
                <a:solidFill>
                  <a:srgbClr val="000000"/>
                </a:solidFill>
              </a:rPr>
              <a:t>rhash_file_update</a:t>
            </a:r>
            <a:r>
              <a:rPr lang="en-US" dirty="0">
                <a:solidFill>
                  <a:srgbClr val="000000"/>
                </a:solidFill>
              </a:rPr>
              <a:t>(ctx, </a:t>
            </a:r>
            <a:r>
              <a:rPr lang="en-US" dirty="0" err="1">
                <a:solidFill>
                  <a:srgbClr val="000000"/>
                </a:solidFill>
              </a:rPr>
              <a:t>fd</a:t>
            </a:r>
            <a:r>
              <a:rPr lang="en-US" dirty="0">
                <a:solidFill>
                  <a:srgbClr val="000000"/>
                </a:solidFill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</a:rPr>
              <a:t>    fclose(</a:t>
            </a:r>
            <a:r>
              <a:rPr lang="en-US" dirty="0" err="1">
                <a:solidFill>
                  <a:srgbClr val="000000"/>
                </a:solidFill>
              </a:rPr>
              <a:t>fd</a:t>
            </a:r>
            <a:r>
              <a:rPr lang="en-US" dirty="0">
                <a:solidFill>
                  <a:srgbClr val="000000"/>
                </a:solidFill>
              </a:rPr>
              <a:t>);</a:t>
            </a:r>
          </a:p>
          <a:p>
            <a:endParaRPr lang="en-US" dirty="0"/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PVS-Studio: V773 The function was exited without closing the file referenced by the '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fd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 handle. A resource leak is possible.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rhash.c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450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DD3E191-8762-4B8C-AD4B-1CF8AA16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других ресурсов </a:t>
            </a:r>
            <a:r>
              <a:rPr lang="en-US" dirty="0"/>
              <a:t>(</a:t>
            </a:r>
            <a:r>
              <a:rPr lang="en-US" dirty="0" err="1"/>
              <a:t>CMake</a:t>
            </a:r>
            <a:r>
              <a:rPr lang="en-US" dirty="0"/>
              <a:t>, C)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848A71-128C-4D75-B42A-6126AE4D1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05" y="79668"/>
            <a:ext cx="914608" cy="914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ECDE0D-E322-4A48-A1FE-C94FFAA505D3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635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7A23A78-9AE9-4F8D-BCFB-CE9E85AC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Посмотрели, как много нужно уметь находить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E1E6D97-413D-4C59-B269-D1CEA84E2DC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Чтобы это делать и делать хорошо, описаны требования к методам анализа, реализуемым в статических анализаторах</a:t>
            </a:r>
            <a:r>
              <a:rPr lang="en-US" dirty="0"/>
              <a:t>;</a:t>
            </a:r>
          </a:p>
          <a:p>
            <a:r>
              <a:rPr lang="ru-RU" b="1" dirty="0"/>
              <a:t>Методы анализа</a:t>
            </a:r>
            <a:r>
              <a:rPr lang="ru-RU" dirty="0"/>
              <a:t>, реализованные в статическом анализаторе, </a:t>
            </a:r>
            <a:r>
              <a:rPr lang="ru-RU" b="1" dirty="0"/>
              <a:t>должны обеспечивать поиск критических ошибок</a:t>
            </a:r>
            <a:r>
              <a:rPr lang="ru-RU" dirty="0"/>
              <a:t>, типы которых определяются в соответствии с поддерживаемым языком программирования.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0D005-1ED1-4D0E-868F-D19E15E0E71C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83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70320-7308-47D6-BEDE-72C196ED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D48A1-57A6-4010-806B-42D2897BE3F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У нас статический анализ внедрён. </a:t>
            </a:r>
            <a:r>
              <a:rPr lang="en-US" dirty="0"/>
              <a:t>DevOps</a:t>
            </a:r>
            <a:r>
              <a:rPr lang="ru-RU" dirty="0"/>
              <a:t> отдел настроил регулярный запуск какого-то анализатора. Правда, отчёты никто не смотрит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Про </a:t>
            </a:r>
            <a:r>
              <a:rPr lang="en-US" dirty="0"/>
              <a:t>KPI</a:t>
            </a:r>
            <a:r>
              <a:rPr lang="ru-RU" dirty="0"/>
              <a:t> и правку имён переменных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Да-да, у нас есть инструмент для автоматического форматирования кода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5D4FB4-1924-4C95-A684-1F16965CD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82" y="3172458"/>
            <a:ext cx="3694235" cy="3184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614FEF-1344-4601-A5CE-F247CCBDCBC9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0252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5872417-7F35-4859-8A20-5975EE9AA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Требования к методам анализа, реализованным в статическом анализаторе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90BC17-622E-48D6-9C68-523B0FE2DD1B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7527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27DD004-461E-4573-B23B-C90E678C52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void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pad_thread</a:t>
            </a:r>
            <a:r>
              <a:rPr lang="en-US" dirty="0">
                <a:solidFill>
                  <a:srgbClr val="000000"/>
                </a:solidFill>
              </a:rPr>
              <a:t>::</a:t>
            </a:r>
            <a:r>
              <a:rPr lang="en-US" dirty="0" err="1">
                <a:solidFill>
                  <a:srgbClr val="000000"/>
                </a:solidFill>
              </a:rPr>
              <a:t>SetRumble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const</a:t>
            </a:r>
            <a:r>
              <a:rPr lang="en-US" dirty="0">
                <a:solidFill>
                  <a:srgbClr val="000000"/>
                </a:solidFill>
              </a:rPr>
              <a:t> u32 </a:t>
            </a:r>
            <a:r>
              <a:rPr lang="en-US" dirty="0">
                <a:solidFill>
                  <a:srgbClr val="808080"/>
                </a:solidFill>
              </a:rPr>
              <a:t>pad</a:t>
            </a:r>
            <a:r>
              <a:rPr lang="en-US" dirty="0">
                <a:solidFill>
                  <a:srgbClr val="000000"/>
                </a:solidFill>
              </a:rPr>
              <a:t>, ....)</a:t>
            </a:r>
          </a:p>
          <a:p>
            <a:r>
              <a:rPr lang="ru-RU" dirty="0">
                <a:solidFill>
                  <a:srgbClr val="000000"/>
                </a:solidFill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b="1" dirty="0">
                <a:solidFill>
                  <a:srgbClr val="808080"/>
                </a:solidFill>
              </a:rPr>
              <a:t>pad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&gt;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m_pads.size</a:t>
            </a:r>
            <a:r>
              <a:rPr lang="en-US" b="1" dirty="0">
                <a:solidFill>
                  <a:srgbClr val="000000"/>
                </a:solidFill>
              </a:rPr>
              <a:t>()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// </a:t>
            </a:r>
            <a:r>
              <a:rPr lang="ru-RU" dirty="0">
                <a:solidFill>
                  <a:srgbClr val="008000"/>
                </a:solidFill>
              </a:rPr>
              <a:t>правильно</a:t>
            </a:r>
            <a:r>
              <a:rPr lang="en-US" dirty="0">
                <a:solidFill>
                  <a:srgbClr val="008000"/>
                </a:solidFill>
              </a:rPr>
              <a:t>: </a:t>
            </a:r>
            <a:r>
              <a:rPr lang="en-US" b="1" dirty="0">
                <a:solidFill>
                  <a:srgbClr val="008000"/>
                </a:solidFill>
              </a:rPr>
              <a:t>&gt;=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b="1" dirty="0">
                <a:solidFill>
                  <a:srgbClr val="0000FF"/>
                </a:solidFill>
              </a:rPr>
              <a:t>return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m_pads</a:t>
            </a:r>
            <a:r>
              <a:rPr lang="en-US" b="1" dirty="0">
                <a:solidFill>
                  <a:srgbClr val="FF0000"/>
                </a:solidFill>
              </a:rPr>
              <a:t>[pad]</a:t>
            </a:r>
            <a:r>
              <a:rPr lang="en-US" dirty="0">
                <a:solidFill>
                  <a:srgbClr val="000000"/>
                </a:solidFill>
              </a:rPr>
              <a:t>-&gt;</a:t>
            </a:r>
            <a:r>
              <a:rPr lang="en-US" dirty="0" err="1">
                <a:solidFill>
                  <a:srgbClr val="000000"/>
                </a:solidFill>
              </a:rPr>
              <a:t>m_vibrateMotors.size</a:t>
            </a:r>
            <a:r>
              <a:rPr lang="en-US" dirty="0">
                <a:solidFill>
                  <a:srgbClr val="000000"/>
                </a:solidFill>
              </a:rPr>
              <a:t>() &gt;= 2)</a:t>
            </a:r>
          </a:p>
          <a:p>
            <a:r>
              <a:rPr lang="en-US" dirty="0">
                <a:solidFill>
                  <a:srgbClr val="000000"/>
                </a:solidFill>
              </a:rPr>
              <a:t>  ....</a:t>
            </a:r>
          </a:p>
          <a:p>
            <a:r>
              <a:rPr lang="ru-RU" dirty="0">
                <a:solidFill>
                  <a:srgbClr val="000000"/>
                </a:solidFill>
              </a:rPr>
              <a:t>}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PVS-Studio: V557 Array overrun is possible. The 'pad' index is pointing beyond array bound. pad_thread.cpp 191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1E0885-1281-4197-9778-F1DBEA73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Внутрипроцедурный</a:t>
            </a:r>
            <a:r>
              <a:rPr lang="ru-RU" dirty="0"/>
              <a:t> анализ потоков данных и управления</a:t>
            </a:r>
            <a:r>
              <a:rPr lang="en-US" dirty="0"/>
              <a:t> (RPCS3, C++)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76C59-0B34-4A6A-9ACA-528D769FB929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2275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27DD004-461E-4573-B23B-C90E678C52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771" y="1534160"/>
            <a:ext cx="11414760" cy="5099178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PVS-Studio: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V547 Expression '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time.month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&lt;=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kDaysInMonth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time.month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+ 1' is always true. time.cc 83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V547 Expression '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time.month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&lt;=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kDaysInMonth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time.month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]' is always true. time.cc 85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https://pvs-studio.ru/ru/blog/posts/cpp/0550/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1E0885-1281-4197-9778-F1DBEA73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Внутрипроцедурный</a:t>
            </a:r>
            <a:r>
              <a:rPr lang="ru-RU" dirty="0"/>
              <a:t> анализ потоков данных и управления</a:t>
            </a:r>
            <a:r>
              <a:rPr lang="en-US" dirty="0"/>
              <a:t> (</a:t>
            </a:r>
            <a:r>
              <a:rPr lang="en-US" dirty="0" err="1"/>
              <a:t>Protobuf</a:t>
            </a:r>
            <a:r>
              <a:rPr lang="en-US" dirty="0"/>
              <a:t>, C++)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B187C4-22AD-46E0-9BA2-F9DFED636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425" y="3509138"/>
            <a:ext cx="3124200" cy="3124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C5AB99-C2D7-4FBE-9873-4CBFC55152E4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3821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DBD8870-8266-4FD6-9DE1-9DE580502C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619" y="0"/>
            <a:ext cx="11180762" cy="660030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FF"/>
                </a:solidFill>
              </a:rPr>
              <a:t>static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>
                <a:solidFill>
                  <a:srgbClr val="0000FF"/>
                </a:solidFill>
              </a:rPr>
              <a:t>const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>
                <a:solidFill>
                  <a:srgbClr val="0000FF"/>
                </a:solidFill>
              </a:rPr>
              <a:t>int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kDaysInMonth</a:t>
            </a:r>
            <a:r>
              <a:rPr lang="en-US" altLang="ru-RU" sz="2200" dirty="0">
                <a:solidFill>
                  <a:srgbClr val="000000"/>
                </a:solidFill>
              </a:rPr>
              <a:t>[13] = {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rgbClr val="000000"/>
                </a:solidFill>
              </a:rPr>
              <a:t>  0, 31, 28, 31, 30, 31, 30, 31, 31, 30, 31, 30, 31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rgbClr val="000000"/>
                </a:solidFill>
              </a:rPr>
              <a:t>};</a:t>
            </a:r>
          </a:p>
          <a:p>
            <a:pPr>
              <a:spcBef>
                <a:spcPct val="0"/>
              </a:spcBef>
            </a:pPr>
            <a:endParaRPr lang="ru-RU" altLang="ru-RU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FF"/>
                </a:solidFill>
              </a:rPr>
              <a:t>bool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ValidateDateTime</a:t>
            </a:r>
            <a:r>
              <a:rPr lang="en-US" altLang="ru-RU" sz="2200" dirty="0">
                <a:solidFill>
                  <a:srgbClr val="000000"/>
                </a:solidFill>
              </a:rPr>
              <a:t>(</a:t>
            </a:r>
            <a:r>
              <a:rPr lang="en-US" altLang="ru-RU" sz="2200" dirty="0">
                <a:solidFill>
                  <a:srgbClr val="0000FF"/>
                </a:solidFill>
              </a:rPr>
              <a:t>const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DateTime</a:t>
            </a:r>
            <a:r>
              <a:rPr lang="en-US" altLang="ru-RU" sz="2200" dirty="0">
                <a:solidFill>
                  <a:srgbClr val="000000"/>
                </a:solidFill>
              </a:rPr>
              <a:t>&amp; </a:t>
            </a:r>
            <a:r>
              <a:rPr lang="en-US" altLang="ru-RU" sz="2200" dirty="0">
                <a:solidFill>
                  <a:srgbClr val="808080"/>
                </a:solidFill>
              </a:rPr>
              <a:t>time</a:t>
            </a:r>
            <a:r>
              <a:rPr lang="en-US" altLang="ru-RU" sz="2200" dirty="0">
                <a:solidFill>
                  <a:srgbClr val="000000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</a:t>
            </a:r>
            <a:r>
              <a:rPr lang="en-US" altLang="ru-RU" sz="2200" dirty="0">
                <a:solidFill>
                  <a:srgbClr val="0000FF"/>
                </a:solidFill>
              </a:rPr>
              <a:t>if</a:t>
            </a:r>
            <a:r>
              <a:rPr lang="en-US" altLang="ru-RU" sz="2200" dirty="0">
                <a:solidFill>
                  <a:srgbClr val="000000"/>
                </a:solidFill>
              </a:rPr>
              <a:t> (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.year</a:t>
            </a:r>
            <a:r>
              <a:rPr lang="en-US" altLang="ru-RU" sz="2200" dirty="0">
                <a:solidFill>
                  <a:srgbClr val="000000"/>
                </a:solidFill>
              </a:rPr>
              <a:t>   &lt; 1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.year</a:t>
            </a:r>
            <a:r>
              <a:rPr lang="en-US" altLang="ru-RU" sz="2200" dirty="0">
                <a:solidFill>
                  <a:srgbClr val="000000"/>
                </a:solidFill>
              </a:rPr>
              <a:t>   &gt; 9999 ||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 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  &lt; 1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  &gt; 12   ||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 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.day</a:t>
            </a:r>
            <a:r>
              <a:rPr lang="en-US" altLang="ru-RU" sz="2200" dirty="0">
                <a:solidFill>
                  <a:srgbClr val="000000"/>
                </a:solidFill>
              </a:rPr>
              <a:t>    &lt; 1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.day</a:t>
            </a:r>
            <a:r>
              <a:rPr lang="en-US" altLang="ru-RU" sz="2200" dirty="0">
                <a:solidFill>
                  <a:srgbClr val="000000"/>
                </a:solidFill>
              </a:rPr>
              <a:t>    &gt; 31   ||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 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.hour</a:t>
            </a:r>
            <a:r>
              <a:rPr lang="en-US" altLang="ru-RU" sz="2200" dirty="0">
                <a:solidFill>
                  <a:srgbClr val="000000"/>
                </a:solidFill>
              </a:rPr>
              <a:t>   &lt; 0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.hour</a:t>
            </a:r>
            <a:r>
              <a:rPr lang="en-US" altLang="ru-RU" sz="2200" dirty="0">
                <a:solidFill>
                  <a:srgbClr val="000000"/>
                </a:solidFill>
              </a:rPr>
              <a:t>   &gt; 23   ||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 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.minute</a:t>
            </a:r>
            <a:r>
              <a:rPr lang="en-US" altLang="ru-RU" sz="2200" dirty="0">
                <a:solidFill>
                  <a:srgbClr val="000000"/>
                </a:solidFill>
              </a:rPr>
              <a:t> &lt; 0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.minute</a:t>
            </a:r>
            <a:r>
              <a:rPr lang="en-US" altLang="ru-RU" sz="2200" dirty="0">
                <a:solidFill>
                  <a:srgbClr val="000000"/>
                </a:solidFill>
              </a:rPr>
              <a:t> &gt; 59   ||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 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.second</a:t>
            </a:r>
            <a:r>
              <a:rPr lang="en-US" altLang="ru-RU" sz="2200" dirty="0">
                <a:solidFill>
                  <a:srgbClr val="000000"/>
                </a:solidFill>
              </a:rPr>
              <a:t> &lt; 0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.second</a:t>
            </a:r>
            <a:r>
              <a:rPr lang="en-US" altLang="ru-RU" sz="2200" dirty="0">
                <a:solidFill>
                  <a:srgbClr val="000000"/>
                </a:solidFill>
              </a:rPr>
              <a:t> &gt; 59) {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</a:t>
            </a:r>
            <a:r>
              <a:rPr lang="en-US" altLang="ru-RU" sz="2200" dirty="0">
                <a:solidFill>
                  <a:srgbClr val="0000FF"/>
                </a:solidFill>
              </a:rPr>
              <a:t>return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>
                <a:solidFill>
                  <a:srgbClr val="0000FF"/>
                </a:solidFill>
              </a:rPr>
              <a:t>false</a:t>
            </a:r>
            <a:r>
              <a:rPr lang="en-US" altLang="ru-RU" sz="2200" dirty="0">
                <a:solidFill>
                  <a:srgbClr val="000000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rgbClr val="000000"/>
                </a:solidFill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</a:t>
            </a:r>
            <a:r>
              <a:rPr lang="en-US" altLang="ru-RU" sz="2200" dirty="0">
                <a:solidFill>
                  <a:srgbClr val="0000FF"/>
                </a:solidFill>
              </a:rPr>
              <a:t>if</a:t>
            </a:r>
            <a:r>
              <a:rPr lang="en-US" altLang="ru-RU" sz="2200" dirty="0">
                <a:solidFill>
                  <a:srgbClr val="000000"/>
                </a:solidFill>
              </a:rPr>
              <a:t> (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 == 2 &amp;&amp; </a:t>
            </a:r>
            <a:r>
              <a:rPr lang="en-US" altLang="ru-RU" sz="2200" dirty="0" err="1">
                <a:solidFill>
                  <a:srgbClr val="000000"/>
                </a:solidFill>
              </a:rPr>
              <a:t>IsLeapYear</a:t>
            </a:r>
            <a:r>
              <a:rPr lang="en-US" altLang="ru-RU" sz="2200" dirty="0">
                <a:solidFill>
                  <a:srgbClr val="000000"/>
                </a:solidFill>
              </a:rPr>
              <a:t>(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.year</a:t>
            </a:r>
            <a:r>
              <a:rPr lang="en-US" altLang="ru-RU" sz="2200" dirty="0">
                <a:solidFill>
                  <a:srgbClr val="000000"/>
                </a:solidFill>
              </a:rPr>
              <a:t>)) {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</a:t>
            </a:r>
            <a:r>
              <a:rPr lang="en-US" altLang="ru-RU" sz="2200" dirty="0">
                <a:solidFill>
                  <a:srgbClr val="0000FF"/>
                </a:solidFill>
              </a:rPr>
              <a:t>return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 &lt;= </a:t>
            </a:r>
            <a:r>
              <a:rPr lang="en-US" altLang="ru-RU" sz="2200" dirty="0" err="1">
                <a:solidFill>
                  <a:srgbClr val="000000"/>
                </a:solidFill>
              </a:rPr>
              <a:t>kDaysInMonth</a:t>
            </a:r>
            <a:r>
              <a:rPr lang="en-US" altLang="ru-RU" sz="2200" dirty="0">
                <a:solidFill>
                  <a:srgbClr val="000000"/>
                </a:solidFill>
              </a:rPr>
              <a:t>[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] + 1;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} </a:t>
            </a:r>
            <a:r>
              <a:rPr lang="en-US" altLang="ru-RU" sz="2200" dirty="0">
                <a:solidFill>
                  <a:srgbClr val="0000FF"/>
                </a:solidFill>
              </a:rPr>
              <a:t>else</a:t>
            </a:r>
            <a:r>
              <a:rPr lang="en-US" altLang="ru-RU" sz="2200" dirty="0">
                <a:solidFill>
                  <a:srgbClr val="000000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</a:t>
            </a:r>
            <a:r>
              <a:rPr lang="en-US" altLang="ru-RU" sz="2200" dirty="0">
                <a:solidFill>
                  <a:srgbClr val="0000FF"/>
                </a:solidFill>
              </a:rPr>
              <a:t>return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 &lt;= </a:t>
            </a:r>
            <a:r>
              <a:rPr lang="en-US" altLang="ru-RU" sz="2200" dirty="0" err="1">
                <a:solidFill>
                  <a:srgbClr val="000000"/>
                </a:solidFill>
              </a:rPr>
              <a:t>kDaysInMonth</a:t>
            </a:r>
            <a:r>
              <a:rPr lang="en-US" altLang="ru-RU" sz="2200" dirty="0">
                <a:solidFill>
                  <a:srgbClr val="000000"/>
                </a:solidFill>
              </a:rPr>
              <a:t>[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];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rgbClr val="000000"/>
                </a:solidFill>
              </a:rPr>
              <a:t>  }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rgbClr val="000000"/>
                </a:solidFill>
              </a:rPr>
              <a:t>}</a:t>
            </a:r>
            <a:endParaRPr lang="ru-RU" altLang="ru-RU" sz="2200" dirty="0"/>
          </a:p>
          <a:p>
            <a:endParaRPr lang="ru-RU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53E60-17AE-40BC-83F2-D5D01D161974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8618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DBD8870-8266-4FD6-9DE1-9DE580502C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618" y="0"/>
            <a:ext cx="11188541" cy="6858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FF"/>
                </a:solidFill>
              </a:rPr>
              <a:t>static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>
                <a:solidFill>
                  <a:srgbClr val="0000FF"/>
                </a:solidFill>
              </a:rPr>
              <a:t>const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>
                <a:solidFill>
                  <a:srgbClr val="0000FF"/>
                </a:solidFill>
              </a:rPr>
              <a:t>int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kDaysInMonth</a:t>
            </a:r>
            <a:r>
              <a:rPr lang="en-US" altLang="ru-RU" sz="2200" dirty="0">
                <a:solidFill>
                  <a:srgbClr val="000000"/>
                </a:solidFill>
              </a:rPr>
              <a:t>[13] = {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rgbClr val="000000"/>
                </a:solidFill>
              </a:rPr>
              <a:t>  0, 31, 28, 31, 30, 31, 30, 31, 31, 30, 31, 30, 31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rgbClr val="000000"/>
                </a:solidFill>
              </a:rPr>
              <a:t>};</a:t>
            </a:r>
          </a:p>
          <a:p>
            <a:pPr>
              <a:spcBef>
                <a:spcPct val="0"/>
              </a:spcBef>
            </a:pPr>
            <a:endParaRPr lang="ru-RU" altLang="ru-RU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FF"/>
                </a:solidFill>
              </a:rPr>
              <a:t>bool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ValidateDateTime</a:t>
            </a:r>
            <a:r>
              <a:rPr lang="en-US" altLang="ru-RU" sz="2200" dirty="0">
                <a:solidFill>
                  <a:srgbClr val="000000"/>
                </a:solidFill>
              </a:rPr>
              <a:t>(</a:t>
            </a:r>
            <a:r>
              <a:rPr lang="en-US" altLang="ru-RU" sz="2200" dirty="0">
                <a:solidFill>
                  <a:srgbClr val="0000FF"/>
                </a:solidFill>
              </a:rPr>
              <a:t>const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DateTime</a:t>
            </a:r>
            <a:r>
              <a:rPr lang="en-US" altLang="ru-RU" sz="2200" dirty="0">
                <a:solidFill>
                  <a:srgbClr val="000000"/>
                </a:solidFill>
              </a:rPr>
              <a:t>&amp; </a:t>
            </a:r>
            <a:r>
              <a:rPr lang="en-US" altLang="ru-RU" sz="2200" dirty="0">
                <a:solidFill>
                  <a:srgbClr val="808080"/>
                </a:solidFill>
              </a:rPr>
              <a:t>time</a:t>
            </a:r>
            <a:r>
              <a:rPr lang="en-US" altLang="ru-RU" sz="2200" dirty="0">
                <a:solidFill>
                  <a:srgbClr val="000000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</a:t>
            </a:r>
            <a:r>
              <a:rPr lang="en-US" altLang="ru-RU" sz="2200" dirty="0">
                <a:solidFill>
                  <a:srgbClr val="0000FF"/>
                </a:solidFill>
              </a:rPr>
              <a:t>if</a:t>
            </a:r>
            <a:r>
              <a:rPr lang="en-US" altLang="ru-RU" sz="2200" dirty="0">
                <a:solidFill>
                  <a:srgbClr val="000000"/>
                </a:solidFill>
              </a:rPr>
              <a:t> (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.year</a:t>
            </a:r>
            <a:r>
              <a:rPr lang="en-US" altLang="ru-RU" sz="2200" dirty="0">
                <a:solidFill>
                  <a:srgbClr val="000000"/>
                </a:solidFill>
              </a:rPr>
              <a:t>   &lt; 1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.year</a:t>
            </a:r>
            <a:r>
              <a:rPr lang="en-US" altLang="ru-RU" sz="2200" dirty="0">
                <a:solidFill>
                  <a:srgbClr val="000000"/>
                </a:solidFill>
              </a:rPr>
              <a:t>   &gt; 9999 ||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  </a:t>
            </a:r>
            <a:r>
              <a:rPr lang="en-US" altLang="ru-RU" sz="2200" b="1" dirty="0" err="1">
                <a:solidFill>
                  <a:srgbClr val="00B050"/>
                </a:solidFill>
              </a:rPr>
              <a:t>time.month</a:t>
            </a:r>
            <a:r>
              <a:rPr lang="en-US" altLang="ru-RU" sz="2200" b="1" dirty="0">
                <a:solidFill>
                  <a:srgbClr val="00B050"/>
                </a:solidFill>
              </a:rPr>
              <a:t>  &lt; 1</a:t>
            </a:r>
            <a:r>
              <a:rPr lang="en-US" altLang="ru-RU" sz="2200" dirty="0">
                <a:solidFill>
                  <a:srgbClr val="000000"/>
                </a:solidFill>
              </a:rPr>
              <a:t> || </a:t>
            </a:r>
            <a:r>
              <a:rPr lang="en-US" altLang="ru-RU" sz="2200" b="1" dirty="0" err="1">
                <a:solidFill>
                  <a:srgbClr val="00B050"/>
                </a:solidFill>
              </a:rPr>
              <a:t>time.month</a:t>
            </a:r>
            <a:r>
              <a:rPr lang="en-US" altLang="ru-RU" sz="2200" b="1" dirty="0">
                <a:solidFill>
                  <a:srgbClr val="00B050"/>
                </a:solidFill>
              </a:rPr>
              <a:t>  &gt; 12</a:t>
            </a:r>
            <a:r>
              <a:rPr lang="en-US" altLang="ru-RU" sz="2200" dirty="0">
                <a:solidFill>
                  <a:srgbClr val="000000"/>
                </a:solidFill>
              </a:rPr>
              <a:t>   ||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 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.day</a:t>
            </a:r>
            <a:r>
              <a:rPr lang="en-US" altLang="ru-RU" sz="2200" dirty="0">
                <a:solidFill>
                  <a:srgbClr val="000000"/>
                </a:solidFill>
              </a:rPr>
              <a:t>    &lt; 1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.day</a:t>
            </a:r>
            <a:r>
              <a:rPr lang="en-US" altLang="ru-RU" sz="2200" dirty="0">
                <a:solidFill>
                  <a:srgbClr val="000000"/>
                </a:solidFill>
              </a:rPr>
              <a:t>    &gt; 31   ||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 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.hour</a:t>
            </a:r>
            <a:r>
              <a:rPr lang="en-US" altLang="ru-RU" sz="2200" dirty="0">
                <a:solidFill>
                  <a:srgbClr val="000000"/>
                </a:solidFill>
              </a:rPr>
              <a:t>   &lt; 0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.hour</a:t>
            </a:r>
            <a:r>
              <a:rPr lang="en-US" altLang="ru-RU" sz="2200" dirty="0">
                <a:solidFill>
                  <a:srgbClr val="000000"/>
                </a:solidFill>
              </a:rPr>
              <a:t>   &gt; 23   ||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 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.minute</a:t>
            </a:r>
            <a:r>
              <a:rPr lang="en-US" altLang="ru-RU" sz="2200" dirty="0">
                <a:solidFill>
                  <a:srgbClr val="000000"/>
                </a:solidFill>
              </a:rPr>
              <a:t> &lt; 0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.minute</a:t>
            </a:r>
            <a:r>
              <a:rPr lang="en-US" altLang="ru-RU" sz="2200" dirty="0">
                <a:solidFill>
                  <a:srgbClr val="000000"/>
                </a:solidFill>
              </a:rPr>
              <a:t> &gt; 59   ||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 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.second</a:t>
            </a:r>
            <a:r>
              <a:rPr lang="en-US" altLang="ru-RU" sz="2200" dirty="0">
                <a:solidFill>
                  <a:srgbClr val="000000"/>
                </a:solidFill>
              </a:rPr>
              <a:t> &lt; 0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.second</a:t>
            </a:r>
            <a:r>
              <a:rPr lang="en-US" altLang="ru-RU" sz="2200" dirty="0">
                <a:solidFill>
                  <a:srgbClr val="000000"/>
                </a:solidFill>
              </a:rPr>
              <a:t> &gt; 59) {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</a:t>
            </a:r>
            <a:r>
              <a:rPr lang="en-US" altLang="ru-RU" sz="2200" b="1" dirty="0">
                <a:solidFill>
                  <a:srgbClr val="00B050"/>
                </a:solidFill>
              </a:rPr>
              <a:t>return false;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rgbClr val="000000"/>
                </a:solidFill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</a:t>
            </a:r>
            <a:r>
              <a:rPr lang="en-US" altLang="ru-RU" sz="2200" dirty="0">
                <a:solidFill>
                  <a:srgbClr val="0000FF"/>
                </a:solidFill>
              </a:rPr>
              <a:t>if</a:t>
            </a:r>
            <a:r>
              <a:rPr lang="en-US" altLang="ru-RU" sz="2200" dirty="0">
                <a:solidFill>
                  <a:srgbClr val="000000"/>
                </a:solidFill>
              </a:rPr>
              <a:t> (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 == 2 &amp;&amp; </a:t>
            </a:r>
            <a:r>
              <a:rPr lang="en-US" altLang="ru-RU" sz="2200" dirty="0" err="1">
                <a:solidFill>
                  <a:srgbClr val="000000"/>
                </a:solidFill>
              </a:rPr>
              <a:t>IsLeapYear</a:t>
            </a:r>
            <a:r>
              <a:rPr lang="en-US" altLang="ru-RU" sz="2200" dirty="0">
                <a:solidFill>
                  <a:srgbClr val="000000"/>
                </a:solidFill>
              </a:rPr>
              <a:t>(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.year</a:t>
            </a:r>
            <a:r>
              <a:rPr lang="en-US" altLang="ru-RU" sz="2200" dirty="0">
                <a:solidFill>
                  <a:srgbClr val="000000"/>
                </a:solidFill>
              </a:rPr>
              <a:t>)) {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</a:t>
            </a:r>
            <a:r>
              <a:rPr lang="en-US" altLang="ru-RU" sz="2200" dirty="0">
                <a:solidFill>
                  <a:srgbClr val="0000FF"/>
                </a:solidFill>
              </a:rPr>
              <a:t>return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 &lt;= </a:t>
            </a:r>
            <a:r>
              <a:rPr lang="en-US" altLang="ru-RU" sz="2200" dirty="0" err="1">
                <a:solidFill>
                  <a:srgbClr val="000000"/>
                </a:solidFill>
              </a:rPr>
              <a:t>kDaysInMonth</a:t>
            </a:r>
            <a:r>
              <a:rPr lang="en-US" altLang="ru-RU" sz="2200" dirty="0">
                <a:solidFill>
                  <a:srgbClr val="000000"/>
                </a:solidFill>
              </a:rPr>
              <a:t>[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] + 1;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} </a:t>
            </a:r>
            <a:r>
              <a:rPr lang="en-US" altLang="ru-RU" sz="2200" dirty="0">
                <a:solidFill>
                  <a:srgbClr val="0000FF"/>
                </a:solidFill>
              </a:rPr>
              <a:t>else</a:t>
            </a:r>
            <a:r>
              <a:rPr lang="en-US" altLang="ru-RU" sz="2200" dirty="0">
                <a:solidFill>
                  <a:srgbClr val="000000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</a:t>
            </a:r>
            <a:r>
              <a:rPr lang="en-US" altLang="ru-RU" sz="2200" dirty="0">
                <a:solidFill>
                  <a:srgbClr val="0000FF"/>
                </a:solidFill>
              </a:rPr>
              <a:t>return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 &lt;= </a:t>
            </a:r>
            <a:r>
              <a:rPr lang="en-US" altLang="ru-RU" sz="2200" dirty="0" err="1">
                <a:solidFill>
                  <a:srgbClr val="000000"/>
                </a:solidFill>
              </a:rPr>
              <a:t>kDaysInMonth</a:t>
            </a:r>
            <a:r>
              <a:rPr lang="en-US" altLang="ru-RU" sz="2200" dirty="0">
                <a:solidFill>
                  <a:srgbClr val="000000"/>
                </a:solidFill>
              </a:rPr>
              <a:t>[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];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rgbClr val="000000"/>
                </a:solidFill>
              </a:rPr>
              <a:t>  }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rgbClr val="000000"/>
                </a:solidFill>
              </a:rPr>
              <a:t>}</a:t>
            </a:r>
            <a:endParaRPr lang="ru-RU" altLang="ru-RU" sz="2200" dirty="0"/>
          </a:p>
          <a:p>
            <a:endParaRPr lang="ru-RU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1E035-C968-4855-B46E-E4F1643815AB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504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DBD8870-8266-4FD6-9DE1-9DE580502C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618" y="0"/>
            <a:ext cx="11188541" cy="6858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FF"/>
                </a:solidFill>
              </a:rPr>
              <a:t>static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>
                <a:solidFill>
                  <a:srgbClr val="0000FF"/>
                </a:solidFill>
              </a:rPr>
              <a:t>const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>
                <a:solidFill>
                  <a:srgbClr val="0000FF"/>
                </a:solidFill>
              </a:rPr>
              <a:t>int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kDaysInMonth</a:t>
            </a:r>
            <a:r>
              <a:rPr lang="en-US" altLang="ru-RU" sz="2200" dirty="0">
                <a:solidFill>
                  <a:srgbClr val="000000"/>
                </a:solidFill>
              </a:rPr>
              <a:t>[13] = {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rgbClr val="000000"/>
                </a:solidFill>
              </a:rPr>
              <a:t>  </a:t>
            </a:r>
            <a:r>
              <a:rPr lang="ru-RU" altLang="ru-RU" sz="2200" b="1" dirty="0">
                <a:solidFill>
                  <a:srgbClr val="00B050"/>
                </a:solidFill>
              </a:rPr>
              <a:t>0, 31, 28, 31, 30, 31, 30, 31, 31, 30, 31, 30, 31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rgbClr val="000000"/>
                </a:solidFill>
              </a:rPr>
              <a:t>};</a:t>
            </a:r>
          </a:p>
          <a:p>
            <a:pPr>
              <a:spcBef>
                <a:spcPct val="0"/>
              </a:spcBef>
            </a:pPr>
            <a:endParaRPr lang="ru-RU" altLang="ru-RU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FF"/>
                </a:solidFill>
              </a:rPr>
              <a:t>bool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ValidateDateTime</a:t>
            </a:r>
            <a:r>
              <a:rPr lang="en-US" altLang="ru-RU" sz="2200" dirty="0">
                <a:solidFill>
                  <a:srgbClr val="000000"/>
                </a:solidFill>
              </a:rPr>
              <a:t>(</a:t>
            </a:r>
            <a:r>
              <a:rPr lang="en-US" altLang="ru-RU" sz="2200" dirty="0">
                <a:solidFill>
                  <a:srgbClr val="0000FF"/>
                </a:solidFill>
              </a:rPr>
              <a:t>const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DateTime</a:t>
            </a:r>
            <a:r>
              <a:rPr lang="en-US" altLang="ru-RU" sz="2200" dirty="0">
                <a:solidFill>
                  <a:srgbClr val="000000"/>
                </a:solidFill>
              </a:rPr>
              <a:t>&amp; </a:t>
            </a:r>
            <a:r>
              <a:rPr lang="en-US" altLang="ru-RU" sz="2200" dirty="0">
                <a:solidFill>
                  <a:srgbClr val="808080"/>
                </a:solidFill>
              </a:rPr>
              <a:t>time</a:t>
            </a:r>
            <a:r>
              <a:rPr lang="en-US" altLang="ru-RU" sz="2200" dirty="0">
                <a:solidFill>
                  <a:srgbClr val="000000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</a:t>
            </a:r>
            <a:r>
              <a:rPr lang="en-US" altLang="ru-RU" sz="2200" dirty="0">
                <a:solidFill>
                  <a:srgbClr val="0000FF"/>
                </a:solidFill>
              </a:rPr>
              <a:t>if</a:t>
            </a:r>
            <a:r>
              <a:rPr lang="en-US" altLang="ru-RU" sz="2200" dirty="0">
                <a:solidFill>
                  <a:srgbClr val="000000"/>
                </a:solidFill>
              </a:rPr>
              <a:t> (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.year</a:t>
            </a:r>
            <a:r>
              <a:rPr lang="en-US" altLang="ru-RU" sz="2200" dirty="0">
                <a:solidFill>
                  <a:srgbClr val="000000"/>
                </a:solidFill>
              </a:rPr>
              <a:t>   &lt; 1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.year</a:t>
            </a:r>
            <a:r>
              <a:rPr lang="en-US" altLang="ru-RU" sz="2200" dirty="0">
                <a:solidFill>
                  <a:srgbClr val="000000"/>
                </a:solidFill>
              </a:rPr>
              <a:t>   &gt; 9999 ||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 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  &lt; 1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  &gt; 12   ||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 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.day</a:t>
            </a:r>
            <a:r>
              <a:rPr lang="en-US" altLang="ru-RU" sz="2200" dirty="0">
                <a:solidFill>
                  <a:srgbClr val="000000"/>
                </a:solidFill>
              </a:rPr>
              <a:t>    &lt; 1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.day</a:t>
            </a:r>
            <a:r>
              <a:rPr lang="en-US" altLang="ru-RU" sz="2200" dirty="0">
                <a:solidFill>
                  <a:srgbClr val="000000"/>
                </a:solidFill>
              </a:rPr>
              <a:t>    &gt; 31   ||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 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.hour</a:t>
            </a:r>
            <a:r>
              <a:rPr lang="en-US" altLang="ru-RU" sz="2200" dirty="0">
                <a:solidFill>
                  <a:srgbClr val="000000"/>
                </a:solidFill>
              </a:rPr>
              <a:t>   &lt; 0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.hour</a:t>
            </a:r>
            <a:r>
              <a:rPr lang="en-US" altLang="ru-RU" sz="2200" dirty="0">
                <a:solidFill>
                  <a:srgbClr val="000000"/>
                </a:solidFill>
              </a:rPr>
              <a:t>   &gt; 23   ||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 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.minute</a:t>
            </a:r>
            <a:r>
              <a:rPr lang="en-US" altLang="ru-RU" sz="2200" dirty="0">
                <a:solidFill>
                  <a:srgbClr val="000000"/>
                </a:solidFill>
              </a:rPr>
              <a:t> &lt; 0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.minute</a:t>
            </a:r>
            <a:r>
              <a:rPr lang="en-US" altLang="ru-RU" sz="2200" dirty="0">
                <a:solidFill>
                  <a:srgbClr val="000000"/>
                </a:solidFill>
              </a:rPr>
              <a:t> &gt; 59   ||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 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.second</a:t>
            </a:r>
            <a:r>
              <a:rPr lang="en-US" altLang="ru-RU" sz="2200" dirty="0">
                <a:solidFill>
                  <a:srgbClr val="000000"/>
                </a:solidFill>
              </a:rPr>
              <a:t> &lt; 0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.second</a:t>
            </a:r>
            <a:r>
              <a:rPr lang="en-US" altLang="ru-RU" sz="2200" dirty="0">
                <a:solidFill>
                  <a:srgbClr val="000000"/>
                </a:solidFill>
              </a:rPr>
              <a:t> &gt; 59) {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</a:t>
            </a:r>
            <a:r>
              <a:rPr lang="en-US" altLang="ru-RU" sz="2200" dirty="0">
                <a:solidFill>
                  <a:srgbClr val="0000FF"/>
                </a:solidFill>
              </a:rPr>
              <a:t>return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>
                <a:solidFill>
                  <a:srgbClr val="0000FF"/>
                </a:solidFill>
              </a:rPr>
              <a:t>false</a:t>
            </a:r>
            <a:r>
              <a:rPr lang="en-US" altLang="ru-RU" sz="2200" dirty="0">
                <a:solidFill>
                  <a:srgbClr val="000000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rgbClr val="000000"/>
                </a:solidFill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</a:t>
            </a:r>
            <a:r>
              <a:rPr lang="en-US" altLang="ru-RU" sz="2200" dirty="0">
                <a:solidFill>
                  <a:srgbClr val="0000FF"/>
                </a:solidFill>
              </a:rPr>
              <a:t>if</a:t>
            </a:r>
            <a:r>
              <a:rPr lang="en-US" altLang="ru-RU" sz="2200" dirty="0">
                <a:solidFill>
                  <a:srgbClr val="000000"/>
                </a:solidFill>
              </a:rPr>
              <a:t> (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 == 2 &amp;&amp; </a:t>
            </a:r>
            <a:r>
              <a:rPr lang="en-US" altLang="ru-RU" sz="2200" dirty="0" err="1">
                <a:solidFill>
                  <a:srgbClr val="000000"/>
                </a:solidFill>
              </a:rPr>
              <a:t>IsLeapYear</a:t>
            </a:r>
            <a:r>
              <a:rPr lang="en-US" altLang="ru-RU" sz="2200" dirty="0">
                <a:solidFill>
                  <a:srgbClr val="000000"/>
                </a:solidFill>
              </a:rPr>
              <a:t>(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.year</a:t>
            </a:r>
            <a:r>
              <a:rPr lang="en-US" altLang="ru-RU" sz="2200" dirty="0">
                <a:solidFill>
                  <a:srgbClr val="000000"/>
                </a:solidFill>
              </a:rPr>
              <a:t>)) {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</a:t>
            </a:r>
            <a:r>
              <a:rPr lang="en-US" altLang="ru-RU" sz="2200" dirty="0">
                <a:solidFill>
                  <a:srgbClr val="0000FF"/>
                </a:solidFill>
              </a:rPr>
              <a:t>return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 &lt;= </a:t>
            </a:r>
            <a:r>
              <a:rPr lang="en-US" altLang="ru-RU" sz="2200" b="1" dirty="0" err="1">
                <a:solidFill>
                  <a:srgbClr val="00B050"/>
                </a:solidFill>
              </a:rPr>
              <a:t>kDaysInMonth</a:t>
            </a:r>
            <a:r>
              <a:rPr lang="en-US" altLang="ru-RU" sz="2200" b="1" dirty="0">
                <a:solidFill>
                  <a:srgbClr val="00B050"/>
                </a:solidFill>
              </a:rPr>
              <a:t>[</a:t>
            </a:r>
            <a:r>
              <a:rPr lang="en-US" altLang="ru-RU" sz="2200" b="1" dirty="0" err="1">
                <a:solidFill>
                  <a:srgbClr val="00B050"/>
                </a:solidFill>
              </a:rPr>
              <a:t>time.month</a:t>
            </a:r>
            <a:r>
              <a:rPr lang="en-US" altLang="ru-RU" sz="2200" b="1" dirty="0">
                <a:solidFill>
                  <a:srgbClr val="00B050"/>
                </a:solidFill>
              </a:rPr>
              <a:t>]</a:t>
            </a:r>
            <a:r>
              <a:rPr lang="en-US" altLang="ru-RU" sz="2200" dirty="0">
                <a:solidFill>
                  <a:srgbClr val="000000"/>
                </a:solidFill>
              </a:rPr>
              <a:t> + 1;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} </a:t>
            </a:r>
            <a:r>
              <a:rPr lang="en-US" altLang="ru-RU" sz="2200" dirty="0">
                <a:solidFill>
                  <a:srgbClr val="0000FF"/>
                </a:solidFill>
              </a:rPr>
              <a:t>else</a:t>
            </a:r>
            <a:r>
              <a:rPr lang="en-US" altLang="ru-RU" sz="2200" dirty="0">
                <a:solidFill>
                  <a:srgbClr val="000000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</a:t>
            </a:r>
            <a:r>
              <a:rPr lang="en-US" altLang="ru-RU" sz="2200" dirty="0">
                <a:solidFill>
                  <a:srgbClr val="0000FF"/>
                </a:solidFill>
              </a:rPr>
              <a:t>return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 &lt;= </a:t>
            </a:r>
            <a:r>
              <a:rPr lang="en-US" altLang="ru-RU" sz="2200" b="1" dirty="0" err="1">
                <a:solidFill>
                  <a:srgbClr val="00B050"/>
                </a:solidFill>
              </a:rPr>
              <a:t>kDaysInMonth</a:t>
            </a:r>
            <a:r>
              <a:rPr lang="en-US" altLang="ru-RU" sz="2200" b="1" dirty="0">
                <a:solidFill>
                  <a:srgbClr val="00B050"/>
                </a:solidFill>
              </a:rPr>
              <a:t>[</a:t>
            </a:r>
            <a:r>
              <a:rPr lang="en-US" altLang="ru-RU" sz="2200" b="1" dirty="0" err="1">
                <a:solidFill>
                  <a:srgbClr val="00B050"/>
                </a:solidFill>
              </a:rPr>
              <a:t>time.month</a:t>
            </a:r>
            <a:r>
              <a:rPr lang="en-US" altLang="ru-RU" sz="2200" b="1" dirty="0">
                <a:solidFill>
                  <a:srgbClr val="00B050"/>
                </a:solidFill>
              </a:rPr>
              <a:t>]</a:t>
            </a:r>
            <a:r>
              <a:rPr lang="en-US" altLang="ru-RU" sz="2200" dirty="0">
                <a:solidFill>
                  <a:srgbClr val="000000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rgbClr val="000000"/>
                </a:solidFill>
              </a:rPr>
              <a:t>  }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rgbClr val="000000"/>
                </a:solidFill>
              </a:rPr>
              <a:t>}</a:t>
            </a:r>
            <a:endParaRPr lang="ru-RU" altLang="ru-RU" sz="2200" dirty="0"/>
          </a:p>
          <a:p>
            <a:endParaRPr lang="ru-RU" sz="2200" dirty="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B56A4E45-ACF0-4381-820F-59BD051FC087}"/>
              </a:ext>
            </a:extLst>
          </p:cNvPr>
          <p:cNvSpPr/>
          <p:nvPr/>
        </p:nvSpPr>
        <p:spPr>
          <a:xfrm>
            <a:off x="8772489" y="613817"/>
            <a:ext cx="1069676" cy="4547463"/>
          </a:xfrm>
          <a:custGeom>
            <a:avLst/>
            <a:gdLst>
              <a:gd name="connsiteX0" fmla="*/ 258793 w 1273146"/>
              <a:gd name="connsiteY0" fmla="*/ 4865298 h 5096054"/>
              <a:gd name="connsiteX1" fmla="*/ 345057 w 1273146"/>
              <a:gd name="connsiteY1" fmla="*/ 4865298 h 5096054"/>
              <a:gd name="connsiteX2" fmla="*/ 1242204 w 1273146"/>
              <a:gd name="connsiteY2" fmla="*/ 4779033 h 5096054"/>
              <a:gd name="connsiteX3" fmla="*/ 966159 w 1273146"/>
              <a:gd name="connsiteY3" fmla="*/ 862641 h 5096054"/>
              <a:gd name="connsiteX4" fmla="*/ 0 w 1273146"/>
              <a:gd name="connsiteY4" fmla="*/ 0 h 509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146" h="5096054">
                <a:moveTo>
                  <a:pt x="258793" y="4865298"/>
                </a:moveTo>
                <a:lnTo>
                  <a:pt x="345057" y="4865298"/>
                </a:lnTo>
                <a:cubicBezTo>
                  <a:pt x="508959" y="4850921"/>
                  <a:pt x="1138687" y="5446142"/>
                  <a:pt x="1242204" y="4779033"/>
                </a:cubicBezTo>
                <a:cubicBezTo>
                  <a:pt x="1345721" y="4111924"/>
                  <a:pt x="1173193" y="1659146"/>
                  <a:pt x="966159" y="862641"/>
                </a:cubicBezTo>
                <a:cubicBezTo>
                  <a:pt x="759125" y="66136"/>
                  <a:pt x="379562" y="33068"/>
                  <a:pt x="0" y="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C14564BA-0C18-461B-BBED-ECF0CE9107CE}"/>
              </a:ext>
            </a:extLst>
          </p:cNvPr>
          <p:cNvSpPr/>
          <p:nvPr/>
        </p:nvSpPr>
        <p:spPr>
          <a:xfrm>
            <a:off x="8768177" y="487681"/>
            <a:ext cx="2147976" cy="5364479"/>
          </a:xfrm>
          <a:custGeom>
            <a:avLst/>
            <a:gdLst>
              <a:gd name="connsiteX0" fmla="*/ 258793 w 1273146"/>
              <a:gd name="connsiteY0" fmla="*/ 4865298 h 5096054"/>
              <a:gd name="connsiteX1" fmla="*/ 345057 w 1273146"/>
              <a:gd name="connsiteY1" fmla="*/ 4865298 h 5096054"/>
              <a:gd name="connsiteX2" fmla="*/ 1242204 w 1273146"/>
              <a:gd name="connsiteY2" fmla="*/ 4779033 h 5096054"/>
              <a:gd name="connsiteX3" fmla="*/ 966159 w 1273146"/>
              <a:gd name="connsiteY3" fmla="*/ 862641 h 5096054"/>
              <a:gd name="connsiteX4" fmla="*/ 0 w 1273146"/>
              <a:gd name="connsiteY4" fmla="*/ 0 h 509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146" h="5096054">
                <a:moveTo>
                  <a:pt x="258793" y="4865298"/>
                </a:moveTo>
                <a:lnTo>
                  <a:pt x="345057" y="4865298"/>
                </a:lnTo>
                <a:cubicBezTo>
                  <a:pt x="508959" y="4850921"/>
                  <a:pt x="1138687" y="5446142"/>
                  <a:pt x="1242204" y="4779033"/>
                </a:cubicBezTo>
                <a:cubicBezTo>
                  <a:pt x="1345721" y="4111924"/>
                  <a:pt x="1173193" y="1659146"/>
                  <a:pt x="966159" y="862641"/>
                </a:cubicBezTo>
                <a:cubicBezTo>
                  <a:pt x="759125" y="66136"/>
                  <a:pt x="379562" y="33068"/>
                  <a:pt x="0" y="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50EE1E-7B03-49D8-B5C7-8D6AD478E4CD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2858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DBD8870-8266-4FD6-9DE1-9DE580502C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618" y="0"/>
            <a:ext cx="11188541" cy="6858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FF"/>
                </a:solidFill>
              </a:rPr>
              <a:t>static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>
                <a:solidFill>
                  <a:srgbClr val="0000FF"/>
                </a:solidFill>
              </a:rPr>
              <a:t>const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>
                <a:solidFill>
                  <a:srgbClr val="0000FF"/>
                </a:solidFill>
              </a:rPr>
              <a:t>int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kDaysInMonth</a:t>
            </a:r>
            <a:r>
              <a:rPr lang="en-US" altLang="ru-RU" sz="2200" dirty="0">
                <a:solidFill>
                  <a:srgbClr val="000000"/>
                </a:solidFill>
              </a:rPr>
              <a:t>[13] = {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rgbClr val="000000"/>
                </a:solidFill>
              </a:rPr>
              <a:t>  0, 31, 28, 31, 30, 31, 30, 31, 31, 30, 31, 30, 31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rgbClr val="000000"/>
                </a:solidFill>
              </a:rPr>
              <a:t>};</a:t>
            </a:r>
          </a:p>
          <a:p>
            <a:pPr>
              <a:spcBef>
                <a:spcPct val="0"/>
              </a:spcBef>
            </a:pPr>
            <a:endParaRPr lang="ru-RU" altLang="ru-RU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FF"/>
                </a:solidFill>
              </a:rPr>
              <a:t>bool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ValidateDateTime</a:t>
            </a:r>
            <a:r>
              <a:rPr lang="en-US" altLang="ru-RU" sz="2200" dirty="0">
                <a:solidFill>
                  <a:srgbClr val="000000"/>
                </a:solidFill>
              </a:rPr>
              <a:t>(</a:t>
            </a:r>
            <a:r>
              <a:rPr lang="en-US" altLang="ru-RU" sz="2200" dirty="0">
                <a:solidFill>
                  <a:srgbClr val="0000FF"/>
                </a:solidFill>
              </a:rPr>
              <a:t>const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DateTime</a:t>
            </a:r>
            <a:r>
              <a:rPr lang="en-US" altLang="ru-RU" sz="2200" dirty="0">
                <a:solidFill>
                  <a:srgbClr val="000000"/>
                </a:solidFill>
              </a:rPr>
              <a:t>&amp; </a:t>
            </a:r>
            <a:r>
              <a:rPr lang="en-US" altLang="ru-RU" sz="2200" dirty="0">
                <a:solidFill>
                  <a:srgbClr val="808080"/>
                </a:solidFill>
              </a:rPr>
              <a:t>time</a:t>
            </a:r>
            <a:r>
              <a:rPr lang="en-US" altLang="ru-RU" sz="2200" dirty="0">
                <a:solidFill>
                  <a:srgbClr val="000000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</a:t>
            </a:r>
            <a:r>
              <a:rPr lang="en-US" altLang="ru-RU" sz="2200" dirty="0">
                <a:solidFill>
                  <a:srgbClr val="0000FF"/>
                </a:solidFill>
              </a:rPr>
              <a:t>if</a:t>
            </a:r>
            <a:r>
              <a:rPr lang="en-US" altLang="ru-RU" sz="2200" dirty="0">
                <a:solidFill>
                  <a:srgbClr val="000000"/>
                </a:solidFill>
              </a:rPr>
              <a:t> (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.year</a:t>
            </a:r>
            <a:r>
              <a:rPr lang="en-US" altLang="ru-RU" sz="2200" dirty="0">
                <a:solidFill>
                  <a:srgbClr val="000000"/>
                </a:solidFill>
              </a:rPr>
              <a:t>   &lt; 1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.year</a:t>
            </a:r>
            <a:r>
              <a:rPr lang="en-US" altLang="ru-RU" sz="2200" dirty="0">
                <a:solidFill>
                  <a:srgbClr val="000000"/>
                </a:solidFill>
              </a:rPr>
              <a:t>   &gt; 9999 ||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 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  &lt; 1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  &gt; 12   ||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 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.day</a:t>
            </a:r>
            <a:r>
              <a:rPr lang="en-US" altLang="ru-RU" sz="2200" dirty="0">
                <a:solidFill>
                  <a:srgbClr val="000000"/>
                </a:solidFill>
              </a:rPr>
              <a:t>    &lt; 1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.day</a:t>
            </a:r>
            <a:r>
              <a:rPr lang="en-US" altLang="ru-RU" sz="2200" dirty="0">
                <a:solidFill>
                  <a:srgbClr val="000000"/>
                </a:solidFill>
              </a:rPr>
              <a:t>    &gt; 31   ||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 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.hour</a:t>
            </a:r>
            <a:r>
              <a:rPr lang="en-US" altLang="ru-RU" sz="2200" dirty="0">
                <a:solidFill>
                  <a:srgbClr val="000000"/>
                </a:solidFill>
              </a:rPr>
              <a:t>   &lt; 0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.hour</a:t>
            </a:r>
            <a:r>
              <a:rPr lang="en-US" altLang="ru-RU" sz="2200" dirty="0">
                <a:solidFill>
                  <a:srgbClr val="000000"/>
                </a:solidFill>
              </a:rPr>
              <a:t>   &gt; 23   ||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 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.minute</a:t>
            </a:r>
            <a:r>
              <a:rPr lang="en-US" altLang="ru-RU" sz="2200" dirty="0">
                <a:solidFill>
                  <a:srgbClr val="000000"/>
                </a:solidFill>
              </a:rPr>
              <a:t> &lt; 0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.minute</a:t>
            </a:r>
            <a:r>
              <a:rPr lang="en-US" altLang="ru-RU" sz="2200" dirty="0">
                <a:solidFill>
                  <a:srgbClr val="000000"/>
                </a:solidFill>
              </a:rPr>
              <a:t> &gt; 59   ||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 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.second</a:t>
            </a:r>
            <a:r>
              <a:rPr lang="en-US" altLang="ru-RU" sz="2200" dirty="0">
                <a:solidFill>
                  <a:srgbClr val="000000"/>
                </a:solidFill>
              </a:rPr>
              <a:t> &lt; 0 ||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.second</a:t>
            </a:r>
            <a:r>
              <a:rPr lang="en-US" altLang="ru-RU" sz="2200" dirty="0">
                <a:solidFill>
                  <a:srgbClr val="000000"/>
                </a:solidFill>
              </a:rPr>
              <a:t> &gt; 59) {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</a:t>
            </a:r>
            <a:r>
              <a:rPr lang="en-US" altLang="ru-RU" sz="2200" dirty="0">
                <a:solidFill>
                  <a:srgbClr val="0000FF"/>
                </a:solidFill>
              </a:rPr>
              <a:t>return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>
                <a:solidFill>
                  <a:srgbClr val="0000FF"/>
                </a:solidFill>
              </a:rPr>
              <a:t>false</a:t>
            </a:r>
            <a:r>
              <a:rPr lang="en-US" altLang="ru-RU" sz="2200" dirty="0">
                <a:solidFill>
                  <a:srgbClr val="000000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rgbClr val="000000"/>
                </a:solidFill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</a:t>
            </a:r>
            <a:r>
              <a:rPr lang="en-US" altLang="ru-RU" sz="2200" dirty="0">
                <a:solidFill>
                  <a:srgbClr val="0000FF"/>
                </a:solidFill>
              </a:rPr>
              <a:t>if</a:t>
            </a:r>
            <a:r>
              <a:rPr lang="en-US" altLang="ru-RU" sz="2200" dirty="0">
                <a:solidFill>
                  <a:srgbClr val="000000"/>
                </a:solidFill>
              </a:rPr>
              <a:t> (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 == 2 &amp;&amp; </a:t>
            </a:r>
            <a:r>
              <a:rPr lang="en-US" altLang="ru-RU" sz="2200" dirty="0" err="1">
                <a:solidFill>
                  <a:srgbClr val="000000"/>
                </a:solidFill>
              </a:rPr>
              <a:t>IsLeapYear</a:t>
            </a:r>
            <a:r>
              <a:rPr lang="en-US" altLang="ru-RU" sz="2200" dirty="0">
                <a:solidFill>
                  <a:srgbClr val="000000"/>
                </a:solidFill>
              </a:rPr>
              <a:t>(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.year</a:t>
            </a:r>
            <a:r>
              <a:rPr lang="en-US" altLang="ru-RU" sz="2200" dirty="0">
                <a:solidFill>
                  <a:srgbClr val="000000"/>
                </a:solidFill>
              </a:rPr>
              <a:t>)) {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</a:t>
            </a:r>
            <a:r>
              <a:rPr lang="en-US" altLang="ru-RU" sz="2200" dirty="0">
                <a:solidFill>
                  <a:srgbClr val="0000FF"/>
                </a:solidFill>
              </a:rPr>
              <a:t>return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</a:t>
            </a:r>
            <a:r>
              <a:rPr lang="en-US" altLang="ru-RU" sz="2200" b="1" dirty="0" err="1">
                <a:solidFill>
                  <a:srgbClr val="FF0000"/>
                </a:solidFill>
              </a:rPr>
              <a:t>month</a:t>
            </a:r>
            <a:r>
              <a:rPr lang="en-US" altLang="ru-RU" sz="2200" dirty="0">
                <a:solidFill>
                  <a:srgbClr val="000000"/>
                </a:solidFill>
              </a:rPr>
              <a:t> &lt;= </a:t>
            </a:r>
            <a:r>
              <a:rPr lang="en-US" altLang="ru-RU" sz="2200" dirty="0" err="1">
                <a:solidFill>
                  <a:srgbClr val="000000"/>
                </a:solidFill>
              </a:rPr>
              <a:t>kDaysInMonth</a:t>
            </a:r>
            <a:r>
              <a:rPr lang="en-US" altLang="ru-RU" sz="2200" dirty="0">
                <a:solidFill>
                  <a:srgbClr val="000000"/>
                </a:solidFill>
              </a:rPr>
              <a:t>[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] + 1;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} </a:t>
            </a:r>
            <a:r>
              <a:rPr lang="en-US" altLang="ru-RU" sz="2200" dirty="0">
                <a:solidFill>
                  <a:srgbClr val="0000FF"/>
                </a:solidFill>
              </a:rPr>
              <a:t>else</a:t>
            </a:r>
            <a:r>
              <a:rPr lang="en-US" altLang="ru-RU" sz="2200" dirty="0">
                <a:solidFill>
                  <a:srgbClr val="000000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altLang="ru-RU" sz="2200" dirty="0">
                <a:solidFill>
                  <a:srgbClr val="000000"/>
                </a:solidFill>
              </a:rPr>
              <a:t>    </a:t>
            </a:r>
            <a:r>
              <a:rPr lang="en-US" altLang="ru-RU" sz="2200" dirty="0">
                <a:solidFill>
                  <a:srgbClr val="0000FF"/>
                </a:solidFill>
              </a:rPr>
              <a:t>return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</a:t>
            </a:r>
            <a:r>
              <a:rPr lang="en-US" altLang="ru-RU" sz="2200" b="1" dirty="0" err="1">
                <a:solidFill>
                  <a:srgbClr val="FF0000"/>
                </a:solidFill>
              </a:rPr>
              <a:t>month</a:t>
            </a:r>
            <a:r>
              <a:rPr lang="en-US" altLang="ru-RU" sz="2200" dirty="0">
                <a:solidFill>
                  <a:srgbClr val="000000"/>
                </a:solidFill>
              </a:rPr>
              <a:t> &lt;= </a:t>
            </a:r>
            <a:r>
              <a:rPr lang="en-US" altLang="ru-RU" sz="2200" dirty="0" err="1">
                <a:solidFill>
                  <a:srgbClr val="000000"/>
                </a:solidFill>
              </a:rPr>
              <a:t>kDaysInMonth</a:t>
            </a:r>
            <a:r>
              <a:rPr lang="en-US" altLang="ru-RU" sz="2200" dirty="0">
                <a:solidFill>
                  <a:srgbClr val="000000"/>
                </a:solidFill>
              </a:rPr>
              <a:t>[</a:t>
            </a:r>
            <a:r>
              <a:rPr lang="en-US" altLang="ru-RU" sz="2200" dirty="0" err="1">
                <a:solidFill>
                  <a:srgbClr val="808080"/>
                </a:solidFill>
              </a:rPr>
              <a:t>time</a:t>
            </a:r>
            <a:r>
              <a:rPr lang="en-US" altLang="ru-RU" sz="2200" dirty="0" err="1">
                <a:solidFill>
                  <a:srgbClr val="000000"/>
                </a:solidFill>
              </a:rPr>
              <a:t>.month</a:t>
            </a:r>
            <a:r>
              <a:rPr lang="en-US" altLang="ru-RU" sz="2200" dirty="0">
                <a:solidFill>
                  <a:srgbClr val="000000"/>
                </a:solidFill>
              </a:rPr>
              <a:t>];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rgbClr val="000000"/>
                </a:solidFill>
              </a:rPr>
              <a:t>  }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rgbClr val="000000"/>
                </a:solidFill>
              </a:rPr>
              <a:t>}</a:t>
            </a:r>
            <a:endParaRPr lang="ru-RU" altLang="ru-RU" sz="2200" dirty="0"/>
          </a:p>
          <a:p>
            <a:endParaRPr lang="ru-RU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FC472-2C1C-431C-AEB6-76A813C532B9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8154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27DD004-461E-4573-B23B-C90E678C52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Рассматривали в терминологии, не будем повторяться.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1E0885-1281-4197-9778-F1DBEA73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Межпроцедурный и межмодульный контекстно-чувствительный анализ потока данных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AA5557-AF33-49CB-B84C-8B3EC9BFB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78" y="2511829"/>
            <a:ext cx="2480853" cy="31438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FBDFC6-12A6-4CCC-AB32-3136A62C1519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6818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7316434-7062-4063-AF21-37321B18C6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Непонятно, почему это отделено от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Межпроцедурный и межмодульный контекстно-чувствительный анализ потока данных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Возможно, непонятно по причине, что в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PVS-Studio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всё чувствительно к путям выполнения.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9206354-4B09-455F-B710-351EF8E6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Чувствительный к путям выполнения анализ потоков данных и управления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7D9900-DD0E-4E13-9E59-C84AD72BA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71" y="3619893"/>
            <a:ext cx="3024999" cy="2607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6DFCD4-E9E8-47C4-B3B1-62D7539FAD77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5442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2F2BA1B-3956-4637-81A4-3A2EBD536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int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getindex</a:t>
            </a:r>
            <a:r>
              <a:rPr lang="en-US" dirty="0">
                <a:solidFill>
                  <a:srgbClr val="000000"/>
                </a:solidFill>
              </a:rPr>
              <a:t>() {</a:t>
            </a:r>
          </a:p>
          <a:p>
            <a:r>
              <a:rPr lang="en-US" dirty="0">
                <a:solidFill>
                  <a:srgbClr val="000000"/>
                </a:solidFill>
              </a:rPr>
              <a:t>  </a:t>
            </a:r>
            <a:r>
              <a:rPr lang="en-US" dirty="0">
                <a:solidFill>
                  <a:srgbClr val="0000FF"/>
                </a:solidFill>
              </a:rPr>
              <a:t>int</a:t>
            </a:r>
            <a:r>
              <a:rPr lang="en-US" dirty="0">
                <a:solidFill>
                  <a:srgbClr val="000000"/>
                </a:solidFill>
              </a:rPr>
              <a:t> index;</a:t>
            </a:r>
          </a:p>
          <a:p>
            <a:r>
              <a:rPr lang="en-US" dirty="0">
                <a:solidFill>
                  <a:srgbClr val="000000"/>
                </a:solidFill>
              </a:rPr>
              <a:t>  </a:t>
            </a:r>
            <a:r>
              <a:rPr lang="en-US" dirty="0" err="1">
                <a:solidFill>
                  <a:srgbClr val="000000"/>
                </a:solidFill>
              </a:rPr>
              <a:t>scanf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A31515"/>
                </a:solidFill>
              </a:rPr>
              <a:t>"%d"</a:t>
            </a:r>
            <a:r>
              <a:rPr lang="en-US" dirty="0">
                <a:solidFill>
                  <a:srgbClr val="000000"/>
                </a:solidFill>
              </a:rPr>
              <a:t>, &amp;index);</a:t>
            </a:r>
          </a:p>
          <a:p>
            <a:r>
              <a:rPr lang="en-US" dirty="0">
                <a:solidFill>
                  <a:srgbClr val="000000"/>
                </a:solidFill>
              </a:rPr>
              <a:t>  </a:t>
            </a:r>
            <a:r>
              <a:rPr lang="en-US" dirty="0">
                <a:solidFill>
                  <a:srgbClr val="0000FF"/>
                </a:solidFill>
              </a:rPr>
              <a:t>return</a:t>
            </a:r>
            <a:r>
              <a:rPr lang="en-US" dirty="0">
                <a:solidFill>
                  <a:srgbClr val="000000"/>
                </a:solidFill>
              </a:rPr>
              <a:t> index;</a:t>
            </a:r>
          </a:p>
          <a:p>
            <a:r>
              <a:rPr lang="en-US" dirty="0">
                <a:solidFill>
                  <a:srgbClr val="000000"/>
                </a:solidFill>
              </a:rPr>
              <a:t>}</a:t>
            </a:r>
          </a:p>
          <a:p>
            <a:r>
              <a:rPr lang="en-US" dirty="0">
                <a:solidFill>
                  <a:srgbClr val="0000FF"/>
                </a:solidFill>
              </a:rPr>
              <a:t>void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useindex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char</a:t>
            </a:r>
            <a:r>
              <a:rPr lang="en-US" dirty="0">
                <a:solidFill>
                  <a:srgbClr val="000000"/>
                </a:solidFill>
              </a:rPr>
              <a:t> *buf, </a:t>
            </a:r>
            <a:r>
              <a:rPr lang="en-US" dirty="0">
                <a:solidFill>
                  <a:srgbClr val="0000FF"/>
                </a:solidFill>
              </a:rPr>
              <a:t>int</a:t>
            </a:r>
            <a:r>
              <a:rPr lang="en-US" dirty="0">
                <a:solidFill>
                  <a:srgbClr val="000000"/>
                </a:solidFill>
              </a:rPr>
              <a:t> index) {</a:t>
            </a:r>
          </a:p>
          <a:p>
            <a:r>
              <a:rPr lang="en-US" dirty="0">
                <a:solidFill>
                  <a:srgbClr val="000000"/>
                </a:solidFill>
              </a:rPr>
              <a:t>  buf[index] = </a:t>
            </a:r>
            <a:r>
              <a:rPr lang="en-US" dirty="0">
                <a:solidFill>
                  <a:srgbClr val="098658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</a:rPr>
              <a:t>}</a:t>
            </a:r>
          </a:p>
          <a:p>
            <a:r>
              <a:rPr lang="en-US" dirty="0">
                <a:solidFill>
                  <a:srgbClr val="0000FF"/>
                </a:solidFill>
              </a:rPr>
              <a:t>void</a:t>
            </a:r>
            <a:r>
              <a:rPr lang="en-US" dirty="0">
                <a:solidFill>
                  <a:srgbClr val="000000"/>
                </a:solidFill>
              </a:rPr>
              <a:t> foo() {</a:t>
            </a:r>
          </a:p>
          <a:p>
            <a:r>
              <a:rPr lang="en-US" dirty="0">
                <a:solidFill>
                  <a:srgbClr val="000000"/>
                </a:solidFill>
              </a:rPr>
              <a:t>  </a:t>
            </a:r>
            <a:r>
              <a:rPr lang="en-US" dirty="0">
                <a:solidFill>
                  <a:srgbClr val="0000FF"/>
                </a:solidFill>
              </a:rPr>
              <a:t>char</a:t>
            </a:r>
            <a:r>
              <a:rPr lang="en-US" dirty="0">
                <a:solidFill>
                  <a:srgbClr val="000000"/>
                </a:solidFill>
              </a:rPr>
              <a:t> buf[</a:t>
            </a:r>
            <a:r>
              <a:rPr lang="en-US" dirty="0">
                <a:solidFill>
                  <a:srgbClr val="098658"/>
                </a:solidFill>
              </a:rPr>
              <a:t>10</a:t>
            </a:r>
            <a:r>
              <a:rPr lang="en-US" dirty="0">
                <a:solidFill>
                  <a:srgbClr val="000000"/>
                </a:solidFill>
              </a:rPr>
              <a:t>];</a:t>
            </a:r>
          </a:p>
          <a:p>
            <a:r>
              <a:rPr lang="en-US" dirty="0">
                <a:solidFill>
                  <a:srgbClr val="000000"/>
                </a:solidFill>
              </a:rPr>
              <a:t>  </a:t>
            </a:r>
            <a:r>
              <a:rPr lang="en-US" dirty="0">
                <a:solidFill>
                  <a:srgbClr val="0000FF"/>
                </a:solidFill>
              </a:rPr>
              <a:t>int</a:t>
            </a:r>
            <a:r>
              <a:rPr lang="en-US" dirty="0">
                <a:solidFill>
                  <a:srgbClr val="000000"/>
                </a:solidFill>
              </a:rPr>
              <a:t> i = </a:t>
            </a:r>
            <a:r>
              <a:rPr lang="en-US" dirty="0" err="1">
                <a:solidFill>
                  <a:srgbClr val="000000"/>
                </a:solidFill>
              </a:rPr>
              <a:t>getindex</a:t>
            </a:r>
            <a:r>
              <a:rPr lang="en-US" dirty="0">
                <a:solidFill>
                  <a:srgbClr val="000000"/>
                </a:solidFill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</a:rPr>
              <a:t>  </a:t>
            </a:r>
            <a:r>
              <a:rPr lang="en-US" dirty="0" err="1">
                <a:solidFill>
                  <a:srgbClr val="000000"/>
                </a:solidFill>
              </a:rPr>
              <a:t>useindex</a:t>
            </a:r>
            <a:r>
              <a:rPr lang="en-US" dirty="0">
                <a:solidFill>
                  <a:srgbClr val="000000"/>
                </a:solidFill>
              </a:rPr>
              <a:t>(buf, i);</a:t>
            </a:r>
          </a:p>
          <a:p>
            <a:r>
              <a:rPr lang="en-US" dirty="0">
                <a:solidFill>
                  <a:srgbClr val="000000"/>
                </a:solidFill>
              </a:rPr>
              <a:t>}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0DE2445-A68A-49C9-9992-B8EC7288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Межпроцедурный и межмодульный контекстно-чувствительный анализ помеченных данных</a:t>
            </a:r>
            <a:r>
              <a:rPr lang="en-US" dirty="0"/>
              <a:t> (C)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9A5B2-0162-4DC9-9219-8D430A53D991}"/>
              </a:ext>
            </a:extLst>
          </p:cNvPr>
          <p:cNvSpPr txBox="1"/>
          <p:nvPr/>
        </p:nvSpPr>
        <p:spPr>
          <a:xfrm>
            <a:off x="7211505" y="1613118"/>
            <a:ext cx="4589026" cy="1815882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PVS-Studio: V1010 Unchecked tainted data is used in the second argument: 'i'. Check lines: 14, 20, 9.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8DAC-56D0-4394-AC40-B722EC0223C0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79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77083CA-2FD5-439D-AEF6-28629766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122" y="2805113"/>
            <a:ext cx="8369560" cy="1246886"/>
          </a:xfrm>
        </p:spPr>
        <p:txBody>
          <a:bodyPr/>
          <a:lstStyle/>
          <a:p>
            <a:r>
              <a:rPr lang="ru-RU" dirty="0"/>
              <a:t>Ответ даёт ГОСТ Р 71207–2024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1AB00E-35A4-42A5-84EE-8708732F86F4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2164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FA3536C-EDF8-4ED1-B80E-EB612E9CDB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Практически все рассмотренные ошибки можно найти только анализируя код на синтаксическом уровне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См. на эту тему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Статический анализ и регулярные выражения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https://pvs-studio.ru/ru/blog/posts/cpp/0087/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Пример был в терминологии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(там где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delete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void *).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BCD3FFB-C77A-4174-8F94-D87A4608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97" y="0"/>
            <a:ext cx="10544402" cy="1073945"/>
          </a:xfrm>
        </p:spPr>
        <p:txBody>
          <a:bodyPr>
            <a:normAutofit fontScale="90000"/>
          </a:bodyPr>
          <a:lstStyle/>
          <a:p>
            <a:r>
              <a:rPr lang="ru-RU" dirty="0"/>
              <a:t>Анализ программы на синтаксическом уровне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9F56C1-D78C-4844-A7C4-3FE7E7DB2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66" y="2357094"/>
            <a:ext cx="3124200" cy="312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F1311-8250-49D4-9564-6D9E59C13E86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0760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1F68473-5D21-4CE6-A24E-C9D14A81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Рекомендуется также использование следующих технологий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6BE9E-E602-4C95-B51C-9554FA0154BB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1945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8D81C14-85B7-4C01-AF11-E73D2E04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Методы анализа для поиска дополнительных типов ошибок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E80E0-23AB-4723-A1EA-E13A2821C11D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сигнатурный поиск;</a:t>
            </a:r>
          </a:p>
          <a:p>
            <a:r>
              <a:rPr lang="ru-RU" dirty="0"/>
              <a:t>анализ псевдонимов;</a:t>
            </a:r>
          </a:p>
          <a:p>
            <a:r>
              <a:rPr lang="ru-RU" dirty="0"/>
              <a:t>анализ косвенных вызовов;</a:t>
            </a:r>
          </a:p>
          <a:p>
            <a:r>
              <a:rPr lang="ru-RU" dirty="0"/>
              <a:t>статистический анализ;</a:t>
            </a:r>
          </a:p>
          <a:p>
            <a:r>
              <a:rPr lang="ru-RU" dirty="0"/>
              <a:t>анализ иерархии классов.</a:t>
            </a:r>
            <a:endParaRPr lang="en-US" dirty="0"/>
          </a:p>
          <a:p>
            <a:endParaRPr lang="en-US" dirty="0"/>
          </a:p>
          <a:p>
            <a:r>
              <a:rPr lang="ru-RU" dirty="0"/>
              <a:t>Остановлюсь только на </a:t>
            </a:r>
            <a:r>
              <a:rPr lang="ru-RU" b="1" dirty="0"/>
              <a:t>статистический</a:t>
            </a:r>
            <a:r>
              <a:rPr lang="ru-RU" dirty="0"/>
              <a:t> анализе, так как люди часто путают его со </a:t>
            </a:r>
            <a:r>
              <a:rPr lang="ru-RU" b="1" dirty="0"/>
              <a:t>статическим</a:t>
            </a:r>
            <a:r>
              <a:rPr lang="ru-RU" dirty="0"/>
              <a:t> </a:t>
            </a:r>
            <a:r>
              <a:rPr lang="en-US" dirty="0"/>
              <a:t>:)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7BDF7C-489E-4C68-B4AD-B3ACBBA2E997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8972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D724CD1-0A10-4FD6-9BD0-E80F1E1A71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FF"/>
                </a:solidFill>
              </a:rPr>
              <a:t>static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const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FF"/>
                </a:solidFill>
              </a:rPr>
              <a:t>struct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2B91AF"/>
                </a:solidFill>
              </a:rPr>
              <a:t>XGI330_LCDDataDesStruct2</a:t>
            </a:r>
            <a:r>
              <a:rPr lang="en-US" sz="1800" dirty="0">
                <a:solidFill>
                  <a:srgbClr val="000000"/>
                </a:solidFill>
              </a:rPr>
              <a:t>  </a:t>
            </a:r>
            <a:r>
              <a:rPr lang="en-US" sz="1800" dirty="0" err="1">
                <a:solidFill>
                  <a:srgbClr val="000000"/>
                </a:solidFill>
              </a:rPr>
              <a:t>XGI_LVDSNoScalingDesData</a:t>
            </a:r>
            <a:r>
              <a:rPr lang="en-US" sz="1800" dirty="0">
                <a:solidFill>
                  <a:srgbClr val="000000"/>
                </a:solidFill>
              </a:rPr>
              <a:t>[] = {</a:t>
            </a:r>
          </a:p>
          <a:p>
            <a:r>
              <a:rPr lang="en-US" sz="1800" dirty="0">
                <a:solidFill>
                  <a:srgbClr val="000000"/>
                </a:solidFill>
              </a:rPr>
              <a:t>  {0,  648,  448,  405,  96, 2}, </a:t>
            </a:r>
            <a:r>
              <a:rPr lang="en-US" sz="1800" dirty="0">
                <a:solidFill>
                  <a:srgbClr val="008000"/>
                </a:solidFill>
              </a:rPr>
              <a:t>/* 00 (320x200,320x400,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8000"/>
                </a:solidFill>
              </a:rPr>
              <a:t>                                        640x200,640x400) */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  {0,  648,  448,  355,  96, 2}, </a:t>
            </a:r>
            <a:r>
              <a:rPr lang="en-US" sz="1800" dirty="0">
                <a:solidFill>
                  <a:srgbClr val="008000"/>
                </a:solidFill>
              </a:rPr>
              <a:t>/* 01 (320x350,640x350) */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  {0,  648,  448,  405,  96, 2}, </a:t>
            </a:r>
            <a:r>
              <a:rPr lang="en-US" sz="1800" dirty="0">
                <a:solidFill>
                  <a:srgbClr val="008000"/>
                </a:solidFill>
              </a:rPr>
              <a:t>/* 02 (360x400,720x400) */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  {0,  648,  448,  355,  96, 2}, </a:t>
            </a:r>
            <a:r>
              <a:rPr lang="en-US" sz="1800" dirty="0">
                <a:solidFill>
                  <a:srgbClr val="008000"/>
                </a:solidFill>
              </a:rPr>
              <a:t>/* 03 (720x350) */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de-DE" sz="1800" dirty="0">
                <a:solidFill>
                  <a:srgbClr val="000000"/>
                </a:solidFill>
              </a:rPr>
              <a:t>  {0,  648,    1,  483,  96, 2}, </a:t>
            </a:r>
            <a:r>
              <a:rPr lang="de-DE" sz="1800" dirty="0">
                <a:solidFill>
                  <a:srgbClr val="008000"/>
                </a:solidFill>
              </a:rPr>
              <a:t>/* 04 (640x480x60Hz) */</a:t>
            </a:r>
            <a:endParaRPr lang="de-DE" sz="1800" dirty="0">
              <a:solidFill>
                <a:srgbClr val="000000"/>
              </a:solidFill>
            </a:endParaRPr>
          </a:p>
          <a:p>
            <a:r>
              <a:rPr lang="de-DE" sz="1800" dirty="0">
                <a:solidFill>
                  <a:srgbClr val="000000"/>
                </a:solidFill>
              </a:rPr>
              <a:t>  {0,  840,  627,  600, 128, 4}, </a:t>
            </a:r>
            <a:r>
              <a:rPr lang="de-DE" sz="1800" dirty="0">
                <a:solidFill>
                  <a:srgbClr val="008000"/>
                </a:solidFill>
              </a:rPr>
              <a:t>/* 05 (800x600x60Hz) */</a:t>
            </a:r>
            <a:endParaRPr lang="de-DE" sz="1800" dirty="0">
              <a:solidFill>
                <a:srgbClr val="000000"/>
              </a:solidFill>
            </a:endParaRPr>
          </a:p>
          <a:p>
            <a:r>
              <a:rPr lang="de-DE" sz="1800" dirty="0">
                <a:solidFill>
                  <a:srgbClr val="000000"/>
                </a:solidFill>
              </a:rPr>
              <a:t>  {0, 1048,  805,  770, 136, 6}, </a:t>
            </a:r>
            <a:r>
              <a:rPr lang="de-DE" sz="1800" dirty="0">
                <a:solidFill>
                  <a:srgbClr val="008000"/>
                </a:solidFill>
              </a:rPr>
              <a:t>/* 06 (1024x768x60Hz) */</a:t>
            </a:r>
            <a:endParaRPr lang="de-DE" sz="1800" dirty="0">
              <a:solidFill>
                <a:srgbClr val="000000"/>
              </a:solidFill>
            </a:endParaRPr>
          </a:p>
          <a:p>
            <a:r>
              <a:rPr lang="de-DE" sz="1800" dirty="0">
                <a:solidFill>
                  <a:srgbClr val="000000"/>
                </a:solidFill>
              </a:rPr>
              <a:t>  {0, 1328,    0, 1025, 112, 3}, </a:t>
            </a:r>
            <a:r>
              <a:rPr lang="de-DE" sz="1800" dirty="0">
                <a:solidFill>
                  <a:srgbClr val="008000"/>
                </a:solidFill>
              </a:rPr>
              <a:t>/* 07 (1280x1024x60Hz) */</a:t>
            </a:r>
            <a:endParaRPr lang="de-DE" sz="1800" dirty="0">
              <a:solidFill>
                <a:srgbClr val="000000"/>
              </a:solidFill>
            </a:endParaRPr>
          </a:p>
          <a:p>
            <a:r>
              <a:rPr lang="de-DE" sz="1800" dirty="0">
                <a:solidFill>
                  <a:srgbClr val="000000"/>
                </a:solidFill>
              </a:rPr>
              <a:t>  {0, 1438,    0, 1051, 112, 3}, </a:t>
            </a:r>
            <a:r>
              <a:rPr lang="de-DE" sz="1800" dirty="0">
                <a:solidFill>
                  <a:srgbClr val="008000"/>
                </a:solidFill>
              </a:rPr>
              <a:t>/* 08 (1400x1050x60Hz)*/</a:t>
            </a:r>
            <a:endParaRPr lang="de-DE" sz="1800" dirty="0">
              <a:solidFill>
                <a:srgbClr val="000000"/>
              </a:solidFill>
            </a:endParaRPr>
          </a:p>
          <a:p>
            <a:r>
              <a:rPr lang="de-DE" sz="1800" dirty="0">
                <a:solidFill>
                  <a:srgbClr val="000000"/>
                </a:solidFill>
              </a:rPr>
              <a:t>  {0, 1664,    0, 1201, 192, 3}, </a:t>
            </a:r>
            <a:r>
              <a:rPr lang="de-DE" sz="1800" dirty="0">
                <a:solidFill>
                  <a:srgbClr val="008000"/>
                </a:solidFill>
              </a:rPr>
              <a:t>/* 09 (1600x1200x60Hz) */</a:t>
            </a:r>
            <a:endParaRPr lang="de-DE" sz="1800" dirty="0">
              <a:solidFill>
                <a:srgbClr val="000000"/>
              </a:solidFill>
            </a:endParaRPr>
          </a:p>
          <a:p>
            <a:r>
              <a:rPr lang="pt-BR" sz="1800" dirty="0">
                <a:solidFill>
                  <a:srgbClr val="000000"/>
                </a:solidFill>
              </a:rPr>
              <a:t>  {0, 1328,    0, </a:t>
            </a:r>
            <a:r>
              <a:rPr lang="pt-BR" sz="1800" b="1" dirty="0">
                <a:solidFill>
                  <a:srgbClr val="FF0000"/>
                </a:solidFill>
              </a:rPr>
              <a:t>0771</a:t>
            </a:r>
            <a:r>
              <a:rPr lang="pt-BR" sz="1800" dirty="0">
                <a:solidFill>
                  <a:srgbClr val="000000"/>
                </a:solidFill>
              </a:rPr>
              <a:t>, 112, 6}  </a:t>
            </a:r>
            <a:r>
              <a:rPr lang="pt-BR" sz="1800" dirty="0">
                <a:solidFill>
                  <a:srgbClr val="008000"/>
                </a:solidFill>
              </a:rPr>
              <a:t>/* 0A (1280x768x60Hz) */</a:t>
            </a:r>
            <a:endParaRPr lang="pt-BR" sz="1800" dirty="0">
              <a:solidFill>
                <a:srgbClr val="000000"/>
              </a:solidFill>
            </a:endParaRPr>
          </a:p>
          <a:p>
            <a:r>
              <a:rPr lang="ru-RU" sz="1800" dirty="0">
                <a:solidFill>
                  <a:srgbClr val="000000"/>
                </a:solidFill>
              </a:rPr>
              <a:t>};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PVS-Studio: V536 Be advised that the utilized constant value is represented by an octal form. Oct: 0771, Dec: 505.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vb_table.h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1379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83613EC-6F1D-4BFB-AB12-5E8339CD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Статистический анализ</a:t>
            </a:r>
            <a:r>
              <a:rPr lang="en-US" dirty="0"/>
              <a:t> (Linux Kernel, C)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B1B6F-32C8-446D-97F8-403672040C88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9380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90CBA-A60F-4790-8A4E-4E3A80F3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про </a:t>
            </a:r>
            <a:r>
              <a:rPr lang="en-US" dirty="0"/>
              <a:t>ML/AI?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3742A-BE58-42C6-8369-E55EA096E726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Ничего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41BB4E-F783-4EEB-AD92-6C76EA709F74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74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AEF4BA-7B78-472F-810A-31291DA71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36" y="1864151"/>
            <a:ext cx="8568017" cy="48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133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203B67B-C01A-42B9-ACD2-D59A3108E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751" y="2805113"/>
            <a:ext cx="8108302" cy="1246886"/>
          </a:xfrm>
        </p:spPr>
        <p:txBody>
          <a:bodyPr>
            <a:normAutofit/>
          </a:bodyPr>
          <a:lstStyle/>
          <a:p>
            <a:r>
              <a:rPr lang="ru-RU" dirty="0"/>
              <a:t>Связь с безопасной разработкой ПО и различные требования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78EA4-EABA-4140-929C-D52CCCF8056C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5097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BE58D8C-FEA1-4E9E-B641-240AEF271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Выявление критических ошибок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69D8E1-88F8-46C2-B778-000E74A0DF7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Для соответствия требованиям настоящего стандарта разработчик ПО </a:t>
            </a:r>
            <a:r>
              <a:rPr lang="ru-RU" b="1" dirty="0"/>
              <a:t>должен</a:t>
            </a:r>
            <a:r>
              <a:rPr lang="ru-RU" dirty="0"/>
              <a:t> использовать в ходе разработки статический анализатор или </a:t>
            </a:r>
            <a:r>
              <a:rPr lang="ru-RU" b="1" dirty="0"/>
              <a:t>набор статических анализаторов</a:t>
            </a:r>
            <a:r>
              <a:rPr lang="ru-RU" dirty="0"/>
              <a:t> для поиска ошибок.</a:t>
            </a:r>
            <a:endParaRPr lang="en-US" dirty="0"/>
          </a:p>
          <a:p>
            <a:r>
              <a:rPr lang="ru-RU" dirty="0">
                <a:solidFill>
                  <a:srgbClr val="C00000"/>
                </a:solidFill>
              </a:rPr>
              <a:t>Обратите внимание на «</a:t>
            </a:r>
            <a:r>
              <a:rPr lang="ru-RU" b="1" dirty="0">
                <a:solidFill>
                  <a:srgbClr val="C00000"/>
                </a:solidFill>
              </a:rPr>
              <a:t>набор анализаторов</a:t>
            </a:r>
            <a:r>
              <a:rPr lang="ru-RU" dirty="0">
                <a:solidFill>
                  <a:srgbClr val="C00000"/>
                </a:solidFill>
              </a:rPr>
              <a:t>». Не требуется выбирать один универсальный. Можно использовать несколько, выбирая наиболее подходящие и мощные решения.</a:t>
            </a:r>
            <a:endParaRPr lang="ru-RU" dirty="0"/>
          </a:p>
          <a:p>
            <a:r>
              <a:rPr lang="ru-RU" dirty="0"/>
              <a:t>Выявление критических ошибок в программе способствует идентификации уязвимостей, их устранению или разработке компенсирующих мер.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D44D4-1C29-4EB5-86F6-E1994169A37A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3084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BE58D8C-FEA1-4E9E-B641-240AEF271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Требования к инструментам статического анализа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69D8E1-88F8-46C2-B778-000E74A0DF7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Методы анализа, реализованные в статическом анализаторе, </a:t>
            </a:r>
            <a:r>
              <a:rPr lang="ru-RU" b="1" dirty="0"/>
              <a:t>должны обеспечивать поиск критических ошибок</a:t>
            </a:r>
            <a:r>
              <a:rPr lang="en-US" dirty="0"/>
              <a:t>, </a:t>
            </a:r>
            <a:r>
              <a:rPr lang="ru-RU" dirty="0"/>
              <a:t>рассмотренных ранее</a:t>
            </a:r>
            <a:r>
              <a:rPr lang="en-US" dirty="0"/>
              <a:t>;</a:t>
            </a:r>
          </a:p>
          <a:p>
            <a:endParaRPr lang="ru-RU" dirty="0"/>
          </a:p>
          <a:p>
            <a:r>
              <a:rPr lang="en-US" dirty="0"/>
              <a:t>P.S. </a:t>
            </a:r>
            <a:r>
              <a:rPr lang="ru-RU" dirty="0"/>
              <a:t>Возможное исключение</a:t>
            </a:r>
            <a:r>
              <a:rPr lang="en-US" dirty="0"/>
              <a:t>:</a:t>
            </a:r>
            <a:r>
              <a:rPr lang="ru-RU" dirty="0"/>
              <a:t> ошибки при работе с многопоточными примитивами</a:t>
            </a:r>
            <a:r>
              <a:rPr lang="en-US" dirty="0"/>
              <a:t>.</a:t>
            </a:r>
          </a:p>
          <a:p>
            <a:pPr lvl="1"/>
            <a:r>
              <a:rPr lang="ru-RU" dirty="0"/>
              <a:t>Очень разумное послабление!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1ABB1B-6334-4453-90B5-0E42815C4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74" y="4673212"/>
            <a:ext cx="1953360" cy="1683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C97F5A-8B18-4AEF-B8A1-97B70A419E1A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972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0FF99-C436-49FF-9E88-04051558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Требования к инструментам статического анализа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F5465E-18E5-4E9D-B706-183BC1C167B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Следует использовать такой статический анализатор (набор анализаторов), чтобы </a:t>
            </a:r>
            <a:r>
              <a:rPr lang="ru-RU" b="1" dirty="0"/>
              <a:t>полный анализ ПО</a:t>
            </a:r>
            <a:r>
              <a:rPr lang="ru-RU" dirty="0"/>
              <a:t> с используемыми заимствованными компонентами</a:t>
            </a:r>
            <a:r>
              <a:rPr lang="en-US" dirty="0"/>
              <a:t> </a:t>
            </a:r>
            <a:r>
              <a:rPr lang="ru-RU" dirty="0"/>
              <a:t>выполнялся не более </a:t>
            </a:r>
            <a:r>
              <a:rPr lang="ru-RU" b="1" dirty="0"/>
              <a:t>двух суток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en-US" dirty="0"/>
              <a:t>PVS-Studio:</a:t>
            </a:r>
          </a:p>
          <a:p>
            <a:pPr lvl="1"/>
            <a:r>
              <a:rPr lang="en-US" dirty="0"/>
              <a:t>Xeon Gold 5220R, </a:t>
            </a:r>
            <a:r>
              <a:rPr lang="ru-RU" dirty="0"/>
              <a:t>24 ядра, </a:t>
            </a:r>
            <a:r>
              <a:rPr lang="en-US" dirty="0"/>
              <a:t>2.20</a:t>
            </a:r>
            <a:r>
              <a:rPr lang="ru-RU" dirty="0"/>
              <a:t> </a:t>
            </a:r>
            <a:r>
              <a:rPr lang="en-US" dirty="0"/>
              <a:t>GHz,128</a:t>
            </a:r>
            <a:r>
              <a:rPr lang="ru-RU" dirty="0"/>
              <a:t> </a:t>
            </a:r>
            <a:r>
              <a:rPr lang="en-US" dirty="0"/>
              <a:t>Gb;</a:t>
            </a:r>
          </a:p>
          <a:p>
            <a:pPr lvl="1"/>
            <a:r>
              <a:rPr lang="en-US" dirty="0"/>
              <a:t>122 C </a:t>
            </a:r>
            <a:r>
              <a:rPr lang="ru-RU" dirty="0"/>
              <a:t>и </a:t>
            </a:r>
            <a:r>
              <a:rPr lang="en-US" dirty="0"/>
              <a:t>C++ </a:t>
            </a:r>
            <a:r>
              <a:rPr lang="ru-RU" dirty="0"/>
              <a:t>проекта </a:t>
            </a:r>
            <a:r>
              <a:rPr lang="en-US" dirty="0"/>
              <a:t>(Visual C++);</a:t>
            </a:r>
          </a:p>
          <a:p>
            <a:pPr lvl="1"/>
            <a:r>
              <a:rPr lang="en-US" dirty="0"/>
              <a:t>1</a:t>
            </a:r>
            <a:r>
              <a:rPr lang="ru-RU" dirty="0"/>
              <a:t> час 34 минуты.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F16D1-E676-4B59-A42B-5C37D6EDFF01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912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480C3-B6E2-4590-AF73-CD6724F4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Требования к порядку выполнения статического анализа, внедрение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FE79B5-F31B-4946-B70B-433FA433F67D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Всё хорошо расписано. Понадобится – обращаетесь к ГОСТ-у.</a:t>
            </a:r>
          </a:p>
          <a:p>
            <a:pPr lvl="1"/>
            <a:r>
              <a:rPr lang="ru-RU" dirty="0"/>
              <a:t>…</a:t>
            </a:r>
          </a:p>
          <a:p>
            <a:pPr lvl="1"/>
            <a:r>
              <a:rPr lang="ru-RU" dirty="0"/>
              <a:t>Настройка инструмента статического анализа</a:t>
            </a:r>
            <a:r>
              <a:rPr lang="en-US" dirty="0"/>
              <a:t>;</a:t>
            </a:r>
          </a:p>
          <a:p>
            <a:pPr lvl="1"/>
            <a:r>
              <a:rPr lang="ru-RU" dirty="0"/>
              <a:t>Разметка полученных результатов и формирование начальной базы предупреждений о потенциальных ошибках</a:t>
            </a:r>
            <a:r>
              <a:rPr lang="en-US" dirty="0"/>
              <a:t>;</a:t>
            </a:r>
            <a:endParaRPr lang="ru-RU" dirty="0"/>
          </a:p>
          <a:p>
            <a:pPr lvl="1"/>
            <a:r>
              <a:rPr lang="ru-RU" dirty="0"/>
              <a:t>Предупреждения о потенциальных ошибках, полученные в ходе статического анализа ПО, должны быть размечены: просмотрены для экспертного определения их истинности или ложности.</a:t>
            </a:r>
            <a:endParaRPr lang="en-US" dirty="0"/>
          </a:p>
          <a:p>
            <a:pPr lvl="1"/>
            <a:r>
              <a:rPr lang="ru-RU" dirty="0"/>
              <a:t>…</a:t>
            </a:r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4E621-3A29-40B1-A7BF-9D7A4078BD59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166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A79DC2F-CD59-4D19-893D-B3D60681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ГОСТ Р 71207–2024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22647A-0EC7-4881-B24B-CE71B7391D1D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Защита информации</a:t>
            </a:r>
          </a:p>
          <a:p>
            <a:pPr marL="0" indent="0" algn="ctr">
              <a:buNone/>
            </a:pPr>
            <a:r>
              <a:rPr lang="ru-RU" dirty="0"/>
              <a:t>РАЗРАБОТКА БЕЗОПАСНОГО ПРОГРАММНОГО ОБЕСПЕЧЕНИЯ</a:t>
            </a:r>
          </a:p>
          <a:p>
            <a:pPr marL="0" indent="0" algn="ctr">
              <a:buNone/>
            </a:pPr>
            <a:r>
              <a:rPr lang="ru-RU" sz="2800" b="1" dirty="0"/>
              <a:t>Статический анализ программного обеспечения</a:t>
            </a:r>
          </a:p>
          <a:p>
            <a:pPr marL="0" indent="0" algn="ctr">
              <a:buNone/>
            </a:pPr>
            <a:r>
              <a:rPr lang="ru-RU" dirty="0"/>
              <a:t>Общие требования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Введён в действие 01.04.2024</a:t>
            </a:r>
          </a:p>
          <a:p>
            <a:pPr marL="0" indent="0" algn="ctr">
              <a:buNone/>
            </a:pPr>
            <a:r>
              <a:rPr lang="ru-RU" dirty="0"/>
              <a:t>Введён впервые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50BB6-FA4F-438F-81A9-F2C54FBA3296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6221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480C3-B6E2-4590-AF73-CD6724F4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Требования к обновлениям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FE79B5-F31B-4946-B70B-433FA433F67D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Следует использовать </a:t>
            </a:r>
            <a:r>
              <a:rPr lang="ru-RU" b="1" dirty="0"/>
              <a:t>регулярно обновляющиеся статические анализаторы</a:t>
            </a:r>
            <a:r>
              <a:rPr lang="ru-RU" dirty="0"/>
              <a:t>, поддерживающие современные стандарты языков программирования и соответствующие системы сборки.</a:t>
            </a:r>
            <a:endParaRPr lang="en-US" dirty="0"/>
          </a:p>
          <a:p>
            <a:endParaRPr lang="en-US" dirty="0"/>
          </a:p>
          <a:p>
            <a:r>
              <a:rPr lang="ru-RU" dirty="0"/>
              <a:t>Вспоминаем </a:t>
            </a:r>
            <a:r>
              <a:rPr lang="en-US" dirty="0" err="1"/>
              <a:t>FindBugs</a:t>
            </a:r>
            <a:r>
              <a:rPr lang="ru-RU" dirty="0"/>
              <a:t>, </a:t>
            </a:r>
            <a:r>
              <a:rPr lang="en-US" dirty="0" err="1"/>
              <a:t>SpotBugs</a:t>
            </a:r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2A0877-7F81-44F3-B5C1-393A5B931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4821" y="4247795"/>
            <a:ext cx="2425001" cy="2610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8BCE02-F386-45E4-9F78-12B9E8FF8AA0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8837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9176A-2B04-4DF4-B746-3BAA87A1C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Требования к регулярности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EFEBD-6169-4BFF-B376-AB255D7F1F0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b="1" dirty="0"/>
              <a:t>Для своевременного выявления и исправления ошибок статический анализ должен выполняться регулярно</a:t>
            </a:r>
            <a:r>
              <a:rPr lang="en-US" b="1" dirty="0"/>
              <a:t>;</a:t>
            </a:r>
          </a:p>
          <a:p>
            <a:r>
              <a:rPr lang="ru-RU" dirty="0"/>
              <a:t>Накопление непроанализированных изменений ухудшает качество проводимой экспертизы</a:t>
            </a:r>
            <a:r>
              <a:rPr lang="en-US" dirty="0"/>
              <a:t>;</a:t>
            </a:r>
          </a:p>
          <a:p>
            <a:pPr lvl="1"/>
            <a:r>
              <a:rPr lang="ru-RU" dirty="0"/>
              <a:t>Постоянно про это рассказываем</a:t>
            </a:r>
            <a:r>
              <a:rPr lang="en-US" dirty="0"/>
              <a:t>;</a:t>
            </a:r>
          </a:p>
          <a:p>
            <a:pPr lvl="1"/>
            <a:r>
              <a:rPr lang="ru-RU" dirty="0"/>
              <a:t>Боремся с подходом «запустим анализатор перед релизом»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Рассказ про</a:t>
            </a:r>
            <a:r>
              <a:rPr lang="en-US" dirty="0"/>
              <a:t>: </a:t>
            </a:r>
            <a:r>
              <a:rPr lang="ru-RU" dirty="0"/>
              <a:t>релиз два раза в год,</a:t>
            </a:r>
            <a:br>
              <a:rPr lang="ru-RU" dirty="0"/>
            </a:br>
            <a:r>
              <a:rPr lang="ru-RU" dirty="0"/>
              <a:t>скачиваем на неделю </a:t>
            </a:r>
            <a:r>
              <a:rPr lang="en-US" dirty="0"/>
              <a:t>PVS-Studio </a:t>
            </a:r>
            <a:r>
              <a:rPr lang="ru-RU" dirty="0"/>
              <a:t>перед этим.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262AB8-9A03-4498-9134-8CA4181A7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40438" y="4245942"/>
            <a:ext cx="2426723" cy="2612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5F05D1-3F6A-4041-BAF7-295632F2B3E6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7267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98EC2-6B1D-494B-A68E-D930E821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«Анализатор запускается» не равно «анализатор внедрён»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1A81D2-A85F-4DF8-8D6A-14A71137961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Статический анализ следует проводить регулярно на этапе конструирования</a:t>
            </a:r>
            <a:r>
              <a:rPr lang="en-US" dirty="0"/>
              <a:t>;</a:t>
            </a:r>
          </a:p>
          <a:p>
            <a:r>
              <a:rPr lang="ru-RU" dirty="0"/>
              <a:t>Статический анализ </a:t>
            </a:r>
            <a:r>
              <a:rPr lang="ru-RU" b="1" dirty="0"/>
              <a:t>всего</a:t>
            </a:r>
            <a:r>
              <a:rPr lang="ru-RU" dirty="0"/>
              <a:t> разрабатываемого ПО следует выполнять не реже одного раза в </a:t>
            </a:r>
            <a:r>
              <a:rPr lang="ru-RU" b="1" dirty="0"/>
              <a:t>10 рабочих дней</a:t>
            </a:r>
            <a:r>
              <a:rPr lang="ru-RU" dirty="0"/>
              <a:t>, если за данный период времени исходный код был изменён.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E1808-D907-402F-BF0F-0AC0B0C86A54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4710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98EC2-6B1D-494B-A68E-D930E821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Нет подходу «анализатор запускается, но не смотрим»!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1A81D2-A85F-4DF8-8D6A-14A71137961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2105880"/>
            <a:ext cx="10972800" cy="4511487"/>
          </a:xfrm>
        </p:spPr>
        <p:txBody>
          <a:bodyPr/>
          <a:lstStyle/>
          <a:p>
            <a:r>
              <a:rPr lang="ru-RU" dirty="0"/>
              <a:t>Для своевременной и эффективной работы с отчётом</a:t>
            </a:r>
            <a:br>
              <a:rPr lang="en-US" dirty="0"/>
            </a:br>
            <a:r>
              <a:rPr lang="ru-RU" b="1" dirty="0"/>
              <a:t>просмотр предупреждений</a:t>
            </a:r>
            <a:r>
              <a:rPr lang="ru-RU" dirty="0"/>
              <a:t> следует выполнять: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ru-RU" dirty="0"/>
              <a:t>при анализе измененных частей ПО — не позже,</a:t>
            </a:r>
            <a:br>
              <a:rPr lang="en-US" dirty="0"/>
            </a:br>
            <a:r>
              <a:rPr lang="ru-RU" b="1" dirty="0"/>
              <a:t>чем через три рабочих дня</a:t>
            </a:r>
            <a:r>
              <a:rPr lang="ru-RU" dirty="0"/>
              <a:t> после выполнения анализа;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ru-RU" dirty="0"/>
              <a:t>при анализе ПО целиком — не позже,</a:t>
            </a:r>
            <a:br>
              <a:rPr lang="en-US" dirty="0"/>
            </a:br>
            <a:r>
              <a:rPr lang="ru-RU" b="1" dirty="0"/>
              <a:t>чем через 10 рабочих дней</a:t>
            </a:r>
            <a:r>
              <a:rPr lang="ru-RU" dirty="0"/>
              <a:t> после выполнения анализа.</a:t>
            </a:r>
          </a:p>
          <a:p>
            <a:pPr lvl="1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9F8F1E-DD76-4DB7-B53F-E3313F7E5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67" y="1878585"/>
            <a:ext cx="2091965" cy="1803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278E38-59C6-45BE-AF61-287F1D562433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5827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3A316-8420-4111-A789-8A6B6499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Правка ошибок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90736D-DF93-4BF3-9711-A5792A5D4C1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Потенциальные ошибки, которые были отнесены к истинным, не позже, чем через </a:t>
            </a:r>
            <a:r>
              <a:rPr lang="ru-RU" b="1" dirty="0"/>
              <a:t>10 рабочих дней</a:t>
            </a:r>
            <a:r>
              <a:rPr lang="ru-RU" dirty="0"/>
              <a:t> после выполнения разметки, следует </a:t>
            </a:r>
            <a:r>
              <a:rPr lang="ru-RU" b="1" dirty="0"/>
              <a:t>исправить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Либо запланировать сроки их устранения в соответствии с принятыми процессами разработки ПО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Если применяется гибкая методология разработки, то план по устранению ошибок включается в ближайший цикл разработки.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7220E-BC34-4080-BAAF-11997955DEA3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3575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FCA43-67C5-409C-BCAA-3BCBE5E3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C8A748-5AD7-4E5A-A049-F372877371B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Контроль над ходом устранения выявленных потенциальных ошибок следует выполнять </a:t>
            </a:r>
            <a:r>
              <a:rPr lang="ru-RU" b="1" dirty="0"/>
              <a:t>не реже одного раза в месяц</a:t>
            </a:r>
            <a:r>
              <a:rPr lang="ru-RU" dirty="0"/>
              <a:t>.</a:t>
            </a:r>
          </a:p>
          <a:p>
            <a:r>
              <a:rPr lang="ru-RU" dirty="0"/>
              <a:t>Для контроля следует привлекать специалистов, которые не участвовали в процессе анализа, просмотра предупреждений и устранения ошибок.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2B9645-22A4-4C6C-B2AE-2953FE89C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141" y="3931493"/>
            <a:ext cx="3954517" cy="29121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6ADD5A-70AC-401B-9652-02CEF95B2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871" y="4063284"/>
            <a:ext cx="2034716" cy="26672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72EF71-63C8-42FF-BC64-D8B6156CCDB3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0494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7FD19-E999-4510-8DD2-7315FBE0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анализа чувствительных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8F3417-FD75-4847-81B1-3FF185EBA5F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2105880"/>
            <a:ext cx="10972800" cy="4511487"/>
          </a:xfrm>
        </p:spPr>
        <p:txBody>
          <a:bodyPr/>
          <a:lstStyle/>
          <a:p>
            <a:r>
              <a:rPr lang="ru-RU" dirty="0"/>
              <a:t>Если статический анализатор для поиска ошибок применяет анализ помеченных данных, должна быть предоставлена возможность конфигурации анализа: </a:t>
            </a:r>
            <a:r>
              <a:rPr lang="ru-RU" b="1" dirty="0"/>
              <a:t>должны задаваться процедуры-источники и процедуры-стоки чувствительных данных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В </a:t>
            </a:r>
            <a:r>
              <a:rPr lang="en-US" dirty="0"/>
              <a:t>PVS-Studio </a:t>
            </a:r>
            <a:r>
              <a:rPr lang="ru-RU" dirty="0"/>
              <a:t>есть механизм аннотирования функций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Но нет возможности задавать источники/стоки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Реализуем в одном из ближайших релизов.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EAF121-F382-4D8A-9B2F-739B5B9EB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15" y="4540444"/>
            <a:ext cx="3683839" cy="20769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B43A64-1181-4BFF-AAC6-3117DE4E2CAC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7387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ACD0C-0B3D-4F9E-8EB1-747599EF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Контролируемая сборка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C1A207-359D-4CE3-83BC-4087088BAE3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Проще говоря,</a:t>
            </a:r>
            <a:r>
              <a:rPr lang="en-US" dirty="0"/>
              <a:t> </a:t>
            </a:r>
            <a:r>
              <a:rPr lang="ru-RU" dirty="0"/>
              <a:t>не доверяйте анализаторам, которые умеют анализировать просто любой набор файлов</a:t>
            </a:r>
            <a:r>
              <a:rPr lang="en-US" dirty="0"/>
              <a:t> :)</a:t>
            </a:r>
            <a:endParaRPr lang="ru-RU" dirty="0"/>
          </a:p>
          <a:p>
            <a:endParaRPr lang="ru-RU" dirty="0"/>
          </a:p>
          <a:p>
            <a:r>
              <a:rPr lang="ru-RU" dirty="0"/>
              <a:t>При анализе ПО, которое требует сборки, должен быть применён вспомогательный анализ для уточнения межмодульных связей, использующий результаты контролируемой сборки.</a:t>
            </a:r>
          </a:p>
          <a:p>
            <a:r>
              <a:rPr lang="ru-RU" dirty="0"/>
              <a:t>Анализ должен учитывать параметры программных инструментальных средств систем программирования, применяемых в ходе контролируемой сборки ПО.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BC368-85FD-4347-A1AF-D7A60F7D3DD5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6250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4365E-90A5-490C-8A44-37773E04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Статический анализатор должен содержать в документации описание всех типов ошибок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596A74-D52F-48A5-9EF6-99840431B464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Для каждого типа ошибки должны быть приведены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описания;</a:t>
            </a:r>
          </a:p>
          <a:p>
            <a:pPr lvl="1"/>
            <a:r>
              <a:rPr lang="ru-RU" dirty="0"/>
              <a:t>возможная причина возникновения;</a:t>
            </a:r>
          </a:p>
          <a:p>
            <a:pPr lvl="1"/>
            <a:r>
              <a:rPr lang="ru-RU" dirty="0"/>
              <a:t>примеры ошибочного кода, для которого выдаётся предупреждение о данном типе ошибки;</a:t>
            </a:r>
          </a:p>
          <a:p>
            <a:pPr lvl="1"/>
            <a:r>
              <a:rPr lang="ru-RU" dirty="0"/>
              <a:t>примеры или рекомендации исправления данного типа ошибки.</a:t>
            </a:r>
          </a:p>
          <a:p>
            <a:r>
              <a:rPr lang="ru-RU" dirty="0"/>
              <a:t>Очевидное требования, но на практике далеко не все анализаторы справляются с документацией.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FB4744-B373-4E59-B1BC-BD3EC534E6AF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0075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F0888-2E1C-4F34-B4A5-84647C58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Cppcheck</a:t>
            </a:r>
            <a:r>
              <a:rPr lang="ru-RU" dirty="0"/>
              <a:t> (описания просто нет)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41D1343-FFAC-46B4-BF38-5433996F0147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2943258" y="1940191"/>
            <a:ext cx="6305483" cy="4694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60C275-580F-4E59-9248-CA4EA7E42861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04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F573B-039C-4295-95E1-D9496209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Продолжает тренд</a:t>
            </a:r>
            <a:r>
              <a:rPr lang="en-US" dirty="0"/>
              <a:t> </a:t>
            </a:r>
            <a:r>
              <a:rPr lang="ru-RU" dirty="0"/>
              <a:t>формирования процессов разработки безопасного ПО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4B1113-887D-4456-8202-2FB889E052F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Уровень безопасности кода связан с наличием в нём критических ошибок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Количество найденных ошибок во многом определяется уровнем используемых в ходе разработки инструментов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И тем, как они используются.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D4E70-F269-4440-99C7-BAAD82EB04D0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4762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2AB74-71CE-4321-B066-82E59C21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SpotBugs</a:t>
            </a:r>
            <a:r>
              <a:rPr lang="en-US" dirty="0"/>
              <a:t> </a:t>
            </a:r>
            <a:r>
              <a:rPr lang="ru-RU" dirty="0"/>
              <a:t>(чуть лучше)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CE0F92E-68DC-431F-A3E3-0C5C0A5114F5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1835261" y="2106613"/>
            <a:ext cx="8064278" cy="4510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83752F-BD12-48A0-99A3-F47C97F6D4A6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8939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8EF69-D4A6-4133-8DB1-84F9948C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Ещё рекомендация по документированию диагностик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AF9B9F-2C23-4B18-B09F-5D915A183CD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Применяемая в статических анализаторах типизация разнится, что затрудняет соотнесение предупреждений, полученных от разных анализаторов</a:t>
            </a:r>
            <a:r>
              <a:rPr lang="en-US" dirty="0"/>
              <a:t>;</a:t>
            </a:r>
          </a:p>
          <a:p>
            <a:r>
              <a:rPr lang="ru-RU" dirty="0"/>
              <a:t>Для облегчения работы с предупреждениями в диагностическую информацию добавляют соотнесение ошибки с одной из популярных систем классификации дефектов безопасности, например</a:t>
            </a:r>
            <a:r>
              <a:rPr lang="en-US" dirty="0"/>
              <a:t>,</a:t>
            </a:r>
            <a:r>
              <a:rPr lang="ru-RU" dirty="0"/>
              <a:t> с </a:t>
            </a:r>
            <a:r>
              <a:rPr lang="ru-RU" dirty="0" err="1"/>
              <a:t>MlTRE</a:t>
            </a:r>
            <a:r>
              <a:rPr lang="ru-RU" dirty="0"/>
              <a:t> CWE</a:t>
            </a:r>
            <a:r>
              <a:rPr lang="en-US" dirty="0"/>
              <a:t>;</a:t>
            </a:r>
          </a:p>
          <a:p>
            <a:r>
              <a:rPr lang="ru-RU" dirty="0"/>
              <a:t>В описании ошибок также следует указывать их соответствие идентификаторам в системе классификации дефектов безопасности </a:t>
            </a:r>
            <a:r>
              <a:rPr lang="en-US" dirty="0"/>
              <a:t>MITRE</a:t>
            </a:r>
            <a:r>
              <a:rPr lang="ru-RU" dirty="0"/>
              <a:t> CWE.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09776-4669-4F6F-855A-D99950696C88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3591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8C28A-9D05-4E03-942B-B433F3A55D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11484" y="187972"/>
            <a:ext cx="5460636" cy="86994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dirty="0"/>
              <a:t>Документация здорового человека (</a:t>
            </a:r>
            <a:r>
              <a:rPr lang="en-US" sz="2800" dirty="0"/>
              <a:t>PVS-Studio</a:t>
            </a:r>
            <a:r>
              <a:rPr lang="ru-RU" sz="2800" dirty="0"/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541A7D-A9E3-4297-B1AA-4FA72898D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80" y="0"/>
            <a:ext cx="4015539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BF90FFF-EE5F-40EA-8AE0-477C9754E7C8}"/>
              </a:ext>
            </a:extLst>
          </p:cNvPr>
          <p:cNvSpPr txBox="1">
            <a:spLocks/>
          </p:cNvSpPr>
          <p:nvPr/>
        </p:nvSpPr>
        <p:spPr>
          <a:xfrm>
            <a:off x="6011484" y="1409698"/>
            <a:ext cx="3906416" cy="7019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/>
              <a:t>Описание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86EF196-679D-4028-98B5-ACCF8EB424C7}"/>
              </a:ext>
            </a:extLst>
          </p:cNvPr>
          <p:cNvSpPr txBox="1">
            <a:spLocks/>
          </p:cNvSpPr>
          <p:nvPr/>
        </p:nvSpPr>
        <p:spPr>
          <a:xfrm>
            <a:off x="6013714" y="2463475"/>
            <a:ext cx="3906416" cy="7019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/>
              <a:t>Пример ошибочного кода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9859FE2-4876-4013-B42D-2A23DFF4B1B2}"/>
              </a:ext>
            </a:extLst>
          </p:cNvPr>
          <p:cNvSpPr txBox="1">
            <a:spLocks/>
          </p:cNvSpPr>
          <p:nvPr/>
        </p:nvSpPr>
        <p:spPr>
          <a:xfrm>
            <a:off x="6013714" y="4209273"/>
            <a:ext cx="3906416" cy="6506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/>
              <a:t>Примеры исправления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4E24136-9406-4DAE-8E10-69CC551248DC}"/>
              </a:ext>
            </a:extLst>
          </p:cNvPr>
          <p:cNvSpPr txBox="1">
            <a:spLocks/>
          </p:cNvSpPr>
          <p:nvPr/>
        </p:nvSpPr>
        <p:spPr>
          <a:xfrm>
            <a:off x="5959917" y="5533054"/>
            <a:ext cx="4009552" cy="7019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/>
              <a:t>Сопоставление с </a:t>
            </a:r>
            <a:r>
              <a:rPr lang="en-US" sz="2400" b="0" dirty="0"/>
              <a:t>CWE, SEI CERT, OWASP</a:t>
            </a:r>
            <a:endParaRPr lang="ru-RU" sz="2400" b="0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294D276-AB14-460B-B4E7-05C5FB1A9488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4506686" y="1057921"/>
            <a:ext cx="1504798" cy="70277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6DE008E-0762-4D85-AEFB-F76DCB698288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4404049" y="2323322"/>
            <a:ext cx="1609665" cy="49115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4F60318-AA86-4F16-9C1E-27102EA94DB7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4404049" y="4534613"/>
            <a:ext cx="1609665" cy="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DD5C12E-B927-4CF5-8B0E-5FF2E3F16654}"/>
              </a:ext>
            </a:extLst>
          </p:cNvPr>
          <p:cNvCxnSpPr>
            <a:stCxn id="9" idx="1"/>
          </p:cNvCxnSpPr>
          <p:nvPr/>
        </p:nvCxnSpPr>
        <p:spPr>
          <a:xfrm flipH="1">
            <a:off x="4404049" y="4534614"/>
            <a:ext cx="1609665" cy="99844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BD6B01F-2AB0-4B11-82B4-5FBDD0B72F7C}"/>
              </a:ext>
            </a:extLst>
          </p:cNvPr>
          <p:cNvCxnSpPr>
            <a:stCxn id="10" idx="1"/>
          </p:cNvCxnSpPr>
          <p:nvPr/>
        </p:nvCxnSpPr>
        <p:spPr>
          <a:xfrm flipH="1">
            <a:off x="2164702" y="5884054"/>
            <a:ext cx="3795215" cy="64737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3A6A39F-8E02-4EB4-97E2-877E919C32AC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4627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010BF-94B2-4BB1-8348-50C28DB5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Пользовательские расширения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2FD4E1-127D-47BB-A2BC-0FDD0B75E2A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Статический анализатор может поддерживать возможность доработки реализованных алгоритмов (правил) поиска конкретных типов ошибок</a:t>
            </a:r>
            <a:r>
              <a:rPr lang="en-US" dirty="0"/>
              <a:t>;</a:t>
            </a:r>
          </a:p>
          <a:p>
            <a:r>
              <a:rPr lang="ru-RU" dirty="0"/>
              <a:t>Может предоставлять добавление алгоритмов поиска новых типов ошибок пользователем анализатора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ru-RU" dirty="0"/>
              <a:t>Опциональная возможность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ru-RU" dirty="0"/>
              <a:t>В </a:t>
            </a:r>
            <a:r>
              <a:rPr lang="en-US" dirty="0"/>
              <a:t>PVS-Studio </a:t>
            </a:r>
            <a:r>
              <a:rPr lang="ru-RU" dirty="0"/>
              <a:t>на данный момент нет. Реализуем диагностики на заказ.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1A884-A843-432E-83DE-BA76424AE634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518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1AD4D-83A1-40BA-8648-3306C4401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Почему подсветка кода в </a:t>
            </a:r>
            <a:r>
              <a:rPr lang="en-US" dirty="0"/>
              <a:t>ID</a:t>
            </a:r>
            <a:r>
              <a:rPr lang="ru-RU" dirty="0"/>
              <a:t>Е это ещё не анализатор кода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ADA1D7-C364-4114-B26A-A28789E7A9D6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Практические соображения</a:t>
            </a:r>
            <a:r>
              <a:rPr lang="en-US" dirty="0"/>
              <a:t>;</a:t>
            </a:r>
          </a:p>
          <a:p>
            <a:r>
              <a:rPr lang="ru-RU" dirty="0"/>
              <a:t>Человек может просмотреть или отключить</a:t>
            </a:r>
            <a:r>
              <a:rPr lang="en-US" dirty="0"/>
              <a:t>;</a:t>
            </a:r>
          </a:p>
          <a:p>
            <a:r>
              <a:rPr lang="ru-RU" dirty="0"/>
              <a:t>Анализ должен быть регулярным процессом</a:t>
            </a:r>
            <a:r>
              <a:rPr lang="en-US" dirty="0"/>
              <a:t>;</a:t>
            </a:r>
          </a:p>
          <a:p>
            <a:r>
              <a:rPr lang="ru-RU" dirty="0"/>
              <a:t>Контроль</a:t>
            </a:r>
            <a:r>
              <a:rPr lang="en-US" dirty="0"/>
              <a:t>;</a:t>
            </a:r>
          </a:p>
          <a:p>
            <a:r>
              <a:rPr lang="ru-RU" dirty="0"/>
              <a:t>История и статистика.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13C17-9DEF-45A9-ADD2-DD9BACC8C804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0350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1AD4D-83A1-40BA-8648-3306C4401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Почему подсветка кода в </a:t>
            </a:r>
            <a:r>
              <a:rPr lang="en-US" dirty="0"/>
              <a:t>ID</a:t>
            </a:r>
            <a:r>
              <a:rPr lang="ru-RU" dirty="0"/>
              <a:t>Е это ещё не анализатор кода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ADA1D7-C364-4114-B26A-A28789E7A9D6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В ГОСТ про это другими словами</a:t>
            </a:r>
            <a:r>
              <a:rPr lang="en-US" dirty="0"/>
              <a:t>;</a:t>
            </a:r>
          </a:p>
          <a:p>
            <a:r>
              <a:rPr lang="ru-RU" dirty="0"/>
              <a:t>Статический анализатор должен обеспечивать возможность автоматизации действий для </a:t>
            </a:r>
            <a:r>
              <a:rPr lang="ru-RU" b="1" dirty="0"/>
              <a:t>использования в системах непрерывной интеграции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Должно быть обеспечено </a:t>
            </a:r>
            <a:r>
              <a:rPr lang="ru-RU" b="1" dirty="0"/>
              <a:t>хранение</a:t>
            </a:r>
            <a:r>
              <a:rPr lang="ru-RU" dirty="0"/>
              <a:t> результатов запуска статического анализатора и </a:t>
            </a:r>
            <a:r>
              <a:rPr lang="ru-RU" b="1" dirty="0"/>
              <a:t>разметки</a:t>
            </a:r>
            <a:r>
              <a:rPr lang="ru-RU" dirty="0"/>
              <a:t> этих результатов</a:t>
            </a:r>
            <a:r>
              <a:rPr lang="en-US" dirty="0"/>
              <a:t>;</a:t>
            </a:r>
          </a:p>
          <a:p>
            <a:r>
              <a:rPr lang="ru-RU" dirty="0"/>
              <a:t>Возможность </a:t>
            </a:r>
            <a:r>
              <a:rPr lang="ru-RU" b="1" dirty="0"/>
              <a:t>сравнения</a:t>
            </a:r>
            <a:r>
              <a:rPr lang="ru-RU" dirty="0"/>
              <a:t> результатов запусков анализатора.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9236-75E3-403D-8E8A-C9FD29EA1C76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1297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E947B9A-BC44-4838-A6FB-BBF3293A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90" y="2805113"/>
            <a:ext cx="8145624" cy="1246886"/>
          </a:xfrm>
        </p:spPr>
        <p:txBody>
          <a:bodyPr>
            <a:normAutofit/>
          </a:bodyPr>
          <a:lstStyle/>
          <a:p>
            <a:r>
              <a:rPr lang="ru-RU" dirty="0"/>
              <a:t>Требования к специалистам, проводящим статический анализ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AEC35-616F-4D30-966E-831EC4808E65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1038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6D98230-DDF9-49DA-A048-B7F7C73B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специалистам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EB9604-DB77-4243-98B4-9D9118E0173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2105880"/>
            <a:ext cx="8263379" cy="4511487"/>
          </a:xfrm>
        </p:spPr>
        <p:txBody>
          <a:bodyPr/>
          <a:lstStyle/>
          <a:p>
            <a:r>
              <a:rPr lang="ru-RU" dirty="0"/>
              <a:t>В рамках доклада разбирать смысла нет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Суть</a:t>
            </a:r>
            <a:r>
              <a:rPr lang="en-US" dirty="0"/>
              <a:t>:</a:t>
            </a:r>
            <a:r>
              <a:rPr lang="ru-RU" dirty="0"/>
              <a:t> специалисты должны быть специалистами</a:t>
            </a:r>
            <a:r>
              <a:rPr lang="en-US" dirty="0"/>
              <a:t> :)</a:t>
            </a:r>
          </a:p>
          <a:p>
            <a:r>
              <a:rPr lang="ru-RU" dirty="0"/>
              <a:t>Описание поможет в составлении должностных инструкций, вакансий, матриц компетенций и т.д.</a:t>
            </a:r>
          </a:p>
          <a:p>
            <a:r>
              <a:rPr lang="ru-RU" dirty="0"/>
              <a:t>Возможность сопротивляться подходу</a:t>
            </a:r>
            <a:r>
              <a:rPr lang="en-US" dirty="0"/>
              <a:t>:</a:t>
            </a:r>
            <a:br>
              <a:rPr lang="ru-RU" dirty="0"/>
            </a:br>
            <a:r>
              <a:rPr lang="ru-RU" dirty="0"/>
              <a:t>«</a:t>
            </a:r>
            <a:r>
              <a:rPr lang="en-US" dirty="0"/>
              <a:t>DevOps-</a:t>
            </a:r>
            <a:r>
              <a:rPr lang="ru-RU" dirty="0"/>
              <a:t>ники анализатор прикрутили и гоняют, вот пусть и смотрят </a:t>
            </a:r>
            <a:r>
              <a:rPr lang="ru-RU" dirty="0" err="1"/>
              <a:t>логи</a:t>
            </a:r>
            <a:r>
              <a:rPr lang="ru-RU" dirty="0"/>
              <a:t> заодно».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4B1541-DFC3-4570-9304-D8384ED84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515" y="2083803"/>
            <a:ext cx="2642271" cy="2277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66F5FE-C00A-4CA3-BA77-16D307BA3140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26421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3EBBE75-290B-414B-A1C8-F5B06B9D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Методика проверки требований к статическому анализатору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CC29D2-DDE3-4805-8F2C-1C1EA9C16BD4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91827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6E700E5-449B-49C1-934A-E1EAC8FB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Методика проверки требований к статическому анализатору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7C3CEF-9490-4F52-8FF7-5A113B68712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640264" y="2105880"/>
            <a:ext cx="9699293" cy="4511487"/>
          </a:xfrm>
        </p:spPr>
        <p:txBody>
          <a:bodyPr/>
          <a:lstStyle/>
          <a:p>
            <a:r>
              <a:rPr lang="ru-RU" dirty="0"/>
              <a:t>Важная, интересная тема, но с белыми пятнами на карте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В состав набора квалификационных тестов должны входить ….</a:t>
            </a:r>
          </a:p>
          <a:p>
            <a:r>
              <a:rPr lang="ru-RU" dirty="0"/>
              <a:t>Для ошибок на наборе тестов статический анализатор должен обеспечивать достижение следующих показателей:</a:t>
            </a:r>
          </a:p>
          <a:p>
            <a:pPr lvl="1"/>
            <a:r>
              <a:rPr lang="ru-RU" dirty="0"/>
              <a:t>Ложноположительных срабатываний — не более 50 %;</a:t>
            </a:r>
          </a:p>
          <a:p>
            <a:pPr lvl="1"/>
            <a:r>
              <a:rPr lang="ru-RU" dirty="0"/>
              <a:t>Ложноотрицательных срабатываний — не более 50 %.</a:t>
            </a:r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15C3A8-5314-4DD7-B13B-6607693FA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" y="4473799"/>
            <a:ext cx="2340095" cy="201732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FEC6BC-C5A1-4564-AF25-95D8016B8CAC}"/>
              </a:ext>
            </a:extLst>
          </p:cNvPr>
          <p:cNvSpPr/>
          <p:nvPr/>
        </p:nvSpPr>
        <p:spPr>
          <a:xfrm>
            <a:off x="4688807" y="5529733"/>
            <a:ext cx="3243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Это всё </a:t>
            </a:r>
            <a:r>
              <a:rPr lang="en-US" sz="2800" dirty="0"/>
              <a:t>OK, </a:t>
            </a:r>
            <a:r>
              <a:rPr lang="ru-RU" sz="2800" dirty="0"/>
              <a:t>но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E31A5-CDEE-4FC3-BA9B-B58ADEA086A9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11485984" y="6475445"/>
            <a:ext cx="706015" cy="382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664486"/>
      </p:ext>
    </p:extLst>
  </p:cSld>
  <p:clrMapOvr>
    <a:masterClrMapping/>
  </p:clrMapOvr>
</p:sld>
</file>

<file path=ppt/theme/theme1.xml><?xml version="1.0" encoding="utf-8"?>
<a:theme xmlns:a="http://schemas.openxmlformats.org/drawingml/2006/main" name="PVS-Studio">
  <a:themeElements>
    <a:clrScheme name="PVS-Studio">
      <a:dk1>
        <a:srgbClr val="0E0E0E"/>
      </a:dk1>
      <a:lt1>
        <a:sysClr val="window" lastClr="FFFFFF"/>
      </a:lt1>
      <a:dk2>
        <a:srgbClr val="A5A5A5"/>
      </a:dk2>
      <a:lt2>
        <a:srgbClr val="FFFFFF"/>
      </a:lt2>
      <a:accent1>
        <a:srgbClr val="000000"/>
      </a:accent1>
      <a:accent2>
        <a:srgbClr val="ED7D31"/>
      </a:accent2>
      <a:accent3>
        <a:srgbClr val="FFC000"/>
      </a:accent3>
      <a:accent4>
        <a:srgbClr val="92D050"/>
      </a:accent4>
      <a:accent5>
        <a:srgbClr val="4472C4"/>
      </a:accent5>
      <a:accent6>
        <a:srgbClr val="0563C1"/>
      </a:accent6>
      <a:hlink>
        <a:srgbClr val="000000"/>
      </a:hlink>
      <a:folHlink>
        <a:srgbClr val="000000"/>
      </a:folHlink>
    </a:clrScheme>
    <a:fontScheme name="Другая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3F0"/>
        </a:solidFill>
        <a:ln>
          <a:solidFill>
            <a:schemeClr val="tx1"/>
          </a:solidFill>
        </a:ln>
      </a:spPr>
      <a:bodyPr rtlCol="0" anchor="ctr"/>
      <a:lstStyle>
        <a:defPPr algn="ctr">
          <a:defRPr sz="2000" b="1" dirty="0">
            <a:solidFill>
              <a:schemeClr val="bg1"/>
            </a:solidFill>
            <a:latin typeface="Manrope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 template PVS (newchange).potx" id="{73054D92-ABAC-42DE-A2DA-842E80A43878}" vid="{0D1FF868-5F39-42EA-B9C6-93B293DE626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10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100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101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102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103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104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105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11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12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13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14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15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16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17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18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19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2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20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21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22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23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24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25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26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27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28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29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3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30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31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32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33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34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35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36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37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38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39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4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40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41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42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43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44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45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46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47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48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49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5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50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51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52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53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54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55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56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57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58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59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6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60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61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62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63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64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65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66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67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68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69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7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70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71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72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73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74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75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76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77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78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79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8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80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81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82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83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84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85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86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87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88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89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9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90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91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92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93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94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95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96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97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98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99.xml><?xml version="1.0" encoding="utf-8"?>
<Control xmlns="http://schemas.microsoft.com/VisualStudio/2011/storyboarding/control">
  <Id Name="e0ebbd06-e46b-434c-888e-a6ef36cbf36a" Revision="1" Stencil="System.MyShapes" StencilVersion="1.0"/>
</Control>
</file>

<file path=customXml/itemProps1.xml><?xml version="1.0" encoding="utf-8"?>
<ds:datastoreItem xmlns:ds="http://schemas.openxmlformats.org/officeDocument/2006/customXml" ds:itemID="{BCD69747-E666-4749-913A-A8D6D82866E6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71386976-6EAD-4F73-849B-613C8910A7B7}">
  <ds:schemaRefs>
    <ds:schemaRef ds:uri="http://schemas.microsoft.com/VisualStudio/2011/storyboarding/control"/>
  </ds:schemaRefs>
</ds:datastoreItem>
</file>

<file path=customXml/itemProps100.xml><?xml version="1.0" encoding="utf-8"?>
<ds:datastoreItem xmlns:ds="http://schemas.openxmlformats.org/officeDocument/2006/customXml" ds:itemID="{D605A050-BACD-4C75-A9F8-7944198B789F}">
  <ds:schemaRefs>
    <ds:schemaRef ds:uri="http://schemas.microsoft.com/VisualStudio/2011/storyboarding/control"/>
  </ds:schemaRefs>
</ds:datastoreItem>
</file>

<file path=customXml/itemProps101.xml><?xml version="1.0" encoding="utf-8"?>
<ds:datastoreItem xmlns:ds="http://schemas.openxmlformats.org/officeDocument/2006/customXml" ds:itemID="{359FDD0E-6AD9-43F4-9D67-E6DA4C1E9489}">
  <ds:schemaRefs>
    <ds:schemaRef ds:uri="http://schemas.microsoft.com/VisualStudio/2011/storyboarding/control"/>
  </ds:schemaRefs>
</ds:datastoreItem>
</file>

<file path=customXml/itemProps102.xml><?xml version="1.0" encoding="utf-8"?>
<ds:datastoreItem xmlns:ds="http://schemas.openxmlformats.org/officeDocument/2006/customXml" ds:itemID="{AD6419FA-AEB4-4AA4-8DD3-8D153A86C1DD}">
  <ds:schemaRefs>
    <ds:schemaRef ds:uri="http://schemas.microsoft.com/VisualStudio/2011/storyboarding/control"/>
  </ds:schemaRefs>
</ds:datastoreItem>
</file>

<file path=customXml/itemProps103.xml><?xml version="1.0" encoding="utf-8"?>
<ds:datastoreItem xmlns:ds="http://schemas.openxmlformats.org/officeDocument/2006/customXml" ds:itemID="{0B6F0ADB-227C-4B32-87B1-8EBA1EFD23D4}">
  <ds:schemaRefs>
    <ds:schemaRef ds:uri="http://schemas.microsoft.com/VisualStudio/2011/storyboarding/control"/>
  </ds:schemaRefs>
</ds:datastoreItem>
</file>

<file path=customXml/itemProps104.xml><?xml version="1.0" encoding="utf-8"?>
<ds:datastoreItem xmlns:ds="http://schemas.openxmlformats.org/officeDocument/2006/customXml" ds:itemID="{51C8D162-D571-4171-A332-3A16D47C8B61}">
  <ds:schemaRefs>
    <ds:schemaRef ds:uri="http://schemas.microsoft.com/VisualStudio/2011/storyboarding/control"/>
  </ds:schemaRefs>
</ds:datastoreItem>
</file>

<file path=customXml/itemProps105.xml><?xml version="1.0" encoding="utf-8"?>
<ds:datastoreItem xmlns:ds="http://schemas.openxmlformats.org/officeDocument/2006/customXml" ds:itemID="{9D0E7446-5BDF-45FB-BD52-6AFC59A51F6C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97610A5B-CF6D-4C6B-A115-F5F7940CFB6C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2CEB64D6-6605-43EA-A269-824CD040E32B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A7EC16F4-ECD0-484B-8603-B732E5AA34C9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62DD31DC-38DA-4D0C-915B-5CCF79BD9EB9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5F19149B-4E30-4666-BC41-1508648E01F9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CC90D84C-C8AD-4B34-ABE6-51F228677D67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2C4F902D-2D74-4479-A336-7415CBBF46A9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3EA2E2C5-E7C6-46C4-BFFB-4904A2954985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59A565CD-64D5-4FF2-88F7-91AD70EA8296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17584B0-01FD-4B91-9318-4845FEE3286E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6A48E34C-25AC-48C4-BE81-46EE829F82BF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19DD98C4-FEE2-4C40-938A-603BF9FC3082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DA1AB455-619C-449C-88E7-C2DF5721E40C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78FE7C32-C0A3-4895-84E6-920DCBBF0401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E191ABE3-7550-4DB5-81C2-7C673CE32C09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F8B42005-F28B-4E3D-B65D-063C75168704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BFB893F4-4A15-4FBB-8A35-521F385AAAC4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CF459519-5587-47A8-86A6-F2FE1064A186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4F8D7E62-1DAF-4A7E-8F13-8E3388E5E7C0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29AB715F-D547-4733-B42E-746408FD6323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9E7F2C36-BCCF-48EE-98E7-7E7B1D597411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8A2D275E-4B0C-4BB9-8DC4-F57B97A186E5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C3B8DD9C-BCDE-4FA8-92DB-FD14702E33CB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223D7A5E-C799-4422-898B-4FD3622EFFB1}">
  <ds:schemaRefs>
    <ds:schemaRef ds:uri="http://schemas.microsoft.com/VisualStudio/2011/storyboarding/control"/>
  </ds:schemaRefs>
</ds:datastoreItem>
</file>

<file path=customXml/itemProps33.xml><?xml version="1.0" encoding="utf-8"?>
<ds:datastoreItem xmlns:ds="http://schemas.openxmlformats.org/officeDocument/2006/customXml" ds:itemID="{03CDF07C-0E75-4BF3-AF83-EEA53E46761A}">
  <ds:schemaRefs>
    <ds:schemaRef ds:uri="http://schemas.microsoft.com/VisualStudio/2011/storyboarding/control"/>
  </ds:schemaRefs>
</ds:datastoreItem>
</file>

<file path=customXml/itemProps34.xml><?xml version="1.0" encoding="utf-8"?>
<ds:datastoreItem xmlns:ds="http://schemas.openxmlformats.org/officeDocument/2006/customXml" ds:itemID="{9DC4A35A-097B-47CE-B2ED-B438DB246883}">
  <ds:schemaRefs>
    <ds:schemaRef ds:uri="http://schemas.microsoft.com/VisualStudio/2011/storyboarding/control"/>
  </ds:schemaRefs>
</ds:datastoreItem>
</file>

<file path=customXml/itemProps35.xml><?xml version="1.0" encoding="utf-8"?>
<ds:datastoreItem xmlns:ds="http://schemas.openxmlformats.org/officeDocument/2006/customXml" ds:itemID="{23523897-0624-474D-A338-88E56A34B440}">
  <ds:schemaRefs>
    <ds:schemaRef ds:uri="http://schemas.microsoft.com/VisualStudio/2011/storyboarding/control"/>
  </ds:schemaRefs>
</ds:datastoreItem>
</file>

<file path=customXml/itemProps36.xml><?xml version="1.0" encoding="utf-8"?>
<ds:datastoreItem xmlns:ds="http://schemas.openxmlformats.org/officeDocument/2006/customXml" ds:itemID="{06EA4BD8-071E-47C4-9028-06C2BAB2DA2C}">
  <ds:schemaRefs>
    <ds:schemaRef ds:uri="http://schemas.microsoft.com/VisualStudio/2011/storyboarding/control"/>
  </ds:schemaRefs>
</ds:datastoreItem>
</file>

<file path=customXml/itemProps37.xml><?xml version="1.0" encoding="utf-8"?>
<ds:datastoreItem xmlns:ds="http://schemas.openxmlformats.org/officeDocument/2006/customXml" ds:itemID="{8667E21A-2D11-4EEA-91BC-6477840413DB}">
  <ds:schemaRefs>
    <ds:schemaRef ds:uri="http://schemas.microsoft.com/VisualStudio/2011/storyboarding/control"/>
  </ds:schemaRefs>
</ds:datastoreItem>
</file>

<file path=customXml/itemProps38.xml><?xml version="1.0" encoding="utf-8"?>
<ds:datastoreItem xmlns:ds="http://schemas.openxmlformats.org/officeDocument/2006/customXml" ds:itemID="{352FE0F6-4C7F-4CE7-9FFA-32A0319FBE97}">
  <ds:schemaRefs>
    <ds:schemaRef ds:uri="http://schemas.microsoft.com/VisualStudio/2011/storyboarding/control"/>
  </ds:schemaRefs>
</ds:datastoreItem>
</file>

<file path=customXml/itemProps39.xml><?xml version="1.0" encoding="utf-8"?>
<ds:datastoreItem xmlns:ds="http://schemas.openxmlformats.org/officeDocument/2006/customXml" ds:itemID="{003EE24E-3746-4DC8-B638-C2D868272031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1BE11BB0-D3E5-4C1A-850F-422D7A6B29DB}">
  <ds:schemaRefs>
    <ds:schemaRef ds:uri="http://schemas.microsoft.com/VisualStudio/2011/storyboarding/control"/>
  </ds:schemaRefs>
</ds:datastoreItem>
</file>

<file path=customXml/itemProps40.xml><?xml version="1.0" encoding="utf-8"?>
<ds:datastoreItem xmlns:ds="http://schemas.openxmlformats.org/officeDocument/2006/customXml" ds:itemID="{49DB16FF-DC3F-43EF-9A5F-2358D54D43CB}">
  <ds:schemaRefs>
    <ds:schemaRef ds:uri="http://schemas.microsoft.com/VisualStudio/2011/storyboarding/control"/>
  </ds:schemaRefs>
</ds:datastoreItem>
</file>

<file path=customXml/itemProps41.xml><?xml version="1.0" encoding="utf-8"?>
<ds:datastoreItem xmlns:ds="http://schemas.openxmlformats.org/officeDocument/2006/customXml" ds:itemID="{0912C7D9-9459-4B92-BB9B-9E3D63B2707A}">
  <ds:schemaRefs>
    <ds:schemaRef ds:uri="http://schemas.microsoft.com/VisualStudio/2011/storyboarding/control"/>
  </ds:schemaRefs>
</ds:datastoreItem>
</file>

<file path=customXml/itemProps42.xml><?xml version="1.0" encoding="utf-8"?>
<ds:datastoreItem xmlns:ds="http://schemas.openxmlformats.org/officeDocument/2006/customXml" ds:itemID="{8740A525-4833-455C-B60E-241F92892BCB}">
  <ds:schemaRefs>
    <ds:schemaRef ds:uri="http://schemas.microsoft.com/VisualStudio/2011/storyboarding/control"/>
  </ds:schemaRefs>
</ds:datastoreItem>
</file>

<file path=customXml/itemProps43.xml><?xml version="1.0" encoding="utf-8"?>
<ds:datastoreItem xmlns:ds="http://schemas.openxmlformats.org/officeDocument/2006/customXml" ds:itemID="{A25FF792-D79D-4BED-A298-AED59FAA593E}">
  <ds:schemaRefs>
    <ds:schemaRef ds:uri="http://schemas.microsoft.com/VisualStudio/2011/storyboarding/control"/>
  </ds:schemaRefs>
</ds:datastoreItem>
</file>

<file path=customXml/itemProps44.xml><?xml version="1.0" encoding="utf-8"?>
<ds:datastoreItem xmlns:ds="http://schemas.openxmlformats.org/officeDocument/2006/customXml" ds:itemID="{A0C96513-0A2B-497B-9C25-32DE3044A9F9}">
  <ds:schemaRefs>
    <ds:schemaRef ds:uri="http://schemas.microsoft.com/VisualStudio/2011/storyboarding/control"/>
  </ds:schemaRefs>
</ds:datastoreItem>
</file>

<file path=customXml/itemProps45.xml><?xml version="1.0" encoding="utf-8"?>
<ds:datastoreItem xmlns:ds="http://schemas.openxmlformats.org/officeDocument/2006/customXml" ds:itemID="{1C73832C-1CE7-42B1-987F-87472FE6B8B5}">
  <ds:schemaRefs>
    <ds:schemaRef ds:uri="http://schemas.microsoft.com/VisualStudio/2011/storyboarding/control"/>
  </ds:schemaRefs>
</ds:datastoreItem>
</file>

<file path=customXml/itemProps46.xml><?xml version="1.0" encoding="utf-8"?>
<ds:datastoreItem xmlns:ds="http://schemas.openxmlformats.org/officeDocument/2006/customXml" ds:itemID="{B1509728-B3BC-4046-8D7F-B0938BCFCD65}">
  <ds:schemaRefs>
    <ds:schemaRef ds:uri="http://schemas.microsoft.com/VisualStudio/2011/storyboarding/control"/>
  </ds:schemaRefs>
</ds:datastoreItem>
</file>

<file path=customXml/itemProps47.xml><?xml version="1.0" encoding="utf-8"?>
<ds:datastoreItem xmlns:ds="http://schemas.openxmlformats.org/officeDocument/2006/customXml" ds:itemID="{BC880704-D7AA-4F8E-BE4D-4B8CCCCCF1A0}">
  <ds:schemaRefs>
    <ds:schemaRef ds:uri="http://schemas.microsoft.com/VisualStudio/2011/storyboarding/control"/>
  </ds:schemaRefs>
</ds:datastoreItem>
</file>

<file path=customXml/itemProps48.xml><?xml version="1.0" encoding="utf-8"?>
<ds:datastoreItem xmlns:ds="http://schemas.openxmlformats.org/officeDocument/2006/customXml" ds:itemID="{10DD1227-81A3-4F35-B1B7-CC6FE6FF2D8F}">
  <ds:schemaRefs>
    <ds:schemaRef ds:uri="http://schemas.microsoft.com/VisualStudio/2011/storyboarding/control"/>
  </ds:schemaRefs>
</ds:datastoreItem>
</file>

<file path=customXml/itemProps49.xml><?xml version="1.0" encoding="utf-8"?>
<ds:datastoreItem xmlns:ds="http://schemas.openxmlformats.org/officeDocument/2006/customXml" ds:itemID="{A8CFE70F-E219-4FEE-9F3E-91A0FEB18DD2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678A7CEF-09BA-4BA7-BFA3-94337BB32587}">
  <ds:schemaRefs>
    <ds:schemaRef ds:uri="http://schemas.microsoft.com/VisualStudio/2011/storyboarding/control"/>
  </ds:schemaRefs>
</ds:datastoreItem>
</file>

<file path=customXml/itemProps50.xml><?xml version="1.0" encoding="utf-8"?>
<ds:datastoreItem xmlns:ds="http://schemas.openxmlformats.org/officeDocument/2006/customXml" ds:itemID="{19CC5354-DD69-4E0F-94CE-E6E89691E6B6}">
  <ds:schemaRefs>
    <ds:schemaRef ds:uri="http://schemas.microsoft.com/VisualStudio/2011/storyboarding/control"/>
  </ds:schemaRefs>
</ds:datastoreItem>
</file>

<file path=customXml/itemProps51.xml><?xml version="1.0" encoding="utf-8"?>
<ds:datastoreItem xmlns:ds="http://schemas.openxmlformats.org/officeDocument/2006/customXml" ds:itemID="{B66D48EB-2172-4D9B-939B-5AE1330C90B8}">
  <ds:schemaRefs>
    <ds:schemaRef ds:uri="http://schemas.microsoft.com/VisualStudio/2011/storyboarding/control"/>
  </ds:schemaRefs>
</ds:datastoreItem>
</file>

<file path=customXml/itemProps52.xml><?xml version="1.0" encoding="utf-8"?>
<ds:datastoreItem xmlns:ds="http://schemas.openxmlformats.org/officeDocument/2006/customXml" ds:itemID="{7FB133BE-C446-443F-BAA9-125D93B8A345}">
  <ds:schemaRefs>
    <ds:schemaRef ds:uri="http://schemas.microsoft.com/VisualStudio/2011/storyboarding/control"/>
  </ds:schemaRefs>
</ds:datastoreItem>
</file>

<file path=customXml/itemProps53.xml><?xml version="1.0" encoding="utf-8"?>
<ds:datastoreItem xmlns:ds="http://schemas.openxmlformats.org/officeDocument/2006/customXml" ds:itemID="{3D2DE0BA-9AFC-4D1B-830A-072EDEE21562}">
  <ds:schemaRefs>
    <ds:schemaRef ds:uri="http://schemas.microsoft.com/VisualStudio/2011/storyboarding/control"/>
  </ds:schemaRefs>
</ds:datastoreItem>
</file>

<file path=customXml/itemProps54.xml><?xml version="1.0" encoding="utf-8"?>
<ds:datastoreItem xmlns:ds="http://schemas.openxmlformats.org/officeDocument/2006/customXml" ds:itemID="{33E45DFC-8660-43E7-9381-F961B8B95227}">
  <ds:schemaRefs>
    <ds:schemaRef ds:uri="http://schemas.microsoft.com/VisualStudio/2011/storyboarding/control"/>
  </ds:schemaRefs>
</ds:datastoreItem>
</file>

<file path=customXml/itemProps55.xml><?xml version="1.0" encoding="utf-8"?>
<ds:datastoreItem xmlns:ds="http://schemas.openxmlformats.org/officeDocument/2006/customXml" ds:itemID="{DD246A31-62C1-49CF-8021-EB9753E3AD48}">
  <ds:schemaRefs>
    <ds:schemaRef ds:uri="http://schemas.microsoft.com/VisualStudio/2011/storyboarding/control"/>
  </ds:schemaRefs>
</ds:datastoreItem>
</file>

<file path=customXml/itemProps56.xml><?xml version="1.0" encoding="utf-8"?>
<ds:datastoreItem xmlns:ds="http://schemas.openxmlformats.org/officeDocument/2006/customXml" ds:itemID="{9C285376-E55B-4F4C-928F-5EB68C417E48}">
  <ds:schemaRefs>
    <ds:schemaRef ds:uri="http://schemas.microsoft.com/VisualStudio/2011/storyboarding/control"/>
  </ds:schemaRefs>
</ds:datastoreItem>
</file>

<file path=customXml/itemProps57.xml><?xml version="1.0" encoding="utf-8"?>
<ds:datastoreItem xmlns:ds="http://schemas.openxmlformats.org/officeDocument/2006/customXml" ds:itemID="{F96637F1-D85A-4B5B-AEB7-5D6C4D04B8E8}">
  <ds:schemaRefs>
    <ds:schemaRef ds:uri="http://schemas.microsoft.com/VisualStudio/2011/storyboarding/control"/>
  </ds:schemaRefs>
</ds:datastoreItem>
</file>

<file path=customXml/itemProps58.xml><?xml version="1.0" encoding="utf-8"?>
<ds:datastoreItem xmlns:ds="http://schemas.openxmlformats.org/officeDocument/2006/customXml" ds:itemID="{B49246FF-1489-4FD3-AA9F-DB6A38771AE0}">
  <ds:schemaRefs>
    <ds:schemaRef ds:uri="http://schemas.microsoft.com/VisualStudio/2011/storyboarding/control"/>
  </ds:schemaRefs>
</ds:datastoreItem>
</file>

<file path=customXml/itemProps59.xml><?xml version="1.0" encoding="utf-8"?>
<ds:datastoreItem xmlns:ds="http://schemas.openxmlformats.org/officeDocument/2006/customXml" ds:itemID="{66AB9E03-FB5D-4AD8-8B48-F4257223DE51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005F2CCE-C1E8-4CE3-89A8-F2EA03816ECE}">
  <ds:schemaRefs>
    <ds:schemaRef ds:uri="http://schemas.microsoft.com/VisualStudio/2011/storyboarding/control"/>
  </ds:schemaRefs>
</ds:datastoreItem>
</file>

<file path=customXml/itemProps60.xml><?xml version="1.0" encoding="utf-8"?>
<ds:datastoreItem xmlns:ds="http://schemas.openxmlformats.org/officeDocument/2006/customXml" ds:itemID="{35D2C34C-B6EF-4AE2-A292-8C078F16E27E}">
  <ds:schemaRefs>
    <ds:schemaRef ds:uri="http://schemas.microsoft.com/VisualStudio/2011/storyboarding/control"/>
  </ds:schemaRefs>
</ds:datastoreItem>
</file>

<file path=customXml/itemProps61.xml><?xml version="1.0" encoding="utf-8"?>
<ds:datastoreItem xmlns:ds="http://schemas.openxmlformats.org/officeDocument/2006/customXml" ds:itemID="{D0ECFCDD-6878-4508-8A43-2B9CB4279F29}">
  <ds:schemaRefs>
    <ds:schemaRef ds:uri="http://schemas.microsoft.com/VisualStudio/2011/storyboarding/control"/>
  </ds:schemaRefs>
</ds:datastoreItem>
</file>

<file path=customXml/itemProps62.xml><?xml version="1.0" encoding="utf-8"?>
<ds:datastoreItem xmlns:ds="http://schemas.openxmlformats.org/officeDocument/2006/customXml" ds:itemID="{82BB6B48-AA6E-43DD-B1D7-F87B68C2B7B5}">
  <ds:schemaRefs>
    <ds:schemaRef ds:uri="http://schemas.microsoft.com/VisualStudio/2011/storyboarding/control"/>
  </ds:schemaRefs>
</ds:datastoreItem>
</file>

<file path=customXml/itemProps63.xml><?xml version="1.0" encoding="utf-8"?>
<ds:datastoreItem xmlns:ds="http://schemas.openxmlformats.org/officeDocument/2006/customXml" ds:itemID="{3325B4F5-1E9D-45E0-BE8D-0D154FCFA1FD}">
  <ds:schemaRefs>
    <ds:schemaRef ds:uri="http://schemas.microsoft.com/VisualStudio/2011/storyboarding/control"/>
  </ds:schemaRefs>
</ds:datastoreItem>
</file>

<file path=customXml/itemProps64.xml><?xml version="1.0" encoding="utf-8"?>
<ds:datastoreItem xmlns:ds="http://schemas.openxmlformats.org/officeDocument/2006/customXml" ds:itemID="{F9347623-ED5B-4552-8360-92F99908713F}">
  <ds:schemaRefs>
    <ds:schemaRef ds:uri="http://schemas.microsoft.com/VisualStudio/2011/storyboarding/control"/>
  </ds:schemaRefs>
</ds:datastoreItem>
</file>

<file path=customXml/itemProps65.xml><?xml version="1.0" encoding="utf-8"?>
<ds:datastoreItem xmlns:ds="http://schemas.openxmlformats.org/officeDocument/2006/customXml" ds:itemID="{F6544F1E-6B48-4BFC-A8B4-1B12D869DD37}">
  <ds:schemaRefs>
    <ds:schemaRef ds:uri="http://schemas.microsoft.com/VisualStudio/2011/storyboarding/control"/>
  </ds:schemaRefs>
</ds:datastoreItem>
</file>

<file path=customXml/itemProps66.xml><?xml version="1.0" encoding="utf-8"?>
<ds:datastoreItem xmlns:ds="http://schemas.openxmlformats.org/officeDocument/2006/customXml" ds:itemID="{48DB3A27-5F9F-448A-B35E-503D2F0E4CEB}">
  <ds:schemaRefs>
    <ds:schemaRef ds:uri="http://schemas.microsoft.com/VisualStudio/2011/storyboarding/control"/>
  </ds:schemaRefs>
</ds:datastoreItem>
</file>

<file path=customXml/itemProps67.xml><?xml version="1.0" encoding="utf-8"?>
<ds:datastoreItem xmlns:ds="http://schemas.openxmlformats.org/officeDocument/2006/customXml" ds:itemID="{21E0FD22-FD23-4467-B80B-4075123D268A}">
  <ds:schemaRefs>
    <ds:schemaRef ds:uri="http://schemas.microsoft.com/VisualStudio/2011/storyboarding/control"/>
  </ds:schemaRefs>
</ds:datastoreItem>
</file>

<file path=customXml/itemProps68.xml><?xml version="1.0" encoding="utf-8"?>
<ds:datastoreItem xmlns:ds="http://schemas.openxmlformats.org/officeDocument/2006/customXml" ds:itemID="{FAD2A1AC-DC82-4F34-ACDA-B6A889AB7131}">
  <ds:schemaRefs>
    <ds:schemaRef ds:uri="http://schemas.microsoft.com/VisualStudio/2011/storyboarding/control"/>
  </ds:schemaRefs>
</ds:datastoreItem>
</file>

<file path=customXml/itemProps69.xml><?xml version="1.0" encoding="utf-8"?>
<ds:datastoreItem xmlns:ds="http://schemas.openxmlformats.org/officeDocument/2006/customXml" ds:itemID="{8A6A21F9-0427-49FC-B062-E2925756F6DC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5C5103A7-5BB4-4938-B7EA-42B93910C9BD}">
  <ds:schemaRefs>
    <ds:schemaRef ds:uri="http://schemas.microsoft.com/VisualStudio/2011/storyboarding/control"/>
  </ds:schemaRefs>
</ds:datastoreItem>
</file>

<file path=customXml/itemProps70.xml><?xml version="1.0" encoding="utf-8"?>
<ds:datastoreItem xmlns:ds="http://schemas.openxmlformats.org/officeDocument/2006/customXml" ds:itemID="{1B772548-C6D5-4EA0-B7F4-5EB6607DC284}">
  <ds:schemaRefs>
    <ds:schemaRef ds:uri="http://schemas.microsoft.com/VisualStudio/2011/storyboarding/control"/>
  </ds:schemaRefs>
</ds:datastoreItem>
</file>

<file path=customXml/itemProps71.xml><?xml version="1.0" encoding="utf-8"?>
<ds:datastoreItem xmlns:ds="http://schemas.openxmlformats.org/officeDocument/2006/customXml" ds:itemID="{81ECDBD2-41F4-4597-804A-937D1F5EA095}">
  <ds:schemaRefs>
    <ds:schemaRef ds:uri="http://schemas.microsoft.com/VisualStudio/2011/storyboarding/control"/>
  </ds:schemaRefs>
</ds:datastoreItem>
</file>

<file path=customXml/itemProps72.xml><?xml version="1.0" encoding="utf-8"?>
<ds:datastoreItem xmlns:ds="http://schemas.openxmlformats.org/officeDocument/2006/customXml" ds:itemID="{87ECADB6-9503-4B9A-8372-E8CDEAE5A966}">
  <ds:schemaRefs>
    <ds:schemaRef ds:uri="http://schemas.microsoft.com/VisualStudio/2011/storyboarding/control"/>
  </ds:schemaRefs>
</ds:datastoreItem>
</file>

<file path=customXml/itemProps73.xml><?xml version="1.0" encoding="utf-8"?>
<ds:datastoreItem xmlns:ds="http://schemas.openxmlformats.org/officeDocument/2006/customXml" ds:itemID="{A334C3CD-F0E4-44D7-AEEB-BC669BE3696B}">
  <ds:schemaRefs>
    <ds:schemaRef ds:uri="http://schemas.microsoft.com/VisualStudio/2011/storyboarding/control"/>
  </ds:schemaRefs>
</ds:datastoreItem>
</file>

<file path=customXml/itemProps74.xml><?xml version="1.0" encoding="utf-8"?>
<ds:datastoreItem xmlns:ds="http://schemas.openxmlformats.org/officeDocument/2006/customXml" ds:itemID="{9074DA39-C821-4F9B-947C-6B93E128DFF0}">
  <ds:schemaRefs>
    <ds:schemaRef ds:uri="http://schemas.microsoft.com/VisualStudio/2011/storyboarding/control"/>
  </ds:schemaRefs>
</ds:datastoreItem>
</file>

<file path=customXml/itemProps75.xml><?xml version="1.0" encoding="utf-8"?>
<ds:datastoreItem xmlns:ds="http://schemas.openxmlformats.org/officeDocument/2006/customXml" ds:itemID="{547759B9-1EE1-4EA0-AFE6-1E2838DBA292}">
  <ds:schemaRefs>
    <ds:schemaRef ds:uri="http://schemas.microsoft.com/VisualStudio/2011/storyboarding/control"/>
  </ds:schemaRefs>
</ds:datastoreItem>
</file>

<file path=customXml/itemProps76.xml><?xml version="1.0" encoding="utf-8"?>
<ds:datastoreItem xmlns:ds="http://schemas.openxmlformats.org/officeDocument/2006/customXml" ds:itemID="{D9479AFA-E28E-4A40-AE66-AC0B207813F5}">
  <ds:schemaRefs>
    <ds:schemaRef ds:uri="http://schemas.microsoft.com/VisualStudio/2011/storyboarding/control"/>
  </ds:schemaRefs>
</ds:datastoreItem>
</file>

<file path=customXml/itemProps77.xml><?xml version="1.0" encoding="utf-8"?>
<ds:datastoreItem xmlns:ds="http://schemas.openxmlformats.org/officeDocument/2006/customXml" ds:itemID="{77253791-DD19-40DE-9C56-217D1C21C31E}">
  <ds:schemaRefs>
    <ds:schemaRef ds:uri="http://schemas.microsoft.com/VisualStudio/2011/storyboarding/control"/>
  </ds:schemaRefs>
</ds:datastoreItem>
</file>

<file path=customXml/itemProps78.xml><?xml version="1.0" encoding="utf-8"?>
<ds:datastoreItem xmlns:ds="http://schemas.openxmlformats.org/officeDocument/2006/customXml" ds:itemID="{03EA86D2-50DC-4058-8C4E-EF47DB35DA56}">
  <ds:schemaRefs>
    <ds:schemaRef ds:uri="http://schemas.microsoft.com/VisualStudio/2011/storyboarding/control"/>
  </ds:schemaRefs>
</ds:datastoreItem>
</file>

<file path=customXml/itemProps79.xml><?xml version="1.0" encoding="utf-8"?>
<ds:datastoreItem xmlns:ds="http://schemas.openxmlformats.org/officeDocument/2006/customXml" ds:itemID="{37CB2EF7-A1CF-4062-994C-07D95581DA28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811224F6-3ACA-429F-A794-5C1AE3EF3A65}">
  <ds:schemaRefs>
    <ds:schemaRef ds:uri="http://schemas.microsoft.com/VisualStudio/2011/storyboarding/control"/>
  </ds:schemaRefs>
</ds:datastoreItem>
</file>

<file path=customXml/itemProps80.xml><?xml version="1.0" encoding="utf-8"?>
<ds:datastoreItem xmlns:ds="http://schemas.openxmlformats.org/officeDocument/2006/customXml" ds:itemID="{E53326B3-AC68-4400-8BDD-243CBBC02911}">
  <ds:schemaRefs>
    <ds:schemaRef ds:uri="http://schemas.microsoft.com/VisualStudio/2011/storyboarding/control"/>
  </ds:schemaRefs>
</ds:datastoreItem>
</file>

<file path=customXml/itemProps81.xml><?xml version="1.0" encoding="utf-8"?>
<ds:datastoreItem xmlns:ds="http://schemas.openxmlformats.org/officeDocument/2006/customXml" ds:itemID="{F524498C-CCE6-4726-87AC-92317F218D39}">
  <ds:schemaRefs>
    <ds:schemaRef ds:uri="http://schemas.microsoft.com/VisualStudio/2011/storyboarding/control"/>
  </ds:schemaRefs>
</ds:datastoreItem>
</file>

<file path=customXml/itemProps82.xml><?xml version="1.0" encoding="utf-8"?>
<ds:datastoreItem xmlns:ds="http://schemas.openxmlformats.org/officeDocument/2006/customXml" ds:itemID="{B0DA8226-93EA-4D62-ABEC-20998334C5F8}">
  <ds:schemaRefs>
    <ds:schemaRef ds:uri="http://schemas.microsoft.com/VisualStudio/2011/storyboarding/control"/>
  </ds:schemaRefs>
</ds:datastoreItem>
</file>

<file path=customXml/itemProps83.xml><?xml version="1.0" encoding="utf-8"?>
<ds:datastoreItem xmlns:ds="http://schemas.openxmlformats.org/officeDocument/2006/customXml" ds:itemID="{3EA5DD63-FBAB-49C0-8EC2-D68A04B06BCB}">
  <ds:schemaRefs>
    <ds:schemaRef ds:uri="http://schemas.microsoft.com/VisualStudio/2011/storyboarding/control"/>
  </ds:schemaRefs>
</ds:datastoreItem>
</file>

<file path=customXml/itemProps84.xml><?xml version="1.0" encoding="utf-8"?>
<ds:datastoreItem xmlns:ds="http://schemas.openxmlformats.org/officeDocument/2006/customXml" ds:itemID="{706EA1C4-B1D2-4D7D-B420-0315D5BF1B6B}">
  <ds:schemaRefs>
    <ds:schemaRef ds:uri="http://schemas.microsoft.com/VisualStudio/2011/storyboarding/control"/>
  </ds:schemaRefs>
</ds:datastoreItem>
</file>

<file path=customXml/itemProps85.xml><?xml version="1.0" encoding="utf-8"?>
<ds:datastoreItem xmlns:ds="http://schemas.openxmlformats.org/officeDocument/2006/customXml" ds:itemID="{C0A01A0D-0832-4E17-A6F2-57E530EF7AE6}">
  <ds:schemaRefs>
    <ds:schemaRef ds:uri="http://schemas.microsoft.com/VisualStudio/2011/storyboarding/control"/>
  </ds:schemaRefs>
</ds:datastoreItem>
</file>

<file path=customXml/itemProps86.xml><?xml version="1.0" encoding="utf-8"?>
<ds:datastoreItem xmlns:ds="http://schemas.openxmlformats.org/officeDocument/2006/customXml" ds:itemID="{B7A0B27E-AB40-493C-86BD-C76DA0A4BACA}">
  <ds:schemaRefs>
    <ds:schemaRef ds:uri="http://schemas.microsoft.com/VisualStudio/2011/storyboarding/control"/>
  </ds:schemaRefs>
</ds:datastoreItem>
</file>

<file path=customXml/itemProps87.xml><?xml version="1.0" encoding="utf-8"?>
<ds:datastoreItem xmlns:ds="http://schemas.openxmlformats.org/officeDocument/2006/customXml" ds:itemID="{181C171F-67B0-4D01-AE28-CCEC818EA543}">
  <ds:schemaRefs>
    <ds:schemaRef ds:uri="http://schemas.microsoft.com/VisualStudio/2011/storyboarding/control"/>
  </ds:schemaRefs>
</ds:datastoreItem>
</file>

<file path=customXml/itemProps88.xml><?xml version="1.0" encoding="utf-8"?>
<ds:datastoreItem xmlns:ds="http://schemas.openxmlformats.org/officeDocument/2006/customXml" ds:itemID="{2E6E67BC-705D-4E31-83CC-6E599F4A185C}">
  <ds:schemaRefs>
    <ds:schemaRef ds:uri="http://schemas.microsoft.com/VisualStudio/2011/storyboarding/control"/>
  </ds:schemaRefs>
</ds:datastoreItem>
</file>

<file path=customXml/itemProps89.xml><?xml version="1.0" encoding="utf-8"?>
<ds:datastoreItem xmlns:ds="http://schemas.openxmlformats.org/officeDocument/2006/customXml" ds:itemID="{77FCC3B3-12AA-4050-87CD-370CF9F72048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2583C33B-00C8-40F2-B0EF-E324AD5837A2}">
  <ds:schemaRefs>
    <ds:schemaRef ds:uri="http://schemas.microsoft.com/VisualStudio/2011/storyboarding/control"/>
  </ds:schemaRefs>
</ds:datastoreItem>
</file>

<file path=customXml/itemProps90.xml><?xml version="1.0" encoding="utf-8"?>
<ds:datastoreItem xmlns:ds="http://schemas.openxmlformats.org/officeDocument/2006/customXml" ds:itemID="{1D29FCE2-5922-4C6E-A9A0-710C4ADA8F96}">
  <ds:schemaRefs>
    <ds:schemaRef ds:uri="http://schemas.microsoft.com/VisualStudio/2011/storyboarding/control"/>
  </ds:schemaRefs>
</ds:datastoreItem>
</file>

<file path=customXml/itemProps91.xml><?xml version="1.0" encoding="utf-8"?>
<ds:datastoreItem xmlns:ds="http://schemas.openxmlformats.org/officeDocument/2006/customXml" ds:itemID="{D961776E-1771-4E0F-B3AB-4DDDF0058E87}">
  <ds:schemaRefs>
    <ds:schemaRef ds:uri="http://schemas.microsoft.com/VisualStudio/2011/storyboarding/control"/>
  </ds:schemaRefs>
</ds:datastoreItem>
</file>

<file path=customXml/itemProps92.xml><?xml version="1.0" encoding="utf-8"?>
<ds:datastoreItem xmlns:ds="http://schemas.openxmlformats.org/officeDocument/2006/customXml" ds:itemID="{8DEE302C-0F62-4B0B-9E07-B2F0F9AC0AD1}">
  <ds:schemaRefs>
    <ds:schemaRef ds:uri="http://schemas.microsoft.com/VisualStudio/2011/storyboarding/control"/>
  </ds:schemaRefs>
</ds:datastoreItem>
</file>

<file path=customXml/itemProps93.xml><?xml version="1.0" encoding="utf-8"?>
<ds:datastoreItem xmlns:ds="http://schemas.openxmlformats.org/officeDocument/2006/customXml" ds:itemID="{08F08C40-CF93-434A-A6E3-EB72D49BA027}">
  <ds:schemaRefs>
    <ds:schemaRef ds:uri="http://schemas.microsoft.com/VisualStudio/2011/storyboarding/control"/>
  </ds:schemaRefs>
</ds:datastoreItem>
</file>

<file path=customXml/itemProps94.xml><?xml version="1.0" encoding="utf-8"?>
<ds:datastoreItem xmlns:ds="http://schemas.openxmlformats.org/officeDocument/2006/customXml" ds:itemID="{29DD0A3F-935B-49D5-B1DF-C56F3C1F38BD}">
  <ds:schemaRefs>
    <ds:schemaRef ds:uri="http://schemas.microsoft.com/VisualStudio/2011/storyboarding/control"/>
  </ds:schemaRefs>
</ds:datastoreItem>
</file>

<file path=customXml/itemProps95.xml><?xml version="1.0" encoding="utf-8"?>
<ds:datastoreItem xmlns:ds="http://schemas.openxmlformats.org/officeDocument/2006/customXml" ds:itemID="{519EBBC0-60B2-4777-ADB9-29052CBEC252}">
  <ds:schemaRefs>
    <ds:schemaRef ds:uri="http://schemas.microsoft.com/VisualStudio/2011/storyboarding/control"/>
  </ds:schemaRefs>
</ds:datastoreItem>
</file>

<file path=customXml/itemProps96.xml><?xml version="1.0" encoding="utf-8"?>
<ds:datastoreItem xmlns:ds="http://schemas.openxmlformats.org/officeDocument/2006/customXml" ds:itemID="{9E5432B3-1226-4893-A269-1049D36DECD7}">
  <ds:schemaRefs>
    <ds:schemaRef ds:uri="http://schemas.microsoft.com/VisualStudio/2011/storyboarding/control"/>
  </ds:schemaRefs>
</ds:datastoreItem>
</file>

<file path=customXml/itemProps97.xml><?xml version="1.0" encoding="utf-8"?>
<ds:datastoreItem xmlns:ds="http://schemas.openxmlformats.org/officeDocument/2006/customXml" ds:itemID="{56D0DA72-11C3-4797-9A6F-D3A6D55236C7}">
  <ds:schemaRefs>
    <ds:schemaRef ds:uri="http://schemas.microsoft.com/VisualStudio/2011/storyboarding/control"/>
  </ds:schemaRefs>
</ds:datastoreItem>
</file>

<file path=customXml/itemProps98.xml><?xml version="1.0" encoding="utf-8"?>
<ds:datastoreItem xmlns:ds="http://schemas.openxmlformats.org/officeDocument/2006/customXml" ds:itemID="{F8DB24C3-7D8C-4CE2-852B-5F1D514BC0F3}">
  <ds:schemaRefs>
    <ds:schemaRef ds:uri="http://schemas.microsoft.com/VisualStudio/2011/storyboarding/control"/>
  </ds:schemaRefs>
</ds:datastoreItem>
</file>

<file path=customXml/itemProps99.xml><?xml version="1.0" encoding="utf-8"?>
<ds:datastoreItem xmlns:ds="http://schemas.openxmlformats.org/officeDocument/2006/customXml" ds:itemID="{40AD2786-A420-40EE-8C35-C7D8C71F90A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template PVS</Template>
  <TotalTime>3285</TotalTime>
  <Words>6230</Words>
  <Application>Microsoft Office PowerPoint</Application>
  <PresentationFormat>Широкоэкранный</PresentationFormat>
  <Paragraphs>858</Paragraphs>
  <Slides>106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106</vt:i4>
      </vt:variant>
    </vt:vector>
  </HeadingPairs>
  <TitlesOfParts>
    <vt:vector size="113" baseType="lpstr">
      <vt:lpstr>Arial</vt:lpstr>
      <vt:lpstr>Manrope</vt:lpstr>
      <vt:lpstr>Calibri</vt:lpstr>
      <vt:lpstr>Consolas</vt:lpstr>
      <vt:lpstr>Wingdings</vt:lpstr>
      <vt:lpstr>Cascadia Mono</vt:lpstr>
      <vt:lpstr>PVS-Studio</vt:lpstr>
      <vt:lpstr>Статический анализ C++ кода по ГОСТ Р 71207-2024</vt:lpstr>
      <vt:lpstr>Андрей Карпов</vt:lpstr>
      <vt:lpstr>Начнём с ГОСТ Р 56939-2016 </vt:lpstr>
      <vt:lpstr>ГОСТ Р 56939-2016 </vt:lpstr>
      <vt:lpstr>Что такое «использование статических анализаторов кода»?</vt:lpstr>
      <vt:lpstr>Истории</vt:lpstr>
      <vt:lpstr>Ответ даёт ГОСТ Р 71207–2024</vt:lpstr>
      <vt:lpstr>ГОСТ Р 71207–2024</vt:lpstr>
      <vt:lpstr>Продолжает тренд формирования процессов разработки безопасного ПО</vt:lpstr>
      <vt:lpstr>Стандарт описывает</vt:lpstr>
      <vt:lpstr>Как ГОСТ скажется на процессе разработки?</vt:lpstr>
      <vt:lpstr>Термины</vt:lpstr>
      <vt:lpstr>Термины</vt:lpstr>
      <vt:lpstr>Анализ потока данных</vt:lpstr>
      <vt:lpstr>Анализ потока данных (xlang, C++)</vt:lpstr>
      <vt:lpstr>Анализ потока управления</vt:lpstr>
      <vt:lpstr>Анализ потока управления (Far2l, C++)</vt:lpstr>
      <vt:lpstr>Особенность PVS-Studio</vt:lpstr>
      <vt:lpstr>Пример (FreeCAD, С++)</vt:lpstr>
      <vt:lpstr>Анализ помеченных данных</vt:lpstr>
      <vt:lpstr>Анализ помеченных данных (NcFTP, C)</vt:lpstr>
      <vt:lpstr>Сигнатурный анализ</vt:lpstr>
      <vt:lpstr>Статический анализ это что-то типа регулярок?</vt:lpstr>
      <vt:lpstr>Сигнатурный анализ (Qemu, C)</vt:lpstr>
      <vt:lpstr>Анализ программы на синтаксическом уровне</vt:lpstr>
      <vt:lpstr>Анализ программы на синтаксическом уровне (Overgrowth, C++)</vt:lpstr>
      <vt:lpstr>Межпроцедурный контекстно-чувствительный анализ</vt:lpstr>
      <vt:lpstr>Межпроцедурный контекстно-чувствительный анализ (Blender, C++)</vt:lpstr>
      <vt:lpstr>Межпроцедурный контекстно-чувствительный анализ (Blender, C++)</vt:lpstr>
      <vt:lpstr>Межмодульный анализ</vt:lpstr>
      <vt:lpstr>Межмодульный анализ (mc, C)</vt:lpstr>
      <vt:lpstr>Межмодульный анализ (mc, C)</vt:lpstr>
      <vt:lpstr>Межмодульный анализ (mc, C)</vt:lpstr>
      <vt:lpstr>Межмодульный анализ (mc, C)</vt:lpstr>
      <vt:lpstr>Модельный вариант (ошибки)</vt:lpstr>
      <vt:lpstr>Модельный вариант ошибки (MuseScore, C++)</vt:lpstr>
      <vt:lpstr>Есть отдельные термины, которые я не очень понял</vt:lpstr>
      <vt:lpstr>Критическая ошибка (важнейшее понятие)</vt:lpstr>
      <vt:lpstr>Чем полезно понятие «критическая ошибка»?</vt:lpstr>
      <vt:lpstr>Классификация предупреждений</vt:lpstr>
      <vt:lpstr>PVS-Studio и критические ошибки</vt:lpstr>
      <vt:lpstr>Однако помним: «некритическая ошибка» тоже может быть опасной</vt:lpstr>
      <vt:lpstr>Презентация PowerPoint</vt:lpstr>
      <vt:lpstr>Критические ошибки, которые должен находить анализатор для компилируемых языков</vt:lpstr>
      <vt:lpstr>Ошибки непроверенного использования чувствительных данных</vt:lpstr>
      <vt:lpstr>Целочисленное переполнение (libtorrent, C++)</vt:lpstr>
      <vt:lpstr>Ошибки переполнения буфера (ICU, C)</vt:lpstr>
      <vt:lpstr>Ошибки некорректного использования системных процедур и интерфейсов, связанных с обеспечением ИБ (Crypto++, C++)</vt:lpstr>
      <vt:lpstr>Ошибки при работе с многопоточными примитивами (Zephyr, C)</vt:lpstr>
      <vt:lpstr>С и C++ особенные: ещё критические ошибки</vt:lpstr>
      <vt:lpstr>Ошибки разыменования нулевого указателя (MuditaOS, С++)</vt:lpstr>
      <vt:lpstr>Ошибки деления на ноль (LLVM, C)</vt:lpstr>
      <vt:lpstr>Ошибки управления динамической памятью (OpenToonz, C++)</vt:lpstr>
      <vt:lpstr>Ошибки управления динамической памятью (MuseScore, C++)</vt:lpstr>
      <vt:lpstr>Ошибки использования форматной строки (OpenCOLLADA, C++)</vt:lpstr>
      <vt:lpstr>Использование неинициализированных переменных (CovidSim Model, C++)</vt:lpstr>
      <vt:lpstr>Ошибки утечек памяти (PMDK, C)</vt:lpstr>
      <vt:lpstr>И других ресурсов (CMake, C)</vt:lpstr>
      <vt:lpstr>Посмотрели, как много нужно уметь находить</vt:lpstr>
      <vt:lpstr>Требования к методам анализа, реализованным в статическом анализаторе</vt:lpstr>
      <vt:lpstr>Внутрипроцедурный анализ потоков данных и управления (RPCS3, C++)</vt:lpstr>
      <vt:lpstr>Внутрипроцедурный анализ потоков данных и управления (Protobuf, C++)</vt:lpstr>
      <vt:lpstr>Презентация PowerPoint</vt:lpstr>
      <vt:lpstr>Презентация PowerPoint</vt:lpstr>
      <vt:lpstr>Презентация PowerPoint</vt:lpstr>
      <vt:lpstr>Презентация PowerPoint</vt:lpstr>
      <vt:lpstr>Межпроцедурный и межмодульный контекстно-чувствительный анализ потока данных</vt:lpstr>
      <vt:lpstr>Чувствительный к путям выполнения анализ потоков данных и управления</vt:lpstr>
      <vt:lpstr>Межпроцедурный и межмодульный контекстно-чувствительный анализ помеченных данных (C)</vt:lpstr>
      <vt:lpstr>Анализ программы на синтаксическом уровне</vt:lpstr>
      <vt:lpstr>Рекомендуется также использование следующих технологий</vt:lpstr>
      <vt:lpstr>Методы анализа для поиска дополнительных типов ошибок</vt:lpstr>
      <vt:lpstr>Статистический анализ (Linux Kernel, C)</vt:lpstr>
      <vt:lpstr>Что про ML/AI? </vt:lpstr>
      <vt:lpstr>Связь с безопасной разработкой ПО и различные требования</vt:lpstr>
      <vt:lpstr>Выявление критических ошибок</vt:lpstr>
      <vt:lpstr>Требования к инструментам статического анализа</vt:lpstr>
      <vt:lpstr>Требования к инструментам статического анализа</vt:lpstr>
      <vt:lpstr>Требования к порядку выполнения статического анализа, внедрение</vt:lpstr>
      <vt:lpstr>Требования к обновлениям</vt:lpstr>
      <vt:lpstr>Требования к регулярности</vt:lpstr>
      <vt:lpstr>«Анализатор запускается» не равно «анализатор внедрён»</vt:lpstr>
      <vt:lpstr>Нет подходу «анализатор запускается, но не смотрим»!</vt:lpstr>
      <vt:lpstr>Правка ошибок</vt:lpstr>
      <vt:lpstr>Контроль</vt:lpstr>
      <vt:lpstr>Настройка анализа чувствительных данных</vt:lpstr>
      <vt:lpstr>Контролируемая сборка</vt:lpstr>
      <vt:lpstr>Статический анализатор должен содержать в документации описание всех типов ошибок</vt:lpstr>
      <vt:lpstr>Cppcheck (описания просто нет)</vt:lpstr>
      <vt:lpstr>SpotBugs (чуть лучше)</vt:lpstr>
      <vt:lpstr>Ещё рекомендация по документированию диагностик</vt:lpstr>
      <vt:lpstr>Документация здорового человека (PVS-Studio)</vt:lpstr>
      <vt:lpstr>Пользовательские расширения</vt:lpstr>
      <vt:lpstr>Почему подсветка кода в IDЕ это ещё не анализатор кода</vt:lpstr>
      <vt:lpstr>Почему подсветка кода в IDЕ это ещё не анализатор кода</vt:lpstr>
      <vt:lpstr>Требования к специалистам, проводящим статический анализ</vt:lpstr>
      <vt:lpstr>Требования к специалистам</vt:lpstr>
      <vt:lpstr>Методика проверки требований к статическому анализатору</vt:lpstr>
      <vt:lpstr>Методика проверки требований к статическому анализатору</vt:lpstr>
      <vt:lpstr>Квалификационный набор тестов</vt:lpstr>
      <vt:lpstr>Квалификационный набор тестов</vt:lpstr>
      <vt:lpstr>Итоги</vt:lpstr>
      <vt:lpstr>Для пользователей анализаторов кода</vt:lpstr>
      <vt:lpstr>Для разработчиков анализаторов кода</vt:lpstr>
      <vt:lpstr>В целом приятные ощущения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Статический анализ C++ кода по ГОСТ Р 71207-2024</dc:title>
  <dc:creator>Boris Novoselov</dc:creator>
  <cp:lastModifiedBy>Andrey</cp:lastModifiedBy>
  <cp:revision>315</cp:revision>
  <dcterms:created xsi:type="dcterms:W3CDTF">2023-10-17T07:31:20Z</dcterms:created>
  <dcterms:modified xsi:type="dcterms:W3CDTF">2024-07-20T12:03:51Z</dcterms:modified>
</cp:coreProperties>
</file>