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naev@viva64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minaev@viva64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54;p13"/>
          <p:cNvPicPr/>
          <p:nvPr/>
        </p:nvPicPr>
        <p:blipFill>
          <a:blip r:embed="rId2"/>
          <a:stretch/>
        </p:blipFill>
        <p:spPr>
          <a:xfrm>
            <a:off x="0" y="360"/>
            <a:ext cx="9129960" cy="51296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548640" y="2468880"/>
            <a:ext cx="8398800" cy="12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200" b="0" strike="noStrike" spc="-1">
                <a:solidFill>
                  <a:srgbClr val="AFBF1B"/>
                </a:solidFill>
                <a:latin typeface="Roboto Black"/>
                <a:ea typeface="Roboto Black"/>
              </a:rPr>
              <a:t>Не связывайтесь с поддержкой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en-US" sz="3200" b="0" strike="noStrike" spc="-1">
                <a:solidFill>
                  <a:srgbClr val="AFBF1B"/>
                </a:solidFill>
                <a:latin typeface="Roboto Black"/>
                <a:ea typeface="Roboto Black"/>
              </a:rPr>
              <a:t>C++ программистов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2685960" y="4113360"/>
            <a:ext cx="37580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Юрий Минаев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320400" y="391392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1256400" y="294912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81" name="CustomShape 5"/>
          <p:cNvSpPr/>
          <p:nvPr/>
        </p:nvSpPr>
        <p:spPr>
          <a:xfrm>
            <a:off x="7865280" y="305028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2" name="CustomShape 6"/>
          <p:cNvSpPr/>
          <p:nvPr/>
        </p:nvSpPr>
        <p:spPr>
          <a:xfrm>
            <a:off x="8398800" y="398484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83" name="CustomShape 7"/>
          <p:cNvSpPr/>
          <p:nvPr/>
        </p:nvSpPr>
        <p:spPr>
          <a:xfrm>
            <a:off x="7430400" y="463608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4" name="CustomShape 8"/>
          <p:cNvSpPr/>
          <p:nvPr/>
        </p:nvSpPr>
        <p:spPr>
          <a:xfrm>
            <a:off x="1747800" y="4636080"/>
            <a:ext cx="345600" cy="1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85" name="CustomShape 9"/>
          <p:cNvSpPr/>
          <p:nvPr/>
        </p:nvSpPr>
        <p:spPr>
          <a:xfrm>
            <a:off x="4392000" y="290808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Не верьте стандартным функциям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09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352080" y="4808331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640080" y="1097280"/>
            <a:ext cx="7759800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bool 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set_value_convert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(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char_t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*&amp;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dest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, ....,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                      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int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value)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{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char 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[128];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sprintf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400" b="0" strike="noStrike" spc="-1" dirty="0" err="1">
                <a:solidFill>
                  <a:srgbClr val="C00000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en-US" sz="24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"%d"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value);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return 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set_value_buffer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(...., </a:t>
            </a:r>
            <a:r>
              <a:rPr lang="en-US" sz="2400" b="0" strike="noStrike" spc="-1" dirty="0" err="1">
                <a:solidFill>
                  <a:srgbClr val="C00000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);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}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54" name="CustomShape 7"/>
          <p:cNvSpPr/>
          <p:nvPr/>
        </p:nvSpPr>
        <p:spPr>
          <a:xfrm>
            <a:off x="640080" y="4268160"/>
            <a:ext cx="766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Roboto"/>
                <a:ea typeface="DejaVu Sans"/>
              </a:rPr>
              <a:t>V614</a:t>
            </a:r>
            <a:r>
              <a:rPr lang="en-US" sz="2200" b="0" strike="noStrike" spc="-1">
                <a:solidFill>
                  <a:srgbClr val="000000"/>
                </a:solidFill>
                <a:latin typeface="Roboto"/>
                <a:ea typeface="DejaVu Sans"/>
              </a:rPr>
              <a:t> Uninitialized buffer 'buf' used.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Не верьте стандартным функциям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10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325766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161" name="Picture 160"/>
          <p:cNvPicPr/>
          <p:nvPr/>
        </p:nvPicPr>
        <p:blipFill>
          <a:blip r:embed="rId3"/>
          <a:srcRect b="2861"/>
          <a:stretch/>
        </p:blipFill>
        <p:spPr>
          <a:xfrm>
            <a:off x="1276200" y="1097280"/>
            <a:ext cx="6576120" cy="355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Не верьте стандартным функциям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345502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640080" y="1005840"/>
            <a:ext cx="4834800" cy="176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#define schar char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#define suchar unsigned schar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808080"/>
                </a:solidFill>
                <a:latin typeface="Consolas"/>
                <a:ea typeface="Consolas"/>
              </a:rPr>
              <a:t>#define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>
                <a:solidFill>
                  <a:srgbClr val="6F008A"/>
                </a:solidFill>
                <a:latin typeface="Consolas"/>
                <a:ea typeface="Consolas"/>
              </a:rPr>
              <a:t>sprintf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std::printf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#define satof atof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#define satoi atoi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169" name="Picture 168"/>
          <p:cNvPicPr/>
          <p:nvPr/>
        </p:nvPicPr>
        <p:blipFill>
          <a:blip r:embed="rId3"/>
          <a:srcRect b="5863"/>
          <a:stretch/>
        </p:blipFill>
        <p:spPr>
          <a:xfrm>
            <a:off x="5212440" y="1699920"/>
            <a:ext cx="3828960" cy="295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Еще о стандартных функциях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36576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457200" y="1262880"/>
            <a:ext cx="8218080" cy="27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static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EatWhitespace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2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FILE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22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InFile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c;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for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(c =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getc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2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InFile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);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isspace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(c) &amp;&amp; (</a:t>
            </a:r>
            <a:r>
              <a:rPr lang="en-US" sz="22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'\n'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!= c);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                      c =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getc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2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InFile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));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	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return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(c);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365760" y="4114800"/>
            <a:ext cx="846576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20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true: ('\n' != c).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Еще о стандартных функциях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332345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184" name="Picture 183"/>
          <p:cNvPicPr/>
          <p:nvPr/>
        </p:nvPicPr>
        <p:blipFill>
          <a:blip r:embed="rId3"/>
          <a:srcRect r="182" b="35069"/>
          <a:stretch/>
        </p:blipFill>
        <p:spPr>
          <a:xfrm>
            <a:off x="453600" y="1698480"/>
            <a:ext cx="7490160" cy="2313360"/>
          </a:xfrm>
          <a:prstGeom prst="rect">
            <a:avLst/>
          </a:prstGeom>
          <a:ln>
            <a:noFill/>
          </a:ln>
        </p:spPr>
      </p:pic>
      <p:pic>
        <p:nvPicPr>
          <p:cNvPr id="185" name="Picture 184"/>
          <p:cNvPicPr/>
          <p:nvPr/>
        </p:nvPicPr>
        <p:blipFill>
          <a:blip r:embed="rId4"/>
          <a:srcRect b="4008"/>
          <a:stretch/>
        </p:blipFill>
        <p:spPr>
          <a:xfrm>
            <a:off x="4815720" y="1097640"/>
            <a:ext cx="3036600" cy="2182680"/>
          </a:xfrm>
          <a:prstGeom prst="rect">
            <a:avLst/>
          </a:prstGeom>
          <a:ln>
            <a:noFill/>
          </a:ln>
        </p:spPr>
      </p:pic>
      <p:sp>
        <p:nvSpPr>
          <p:cNvPr id="186" name="Line 6"/>
          <p:cNvSpPr/>
          <p:nvPr/>
        </p:nvSpPr>
        <p:spPr>
          <a:xfrm flipV="1">
            <a:off x="5760720" y="3566160"/>
            <a:ext cx="822960" cy="64008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Line 7"/>
          <p:cNvSpPr/>
          <p:nvPr/>
        </p:nvSpPr>
        <p:spPr>
          <a:xfrm flipV="1">
            <a:off x="6492240" y="3575880"/>
            <a:ext cx="457200" cy="81324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Line 8"/>
          <p:cNvSpPr/>
          <p:nvPr/>
        </p:nvSpPr>
        <p:spPr>
          <a:xfrm flipH="1" flipV="1">
            <a:off x="7132320" y="3566160"/>
            <a:ext cx="274320" cy="91440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Line 9"/>
          <p:cNvSpPr/>
          <p:nvPr/>
        </p:nvSpPr>
        <p:spPr>
          <a:xfrm flipH="1" flipV="1">
            <a:off x="7406640" y="3566160"/>
            <a:ext cx="731520" cy="64008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Еще о стандартных функциях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510120" y="1097280"/>
            <a:ext cx="80812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808080"/>
                </a:solidFill>
                <a:latin typeface="Consolas"/>
                <a:ea typeface="Consolas"/>
              </a:rPr>
              <a:t>#define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>
                <a:solidFill>
                  <a:srgbClr val="6F008A"/>
                </a:solidFill>
                <a:latin typeface="Consolas"/>
                <a:ea typeface="Consolas"/>
              </a:rPr>
              <a:t>isspace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(c) ((c)==</a:t>
            </a:r>
            <a:r>
              <a:rPr lang="en-US" sz="2200" b="0" strike="noStrike" spc="-1">
                <a:solidFill>
                  <a:srgbClr val="A31515"/>
                </a:solidFill>
                <a:latin typeface="Consolas"/>
                <a:ea typeface="Consolas"/>
              </a:rPr>
              <a:t>' '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|| (c) == </a:t>
            </a:r>
            <a:r>
              <a:rPr lang="en-US" sz="2200" b="0" strike="noStrike" spc="-1">
                <a:solidFill>
                  <a:srgbClr val="A31515"/>
                </a:solidFill>
                <a:latin typeface="Consolas"/>
                <a:ea typeface="Consolas"/>
              </a:rPr>
              <a:t>'\t'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457200" y="1648800"/>
            <a:ext cx="8218080" cy="310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static int EatWhitespace(FILE* InFile)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{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  int c;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  for (c = getc(InFile);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      ((c)==</a:t>
            </a:r>
            <a:r>
              <a:rPr lang="en-US" sz="2200" b="0" strike="noStrike" spc="-1">
                <a:solidFill>
                  <a:srgbClr val="A31515"/>
                </a:solidFill>
                <a:latin typeface="Consolas"/>
                <a:ea typeface="Consolas"/>
              </a:rPr>
              <a:t>' '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|| (c) == </a:t>
            </a:r>
            <a:r>
              <a:rPr lang="en-US" sz="2200" b="0" strike="noStrike" spc="-1">
                <a:solidFill>
                  <a:srgbClr val="A31515"/>
                </a:solidFill>
                <a:latin typeface="Consolas"/>
                <a:ea typeface="Consolas"/>
              </a:rPr>
              <a:t>'\t'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) &amp;&amp; (</a:t>
            </a:r>
            <a:r>
              <a:rPr lang="en-US" sz="2200" b="0" strike="noStrike" spc="-1">
                <a:solidFill>
                  <a:srgbClr val="A31515"/>
                </a:solidFill>
                <a:latin typeface="Consolas"/>
                <a:ea typeface="Consolas"/>
              </a:rPr>
              <a:t>'\n'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!= c);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       c = getc(InFile));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 	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  return (c);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}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Еще о стандартных функциях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3484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04" name="Picture 203"/>
          <p:cNvPicPr/>
          <p:nvPr/>
        </p:nvPicPr>
        <p:blipFill>
          <a:blip r:embed="rId3"/>
          <a:stretch/>
        </p:blipFill>
        <p:spPr>
          <a:xfrm>
            <a:off x="133560" y="805680"/>
            <a:ext cx="2232360" cy="3937680"/>
          </a:xfrm>
          <a:prstGeom prst="rect">
            <a:avLst/>
          </a:prstGeom>
          <a:ln>
            <a:noFill/>
          </a:ln>
        </p:spPr>
      </p:pic>
      <p:sp>
        <p:nvSpPr>
          <p:cNvPr id="205" name="CustomShape 6"/>
          <p:cNvSpPr/>
          <p:nvPr/>
        </p:nvSpPr>
        <p:spPr>
          <a:xfrm>
            <a:off x="2560320" y="1554480"/>
            <a:ext cx="5566320" cy="219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FF"/>
                </a:solidFill>
                <a:latin typeface="Consolas"/>
                <a:ea typeface="Consolas"/>
              </a:rPr>
              <a:t>for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(c = getc(</a:t>
            </a:r>
            <a:r>
              <a:rPr lang="en-US" sz="2400" b="0" strike="noStrike" spc="-1">
                <a:solidFill>
                  <a:srgbClr val="808080"/>
                </a:solidFill>
                <a:latin typeface="Consolas"/>
                <a:ea typeface="Consolas"/>
              </a:rPr>
              <a:t>InFile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   ((c)==</a:t>
            </a:r>
            <a:r>
              <a:rPr lang="en-US" sz="2400" b="0" strike="noStrike" spc="-1">
                <a:solidFill>
                  <a:srgbClr val="A31515"/>
                </a:solidFill>
                <a:latin typeface="Consolas"/>
                <a:ea typeface="Consolas"/>
              </a:rPr>
              <a:t>' '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|| (c) == </a:t>
            </a:r>
            <a:r>
              <a:rPr lang="en-US" sz="2400" b="0" strike="noStrike" spc="-1">
                <a:solidFill>
                  <a:srgbClr val="A31515"/>
                </a:solidFill>
                <a:latin typeface="Consolas"/>
                <a:ea typeface="Consolas"/>
              </a:rPr>
              <a:t>'\t'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      &amp;&amp; (</a:t>
            </a:r>
            <a:r>
              <a:rPr lang="en-US" sz="2400" b="0" strike="noStrike" spc="-1">
                <a:solidFill>
                  <a:srgbClr val="A31515"/>
                </a:solidFill>
                <a:latin typeface="Consolas"/>
                <a:ea typeface="Consolas"/>
              </a:rPr>
              <a:t>'\n'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!= c);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   c = getc(</a:t>
            </a:r>
            <a:r>
              <a:rPr lang="en-US" sz="2400" b="0" strike="noStrike" spc="-1">
                <a:solidFill>
                  <a:srgbClr val="808080"/>
                </a:solidFill>
                <a:latin typeface="Consolas"/>
                <a:ea typeface="Consolas"/>
              </a:rPr>
              <a:t>InFile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));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ru-RU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Препроцессорные сказки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325766" y="4798348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12" name="Picture 211"/>
          <p:cNvPicPr/>
          <p:nvPr/>
        </p:nvPicPr>
        <p:blipFill>
          <a:blip r:embed="rId3"/>
          <a:stretch/>
        </p:blipFill>
        <p:spPr>
          <a:xfrm>
            <a:off x="2926080" y="914400"/>
            <a:ext cx="3240000" cy="3877560"/>
          </a:xfrm>
          <a:prstGeom prst="rect">
            <a:avLst/>
          </a:prstGeom>
          <a:ln>
            <a:noFill/>
          </a:ln>
        </p:spPr>
      </p:pic>
      <p:pic>
        <p:nvPicPr>
          <p:cNvPr id="213" name="Picture 212"/>
          <p:cNvPicPr/>
          <p:nvPr/>
        </p:nvPicPr>
        <p:blipFill>
          <a:blip r:embed="rId4"/>
          <a:stretch/>
        </p:blipFill>
        <p:spPr>
          <a:xfrm>
            <a:off x="640080" y="1919520"/>
            <a:ext cx="1183320" cy="1635120"/>
          </a:xfrm>
          <a:prstGeom prst="rect">
            <a:avLst/>
          </a:prstGeom>
          <a:ln>
            <a:noFill/>
          </a:ln>
        </p:spPr>
      </p:pic>
      <p:sp>
        <p:nvSpPr>
          <p:cNvPr id="214" name="Line 6"/>
          <p:cNvSpPr/>
          <p:nvPr/>
        </p:nvSpPr>
        <p:spPr>
          <a:xfrm>
            <a:off x="1828800" y="2743200"/>
            <a:ext cx="1097280" cy="0"/>
          </a:xfrm>
          <a:prstGeom prst="line">
            <a:avLst/>
          </a:prstGeom>
          <a:ln w="38160">
            <a:solidFill>
              <a:srgbClr val="C921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5" name="Picture 18"/>
          <p:cNvPicPr/>
          <p:nvPr/>
        </p:nvPicPr>
        <p:blipFill>
          <a:blip r:embed="rId5"/>
          <a:srcRect t="5257" b="13623"/>
          <a:stretch/>
        </p:blipFill>
        <p:spPr>
          <a:xfrm>
            <a:off x="7132320" y="1935720"/>
            <a:ext cx="1328400" cy="1618920"/>
          </a:xfrm>
          <a:prstGeom prst="rect">
            <a:avLst/>
          </a:prstGeom>
          <a:ln>
            <a:noFill/>
          </a:ln>
        </p:spPr>
      </p:pic>
      <p:sp>
        <p:nvSpPr>
          <p:cNvPr id="216" name="Line 7"/>
          <p:cNvSpPr/>
          <p:nvPr/>
        </p:nvSpPr>
        <p:spPr>
          <a:xfrm>
            <a:off x="6177600" y="2743200"/>
            <a:ext cx="1097280" cy="0"/>
          </a:xfrm>
          <a:prstGeom prst="line">
            <a:avLst/>
          </a:prstGeom>
          <a:ln w="38160">
            <a:solidFill>
              <a:srgbClr val="C921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ru-RU" sz="3000" spc="-1" dirty="0">
                <a:solidFill>
                  <a:srgbClr val="000000"/>
                </a:solidFill>
                <a:latin typeface="Roboto Black"/>
                <a:ea typeface="Roboto Black"/>
              </a:rPr>
              <a:t>Препроцессорные сказки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17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596880" y="1181880"/>
            <a:ext cx="55749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FF"/>
                </a:solidFill>
                <a:latin typeface="Consolas"/>
                <a:ea typeface="Consolas"/>
              </a:rPr>
              <a:t>void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f()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400" b="0" strike="noStrike" spc="-1">
                <a:solidFill>
                  <a:srgbClr val="808080"/>
                </a:solidFill>
                <a:latin typeface="Consolas"/>
                <a:ea typeface="Consolas"/>
              </a:rPr>
              <a:t>#line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42 </a:t>
            </a:r>
            <a:r>
              <a:rPr lang="en-US" sz="2400" b="0" strike="noStrike" spc="-1">
                <a:solidFill>
                  <a:srgbClr val="A31515"/>
                </a:solidFill>
                <a:latin typeface="Consolas"/>
                <a:ea typeface="Consolas"/>
              </a:rPr>
              <a:t>"somefile.abc"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400" b="0" strike="noStrike" spc="-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a = 10 / 0;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/>
          <a:stretch/>
        </p:blipFill>
        <p:spPr>
          <a:xfrm>
            <a:off x="548640" y="3566160"/>
            <a:ext cx="7999920" cy="52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2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ru-RU" sz="3000" spc="-1" dirty="0">
                <a:solidFill>
                  <a:srgbClr val="000000"/>
                </a:solidFill>
                <a:latin typeface="Roboto Black"/>
                <a:ea typeface="Roboto Black"/>
              </a:rPr>
              <a:t>Препроцессорные сказки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358659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31" name="Picture 230"/>
          <p:cNvPicPr/>
          <p:nvPr/>
        </p:nvPicPr>
        <p:blipFill>
          <a:blip r:embed="rId3"/>
          <a:stretch/>
        </p:blipFill>
        <p:spPr>
          <a:xfrm>
            <a:off x="274320" y="1097280"/>
            <a:ext cx="3196800" cy="3248280"/>
          </a:xfrm>
          <a:prstGeom prst="rect">
            <a:avLst/>
          </a:prstGeom>
          <a:ln>
            <a:noFill/>
          </a:ln>
        </p:spPr>
      </p:pic>
      <p:sp>
        <p:nvSpPr>
          <p:cNvPr id="232" name="CustomShape 6"/>
          <p:cNvSpPr/>
          <p:nvPr/>
        </p:nvSpPr>
        <p:spPr>
          <a:xfrm>
            <a:off x="3675240" y="1737360"/>
            <a:ext cx="5274720" cy="22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#line 1 "D:\\Demo\\Source.cpp"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void f()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  </a:t>
            </a:r>
            <a:r>
              <a:rPr lang="en-US" sz="2000" b="0" strike="noStrike" spc="-1">
                <a:solidFill>
                  <a:srgbClr val="C9211E"/>
                </a:solidFill>
                <a:latin typeface="Consolas"/>
                <a:ea typeface="DejaVu Sans"/>
              </a:rPr>
              <a:t>#line 42 "D:\\Demo\\somefile.abc"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C9211E"/>
                </a:solidFill>
                <a:latin typeface="Consolas"/>
                <a:ea typeface="DejaVu Sans"/>
              </a:rPr>
              <a:t>  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int</a:t>
            </a:r>
            <a:r>
              <a:rPr lang="en-US" sz="2000" b="0" strike="noStrike" spc="-1">
                <a:solidFill>
                  <a:srgbClr val="C9211E"/>
                </a:solidFill>
                <a:latin typeface="Consolas"/>
                <a:ea typeface="DejaVu Sans"/>
              </a:rPr>
              <a:t> 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a = 10 / 0;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68;p14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pic>
        <p:nvPicPr>
          <p:cNvPr id="87" name="Google Shape;69;p14"/>
          <p:cNvPicPr/>
          <p:nvPr/>
        </p:nvPicPr>
        <p:blipFill>
          <a:blip r:embed="rId2"/>
          <a:srcRect t="55936" b="24067"/>
          <a:stretch/>
        </p:blipFill>
        <p:spPr>
          <a:xfrm rot="10800000">
            <a:off x="14040" y="0"/>
            <a:ext cx="9129960" cy="103968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1237680" y="87480"/>
            <a:ext cx="6654600" cy="8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4200" b="0" strike="noStrike" spc="-1">
                <a:solidFill>
                  <a:srgbClr val="FFFFFF"/>
                </a:solidFill>
                <a:latin typeface="Roboto Black"/>
                <a:ea typeface="Roboto Black"/>
              </a:rPr>
              <a:t>О себе</a:t>
            </a:r>
            <a:endParaRPr lang="en-US" sz="42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206240" y="1422720"/>
            <a:ext cx="3545280" cy="10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Юрий Минаев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4271040" y="2600640"/>
            <a:ext cx="4402440" cy="13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Roboto"/>
                <a:ea typeface="DejaVu Sans"/>
              </a:rPr>
              <a:t>C++ разработчик в компании PVS-Studio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25000"/>
              </a:lnSpc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en-US" sz="2200" b="0" u="sng" strike="noStrike" spc="-1">
                <a:solidFill>
                  <a:srgbClr val="0097A7"/>
                </a:solidFill>
                <a:uFillTx/>
                <a:latin typeface="Roboto"/>
                <a:ea typeface="DejaVu Sans"/>
                <a:hlinkClick r:id="rId3"/>
              </a:rPr>
              <a:t>minaev@viva64.com</a:t>
            </a:r>
            <a:r>
              <a:rPr lang="en-US" sz="2200" b="0" strike="noStrike" spc="-1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94" name="Picture 7"/>
          <p:cNvPicPr/>
          <p:nvPr/>
        </p:nvPicPr>
        <p:blipFill>
          <a:blip r:embed="rId4"/>
          <a:stretch/>
        </p:blipFill>
        <p:spPr>
          <a:xfrm>
            <a:off x="731520" y="1590840"/>
            <a:ext cx="2693520" cy="269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34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ru-RU" sz="3000" spc="-1" dirty="0">
                <a:solidFill>
                  <a:srgbClr val="000000"/>
                </a:solidFill>
                <a:latin typeface="Roboto Black"/>
                <a:ea typeface="Roboto Black"/>
              </a:rPr>
              <a:t>Препроцессорные сказки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19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359026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39" name="Picture 238"/>
          <p:cNvPicPr/>
          <p:nvPr/>
        </p:nvPicPr>
        <p:blipFill>
          <a:blip r:embed="rId3"/>
          <a:stretch/>
        </p:blipFill>
        <p:spPr>
          <a:xfrm>
            <a:off x="365760" y="892080"/>
            <a:ext cx="8248320" cy="1017720"/>
          </a:xfrm>
          <a:prstGeom prst="rect">
            <a:avLst/>
          </a:prstGeom>
          <a:ln>
            <a:noFill/>
          </a:ln>
        </p:spPr>
      </p:pic>
      <p:pic>
        <p:nvPicPr>
          <p:cNvPr id="240" name="Picture 239"/>
          <p:cNvPicPr/>
          <p:nvPr/>
        </p:nvPicPr>
        <p:blipFill>
          <a:blip r:embed="rId4"/>
          <a:stretch/>
        </p:blipFill>
        <p:spPr>
          <a:xfrm>
            <a:off x="2834640" y="2011680"/>
            <a:ext cx="2740680" cy="274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26 мегабайт хватит всем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20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47" name="Picture 246"/>
          <p:cNvPicPr/>
          <p:nvPr/>
        </p:nvPicPr>
        <p:blipFill>
          <a:blip r:embed="rId3"/>
          <a:stretch/>
        </p:blipFill>
        <p:spPr>
          <a:xfrm>
            <a:off x="2552400" y="830520"/>
            <a:ext cx="3929400" cy="392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49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26 мегабайт хватит всем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54" name="Picture 253"/>
          <p:cNvPicPr/>
          <p:nvPr/>
        </p:nvPicPr>
        <p:blipFill>
          <a:blip r:embed="rId3"/>
          <a:stretch/>
        </p:blipFill>
        <p:spPr>
          <a:xfrm>
            <a:off x="819000" y="860400"/>
            <a:ext cx="7308720" cy="388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5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26 мегабайт хватит всем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365236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61" name="Picture 260"/>
          <p:cNvPicPr/>
          <p:nvPr/>
        </p:nvPicPr>
        <p:blipFill>
          <a:blip r:embed="rId3"/>
          <a:stretch/>
        </p:blipFill>
        <p:spPr>
          <a:xfrm>
            <a:off x="638280" y="1068840"/>
            <a:ext cx="3010680" cy="3220200"/>
          </a:xfrm>
          <a:prstGeom prst="rect">
            <a:avLst/>
          </a:prstGeom>
          <a:ln>
            <a:noFill/>
          </a:ln>
        </p:spPr>
      </p:pic>
      <p:pic>
        <p:nvPicPr>
          <p:cNvPr id="262" name="Picture 261"/>
          <p:cNvPicPr/>
          <p:nvPr/>
        </p:nvPicPr>
        <p:blipFill>
          <a:blip r:embed="rId4"/>
          <a:stretch/>
        </p:blipFill>
        <p:spPr>
          <a:xfrm>
            <a:off x="4023360" y="1095840"/>
            <a:ext cx="4224960" cy="319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64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О логике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378394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269" name="CustomShape 6"/>
          <p:cNvSpPr/>
          <p:nvPr/>
        </p:nvSpPr>
        <p:spPr>
          <a:xfrm>
            <a:off x="457200" y="914400"/>
            <a:ext cx="8310600" cy="283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FF"/>
                </a:solidFill>
                <a:latin typeface="Consolas"/>
                <a:ea typeface="Consolas"/>
              </a:rPr>
              <a:t>if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 (</a:t>
            </a:r>
            <a:r>
              <a:rPr lang="en-US" sz="2000" b="0" strike="noStrike" spc="-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 &gt;= 0x0FF00)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000" b="0" strike="noStrike" spc="-1">
                <a:solidFill>
                  <a:srgbClr val="0000FF"/>
                </a:solidFill>
                <a:latin typeface="Consolas"/>
                <a:ea typeface="Consolas"/>
              </a:rPr>
              <a:t>if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 (!((</a:t>
            </a:r>
            <a:r>
              <a:rPr lang="en-US" sz="2000" b="0" strike="noStrike" spc="-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 &gt;= 0x0FF10) &amp;&amp; (</a:t>
            </a:r>
            <a:r>
              <a:rPr lang="en-US" sz="2000" b="0" strike="noStrike" spc="-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 &lt;= 0x0FF19)) ||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		((</a:t>
            </a:r>
            <a:r>
              <a:rPr lang="en-US" sz="2000" b="0" strike="noStrike" spc="-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 &gt;= 0x0FF21) &amp;&amp; (</a:t>
            </a:r>
            <a:r>
              <a:rPr lang="en-US" sz="2000" b="0" strike="noStrike" spc="-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 &lt;= 0x0FF3A)) ||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		((</a:t>
            </a:r>
            <a:r>
              <a:rPr lang="en-US" sz="2000" b="0" strike="noStrike" spc="-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 &gt;= 0x0FF41) &amp;&amp; (</a:t>
            </a:r>
            <a:r>
              <a:rPr lang="en-US" sz="2000" b="0" strike="noStrike" spc="-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 &lt;= 0x0FF5A)))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	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		</a:t>
            </a:r>
            <a:r>
              <a:rPr lang="en-US" sz="2000" b="0" strike="noStrike" spc="-1">
                <a:solidFill>
                  <a:srgbClr val="008000"/>
                </a:solidFill>
                <a:latin typeface="Consolas"/>
                <a:ea typeface="Consolas"/>
              </a:rPr>
              <a:t>//....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	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70" name="CustomShape 7"/>
          <p:cNvSpPr/>
          <p:nvPr/>
        </p:nvSpPr>
        <p:spPr>
          <a:xfrm>
            <a:off x="491760" y="3748320"/>
            <a:ext cx="78202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false: (ch &gt;= 0x0FF21)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true: (ch &lt;= 0x0FF3A)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false: (ch &gt;= 0x0FF41)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true: (ch &lt;= 0x0FF5A)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О логике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332345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77" name="Picture 276"/>
          <p:cNvPicPr/>
          <p:nvPr/>
        </p:nvPicPr>
        <p:blipFill>
          <a:blip r:embed="rId3"/>
          <a:stretch/>
        </p:blipFill>
        <p:spPr>
          <a:xfrm>
            <a:off x="2103120" y="928440"/>
            <a:ext cx="4888440" cy="355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79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О логике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457200" y="914400"/>
            <a:ext cx="8310600" cy="283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if (</a:t>
            </a:r>
            <a:r>
              <a:rPr lang="en-US" sz="20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&gt;= 0x0FF00)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if (</a:t>
            </a:r>
            <a:r>
              <a:rPr lang="en-US" sz="20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!((</a:t>
            </a:r>
            <a:r>
              <a:rPr lang="en-US" sz="2000" b="0" strike="noStrike" spc="-1" dirty="0" err="1">
                <a:solidFill>
                  <a:srgbClr val="C9211E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 &gt;= 0x0FF10) &amp;&amp; (</a:t>
            </a:r>
            <a:r>
              <a:rPr lang="en-US" sz="2000" b="0" strike="noStrike" spc="-1" dirty="0" err="1">
                <a:solidFill>
                  <a:srgbClr val="C9211E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 &lt;= 0x0FF19))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||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	((</a:t>
            </a:r>
            <a:r>
              <a:rPr lang="en-US" sz="20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&gt;= 0x0FF21) &amp;&amp; (</a:t>
            </a:r>
            <a:r>
              <a:rPr lang="en-US" sz="20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&lt;= 0x0FF3A)) ||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	((</a:t>
            </a:r>
            <a:r>
              <a:rPr lang="en-US" sz="20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&gt;= 0x0FF41) &amp;&amp; (</a:t>
            </a:r>
            <a:r>
              <a:rPr lang="en-US" sz="20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&lt;= 0x0FF5A)))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	//....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}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}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85" name="CustomShape 7"/>
          <p:cNvSpPr/>
          <p:nvPr/>
        </p:nvSpPr>
        <p:spPr>
          <a:xfrm>
            <a:off x="491760" y="3748320"/>
            <a:ext cx="78202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false: (ch &gt;= 0x0FF21)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true: (ch &lt;= 0x0FF3A)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false: (ch &gt;= 0x0FF41)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true: (ch &lt;= 0x0FF5A)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87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О логике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91" name="CustomShape 5"/>
          <p:cNvSpPr/>
          <p:nvPr/>
        </p:nvSpPr>
        <p:spPr>
          <a:xfrm>
            <a:off x="352080" y="486252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2" name="CustomShape 6"/>
          <p:cNvSpPr/>
          <p:nvPr/>
        </p:nvSpPr>
        <p:spPr>
          <a:xfrm>
            <a:off x="457200" y="914400"/>
            <a:ext cx="831060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C9211E"/>
                </a:solidFill>
                <a:latin typeface="Consolas"/>
                <a:ea typeface="Consolas"/>
              </a:rPr>
              <a:t>!(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999999"/>
                </a:solidFill>
                <a:latin typeface="Consolas"/>
                <a:ea typeface="Consolas"/>
              </a:rPr>
              <a:t> ((ch &gt;= 0x0FF10) &amp;&amp; (ch &lt;= 0x0FF19)) ||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999999"/>
                </a:solidFill>
                <a:latin typeface="Consolas"/>
                <a:ea typeface="Consolas"/>
              </a:rPr>
              <a:t> ((ch &gt;= 0x0FF21) &amp;&amp; (ch &lt;= 0x0FF3A)) ||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999999"/>
                </a:solidFill>
                <a:latin typeface="Consolas"/>
                <a:ea typeface="Consolas"/>
              </a:rPr>
              <a:t> ((ch &gt;= 0x0FF41) &amp;&amp; (ch &lt;= 0x0FF5A))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C9211E"/>
                </a:solidFill>
                <a:latin typeface="Consolas"/>
                <a:ea typeface="Consolas"/>
              </a:rPr>
              <a:t>)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93" name="Picture 292"/>
          <p:cNvPicPr/>
          <p:nvPr/>
        </p:nvPicPr>
        <p:blipFill>
          <a:blip r:embed="rId3"/>
          <a:stretch/>
        </p:blipFill>
        <p:spPr>
          <a:xfrm>
            <a:off x="2926080" y="2194560"/>
            <a:ext cx="3602520" cy="263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Инициализация – это просто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27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358659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>
            <a:off x="457560" y="916200"/>
            <a:ext cx="3647372" cy="3168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class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0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Vector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public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000" b="0" strike="noStrike" spc="-1" dirty="0" err="1" smtClean="0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x, y, z;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Vector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x 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= 0;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y 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= 0;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};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301" name="Picture 300"/>
          <p:cNvPicPr/>
          <p:nvPr/>
        </p:nvPicPr>
        <p:blipFill>
          <a:blip r:embed="rId3"/>
          <a:stretch/>
        </p:blipFill>
        <p:spPr>
          <a:xfrm>
            <a:off x="4729680" y="914400"/>
            <a:ext cx="3682080" cy="368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03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Инициализация – это просто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308" name="Picture 307"/>
          <p:cNvPicPr/>
          <p:nvPr/>
        </p:nvPicPr>
        <p:blipFill>
          <a:blip r:embed="rId3"/>
          <a:stretch/>
        </p:blipFill>
        <p:spPr>
          <a:xfrm>
            <a:off x="1371600" y="975600"/>
            <a:ext cx="6067440" cy="1675800"/>
          </a:xfrm>
          <a:prstGeom prst="rect">
            <a:avLst/>
          </a:prstGeom>
          <a:ln>
            <a:noFill/>
          </a:ln>
        </p:spPr>
      </p:pic>
      <p:pic>
        <p:nvPicPr>
          <p:cNvPr id="309" name="Picture 308"/>
          <p:cNvPicPr/>
          <p:nvPr/>
        </p:nvPicPr>
        <p:blipFill>
          <a:blip r:embed="rId4"/>
          <a:stretch/>
        </p:blipFill>
        <p:spPr>
          <a:xfrm>
            <a:off x="1371600" y="2682000"/>
            <a:ext cx="6019920" cy="177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О чем поговорим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5700240" y="680400"/>
            <a:ext cx="33480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Roboto"/>
                <a:ea typeface="DejaVu Sans"/>
              </a:rPr>
              <a:t>– Доктор, я буду жить?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Roboto"/>
                <a:ea typeface="DejaVu Sans"/>
              </a:rPr>
              <a:t>– А смысл?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Roboto"/>
                <a:ea typeface="DejaVu Sans"/>
              </a:rPr>
              <a:t>Анекдот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>
            <a:off x="531360" y="1645920"/>
            <a:ext cx="8123760" cy="17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348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О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техподдержке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профессиональных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разработчиков</a:t>
            </a:r>
            <a:endParaRPr lang="en-US" sz="2200" b="0" strike="noStrike" spc="-1" dirty="0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О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забавных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случаях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которые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нам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попадались</a:t>
            </a:r>
            <a:endParaRPr lang="en-US" sz="2200" b="0" strike="noStrike" spc="-1" dirty="0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Разбавим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серьезную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атмосферу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1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Инициализация – это просто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29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316" name="Picture 315"/>
          <p:cNvPicPr/>
          <p:nvPr/>
        </p:nvPicPr>
        <p:blipFill>
          <a:blip r:embed="rId3"/>
          <a:stretch/>
        </p:blipFill>
        <p:spPr>
          <a:xfrm>
            <a:off x="1371600" y="1097280"/>
            <a:ext cx="6048360" cy="1561320"/>
          </a:xfrm>
          <a:prstGeom prst="rect">
            <a:avLst/>
          </a:prstGeom>
          <a:ln>
            <a:noFill/>
          </a:ln>
        </p:spPr>
      </p:pic>
      <p:pic>
        <p:nvPicPr>
          <p:cNvPr id="317" name="Picture 316"/>
          <p:cNvPicPr/>
          <p:nvPr/>
        </p:nvPicPr>
        <p:blipFill>
          <a:blip r:embed="rId4"/>
          <a:stretch/>
        </p:blipFill>
        <p:spPr>
          <a:xfrm>
            <a:off x="1367640" y="2699640"/>
            <a:ext cx="6038640" cy="178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Инициализация – это просто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30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23" name="CustomShape 5"/>
          <p:cNvSpPr/>
          <p:nvPr/>
        </p:nvSpPr>
        <p:spPr>
          <a:xfrm>
            <a:off x="365237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324" name="Picture 323"/>
          <p:cNvPicPr/>
          <p:nvPr/>
        </p:nvPicPr>
        <p:blipFill>
          <a:blip r:embed="rId3"/>
          <a:stretch/>
        </p:blipFill>
        <p:spPr>
          <a:xfrm>
            <a:off x="640080" y="914400"/>
            <a:ext cx="7572960" cy="1658160"/>
          </a:xfrm>
          <a:prstGeom prst="rect">
            <a:avLst/>
          </a:prstGeom>
          <a:ln>
            <a:noFill/>
          </a:ln>
        </p:spPr>
      </p:pic>
      <p:pic>
        <p:nvPicPr>
          <p:cNvPr id="325" name="Picture 324"/>
          <p:cNvPicPr/>
          <p:nvPr/>
        </p:nvPicPr>
        <p:blipFill>
          <a:blip r:embed="rId4"/>
          <a:stretch/>
        </p:blipFill>
        <p:spPr>
          <a:xfrm>
            <a:off x="640080" y="2617920"/>
            <a:ext cx="7589520" cy="191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Когда роботы устают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457200" y="1188720"/>
            <a:ext cx="8403840" cy="23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Roboto"/>
                <a:ea typeface="DejaVu Sans"/>
              </a:rPr>
              <a:t>Преимущества статического анализа перед code review: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en-US" sz="20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>
                <a:solidFill>
                  <a:srgbClr val="000000"/>
                </a:solidFill>
                <a:latin typeface="Roboto"/>
                <a:ea typeface="Microsoft YaHei"/>
              </a:rPr>
              <a:t>Малозатратно</a:t>
            </a:r>
            <a:endParaRPr lang="en-US" sz="20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>
                <a:solidFill>
                  <a:srgbClr val="000000"/>
                </a:solidFill>
                <a:latin typeface="Roboto"/>
                <a:ea typeface="Microsoft YaHei"/>
              </a:rPr>
              <a:t>Анализатор не устает (в отличие от человека)</a:t>
            </a:r>
            <a:endParaRPr lang="en-US" sz="20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>
                <a:solidFill>
                  <a:srgbClr val="000000"/>
                </a:solidFill>
                <a:latin typeface="Roboto"/>
                <a:ea typeface="Microsoft YaHei"/>
              </a:rPr>
              <a:t>Анализатор знает про ошибочные паттерны, о которых не догадываются программисты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Когда роботы устают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38" name="CustomShape 5"/>
          <p:cNvSpPr/>
          <p:nvPr/>
        </p:nvSpPr>
        <p:spPr>
          <a:xfrm>
            <a:off x="378394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39" name="CustomShape 6"/>
          <p:cNvSpPr/>
          <p:nvPr/>
        </p:nvSpPr>
        <p:spPr>
          <a:xfrm>
            <a:off x="457200" y="1188720"/>
            <a:ext cx="8403840" cy="23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Roboto"/>
                <a:ea typeface="DejaVu Sans"/>
              </a:rPr>
              <a:t>Преимущества статического анализа перед code review: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en-US" sz="20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>
                <a:solidFill>
                  <a:srgbClr val="999999"/>
                </a:solidFill>
                <a:latin typeface="Roboto"/>
                <a:ea typeface="Microsoft YaHei"/>
              </a:rPr>
              <a:t>Малозатратно</a:t>
            </a:r>
            <a:endParaRPr lang="en-US" sz="20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>
                <a:solidFill>
                  <a:srgbClr val="C9211E"/>
                </a:solidFill>
                <a:latin typeface="Roboto"/>
                <a:ea typeface="Microsoft YaHei"/>
              </a:rPr>
              <a:t>Анализатор не устает (в отличие от человека)</a:t>
            </a:r>
            <a:endParaRPr lang="en-US" sz="20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>
                <a:solidFill>
                  <a:srgbClr val="999999"/>
                </a:solidFill>
                <a:latin typeface="Roboto"/>
                <a:ea typeface="Microsoft YaHei"/>
              </a:rPr>
              <a:t>Анализатор знает про ошибочные паттерны, о которых не догадываются программисты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4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Когда роботы устают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45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346" name="Picture 345"/>
          <p:cNvPicPr/>
          <p:nvPr/>
        </p:nvPicPr>
        <p:blipFill>
          <a:blip r:embed="rId3"/>
          <a:stretch/>
        </p:blipFill>
        <p:spPr>
          <a:xfrm>
            <a:off x="548640" y="813960"/>
            <a:ext cx="5294880" cy="4039920"/>
          </a:xfrm>
          <a:prstGeom prst="rect">
            <a:avLst/>
          </a:prstGeom>
          <a:ln>
            <a:noFill/>
          </a:ln>
        </p:spPr>
      </p:pic>
      <p:sp>
        <p:nvSpPr>
          <p:cNvPr id="347" name="Line 6"/>
          <p:cNvSpPr/>
          <p:nvPr/>
        </p:nvSpPr>
        <p:spPr>
          <a:xfrm flipH="1">
            <a:off x="914400" y="2468880"/>
            <a:ext cx="5669280" cy="2286000"/>
          </a:xfrm>
          <a:prstGeom prst="line">
            <a:avLst/>
          </a:prstGeom>
          <a:ln w="57240">
            <a:solidFill>
              <a:srgbClr val="C921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6512760" y="2103120"/>
            <a:ext cx="1709640" cy="4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Roboto"/>
                <a:ea typeface="DejaVu Sans"/>
              </a:rPr>
              <a:t>819466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50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Когда роботы устают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4" name="CustomShape 5"/>
          <p:cNvSpPr/>
          <p:nvPr/>
        </p:nvSpPr>
        <p:spPr>
          <a:xfrm>
            <a:off x="331560" y="480060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355" name="Picture 354"/>
          <p:cNvPicPr/>
          <p:nvPr/>
        </p:nvPicPr>
        <p:blipFill>
          <a:blip r:embed="rId3"/>
          <a:stretch/>
        </p:blipFill>
        <p:spPr>
          <a:xfrm>
            <a:off x="1505160" y="1005840"/>
            <a:ext cx="5801400" cy="380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57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Объезд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1" name="CustomShape 5"/>
          <p:cNvSpPr/>
          <p:nvPr/>
        </p:nvSpPr>
        <p:spPr>
          <a:xfrm>
            <a:off x="36576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62" name="CustomShape 6"/>
          <p:cNvSpPr/>
          <p:nvPr/>
        </p:nvSpPr>
        <p:spPr>
          <a:xfrm>
            <a:off x="455400" y="1188720"/>
            <a:ext cx="84988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Roboto medium"/>
                <a:ea typeface="DejaVu Sans"/>
              </a:rPr>
              <a:t>Нормальные герои всегда идут в обход ©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63" name="Picture 362"/>
          <p:cNvPicPr/>
          <p:nvPr/>
        </p:nvPicPr>
        <p:blipFill>
          <a:blip r:embed="rId3"/>
          <a:stretch/>
        </p:blipFill>
        <p:spPr>
          <a:xfrm>
            <a:off x="365760" y="1920240"/>
            <a:ext cx="8335440" cy="224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65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Объезд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9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70" name="CustomShape 6"/>
          <p:cNvSpPr/>
          <p:nvPr/>
        </p:nvSpPr>
        <p:spPr>
          <a:xfrm>
            <a:off x="457200" y="1097280"/>
            <a:ext cx="419940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f()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808080"/>
                </a:solidFill>
                <a:latin typeface="Consolas"/>
                <a:ea typeface="Consolas"/>
              </a:rPr>
              <a:t>  #include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400" b="0" strike="noStrike" spc="-1">
                <a:solidFill>
                  <a:srgbClr val="A31515"/>
                </a:solidFill>
                <a:latin typeface="Consolas"/>
                <a:ea typeface="Consolas"/>
              </a:rPr>
              <a:t>"Header.h"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400" b="0" strike="noStrike" spc="-1">
                <a:solidFill>
                  <a:srgbClr val="0000FF"/>
                </a:solidFill>
                <a:latin typeface="Consolas"/>
                <a:ea typeface="Consolas"/>
              </a:rPr>
              <a:t>return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a;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71" name="Picture 370"/>
          <p:cNvPicPr/>
          <p:nvPr/>
        </p:nvPicPr>
        <p:blipFill>
          <a:blip r:embed="rId3"/>
          <a:stretch/>
        </p:blipFill>
        <p:spPr>
          <a:xfrm>
            <a:off x="4633200" y="716400"/>
            <a:ext cx="4412520" cy="293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73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Объезд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37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58659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1188720" y="1371600"/>
            <a:ext cx="6668280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static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wchar_t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getSectionName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2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flag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 smtClean="0">
                <a:solidFill>
                  <a:srgbClr val="0000FF"/>
                </a:solidFill>
                <a:latin typeface="Consolas"/>
                <a:ea typeface="Consolas"/>
              </a:rPr>
              <a:t>switch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2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flag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{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 smtClean="0">
                <a:solidFill>
                  <a:srgbClr val="808080"/>
                </a:solidFill>
                <a:latin typeface="Consolas"/>
                <a:ea typeface="Consolas"/>
              </a:rPr>
              <a:t>#</a:t>
            </a:r>
            <a:r>
              <a:rPr lang="en-US" sz="22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include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en-US" sz="2200" b="0" strike="noStrike" spc="-1" dirty="0" err="1">
                <a:solidFill>
                  <a:srgbClr val="A31515"/>
                </a:solidFill>
                <a:latin typeface="Consolas"/>
                <a:ea typeface="Consolas"/>
              </a:rPr>
              <a:t>finger_groups.h</a:t>
            </a:r>
            <a:r>
              <a:rPr lang="en-US" sz="22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}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 smtClean="0">
                <a:solidFill>
                  <a:srgbClr val="0000FF"/>
                </a:solidFill>
                <a:latin typeface="Consolas"/>
                <a:ea typeface="Consolas"/>
              </a:rPr>
              <a:t>return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;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80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WinAPI is fun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33714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85" name="CustomShape 6"/>
          <p:cNvSpPr/>
          <p:nvPr/>
        </p:nvSpPr>
        <p:spPr>
          <a:xfrm>
            <a:off x="548640" y="1280160"/>
            <a:ext cx="83145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i="1" strike="noStrike" spc="-1">
                <a:solidFill>
                  <a:srgbClr val="000000"/>
                </a:solidFill>
                <a:latin typeface="Roboto medium"/>
                <a:ea typeface="DejaVu Sans"/>
              </a:rPr>
              <a:t>Спросите об этом разработчиков Wine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386" name="Picture 385"/>
          <p:cNvPicPr/>
          <p:nvPr/>
        </p:nvPicPr>
        <p:blipFill>
          <a:blip r:embed="rId3"/>
          <a:stretch/>
        </p:blipFill>
        <p:spPr>
          <a:xfrm>
            <a:off x="2834640" y="1803600"/>
            <a:ext cx="2608200" cy="285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О техподдержке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3"/>
          <a:srcRect b="23851"/>
          <a:stretch/>
        </p:blipFill>
        <p:spPr>
          <a:xfrm>
            <a:off x="1828800" y="1005840"/>
            <a:ext cx="5480280" cy="36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88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WinAPI is fun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39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92" name="CustomShape 5"/>
          <p:cNvSpPr/>
          <p:nvPr/>
        </p:nvSpPr>
        <p:spPr>
          <a:xfrm>
            <a:off x="378393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93" name="CustomShape 6"/>
          <p:cNvSpPr/>
          <p:nvPr/>
        </p:nvSpPr>
        <p:spPr>
          <a:xfrm>
            <a:off x="467640" y="831600"/>
            <a:ext cx="8407800" cy="3291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#include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&lt;</a:t>
            </a:r>
            <a:r>
              <a:rPr lang="en-US" sz="1600" b="0" strike="noStrike" spc="-1" dirty="0" err="1">
                <a:solidFill>
                  <a:srgbClr val="A31515"/>
                </a:solidFill>
                <a:latin typeface="Consolas"/>
                <a:ea typeface="Consolas"/>
              </a:rPr>
              <a:t>windows.h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#include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&lt;</a:t>
            </a:r>
            <a:r>
              <a:rPr lang="en-US" sz="1600" b="0" strike="noStrike" spc="-1" dirty="0" err="1">
                <a:solidFill>
                  <a:srgbClr val="A31515"/>
                </a:solidFill>
                <a:latin typeface="Consolas"/>
                <a:ea typeface="Consolas"/>
              </a:rPr>
              <a:t>aclapi.h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#include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&lt;</a:t>
            </a:r>
            <a:r>
              <a:rPr lang="en-US" sz="1600" b="0" strike="noStrike" spc="-1" dirty="0" err="1">
                <a:solidFill>
                  <a:srgbClr val="A31515"/>
                </a:solidFill>
                <a:latin typeface="Consolas"/>
                <a:ea typeface="Consolas"/>
              </a:rPr>
              <a:t>tchar.h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main()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1600" b="0" strike="noStrike" spc="-1" dirty="0" smtClean="0">
                <a:solidFill>
                  <a:srgbClr val="2B91AF"/>
                </a:solidFill>
                <a:latin typeface="Consolas"/>
                <a:ea typeface="Consolas"/>
              </a:rPr>
              <a:t>PACL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1600" b="0" strike="noStrike" spc="-1" dirty="0" smtClean="0">
                <a:solidFill>
                  <a:srgbClr val="2B91AF"/>
                </a:solidFill>
                <a:latin typeface="Consolas"/>
                <a:ea typeface="Consolas"/>
              </a:rPr>
              <a:t>PSECURITY_DESCRIPTOR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pSD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::</a:t>
            </a:r>
            <a:r>
              <a:rPr lang="en-US" sz="1600" b="0" strike="noStrike" spc="-1" dirty="0" err="1">
                <a:solidFill>
                  <a:srgbClr val="6F008A"/>
                </a:solidFill>
                <a:latin typeface="Consolas"/>
                <a:ea typeface="Consolas"/>
              </a:rPr>
              <a:t>GetNamedSecurityInfo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_T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en-US" sz="1600" b="0" strike="noStrike" spc="-1" dirty="0" err="1">
                <a:solidFill>
                  <a:srgbClr val="A31515"/>
                </a:solidFill>
                <a:latin typeface="Consolas"/>
                <a:ea typeface="Consolas"/>
              </a:rPr>
              <a:t>ObjectName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), </a:t>
            </a:r>
            <a:r>
              <a:rPr lang="en-US" sz="1600" b="0" strike="noStrike" spc="-1" dirty="0">
                <a:solidFill>
                  <a:srgbClr val="2F4F4F"/>
                </a:solidFill>
                <a:latin typeface="Consolas"/>
                <a:ea typeface="Consolas"/>
              </a:rPr>
              <a:t>SE_FILE_OBJECT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 smtClean="0">
                <a:solidFill>
                  <a:srgbClr val="6F008A"/>
                </a:solidFill>
                <a:latin typeface="Consolas"/>
                <a:ea typeface="Consolas"/>
              </a:rPr>
              <a:t>DACL_SECURITY_INFORMATION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&amp;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&amp;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pSD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1600" b="0" strike="noStrike" spc="-1" dirty="0" smtClean="0">
                <a:solidFill>
                  <a:srgbClr val="0000FF"/>
                </a:solidFill>
                <a:latin typeface="Consolas"/>
                <a:ea typeface="Consolas"/>
              </a:rPr>
              <a:t>auto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test =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==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1600" b="0" strike="noStrike" spc="-1" dirty="0" smtClean="0">
                <a:solidFill>
                  <a:srgbClr val="0000FF"/>
                </a:solidFill>
                <a:latin typeface="Consolas"/>
                <a:ea typeface="Consolas"/>
              </a:rPr>
              <a:t>return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0;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94" name="CustomShape 7"/>
          <p:cNvSpPr/>
          <p:nvPr/>
        </p:nvSpPr>
        <p:spPr>
          <a:xfrm>
            <a:off x="457560" y="4297680"/>
            <a:ext cx="8223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Roboto"/>
                <a:ea typeface="DejaVu Sans"/>
              </a:rPr>
              <a:t>V547</a:t>
            </a:r>
            <a:r>
              <a:rPr lang="en-US" sz="1800" b="0" strike="noStrike" spc="-1">
                <a:solidFill>
                  <a:srgbClr val="000000"/>
                </a:solidFill>
                <a:latin typeface="Roboto"/>
                <a:ea typeface="DejaVu Sans"/>
              </a:rPr>
              <a:t> Expression 'pDACL == 0' is always true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WinAPI is fun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40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00" name="CustomShape 5"/>
          <p:cNvSpPr/>
          <p:nvPr/>
        </p:nvSpPr>
        <p:spPr>
          <a:xfrm>
            <a:off x="378393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401" name="CustomShape 6"/>
          <p:cNvSpPr/>
          <p:nvPr/>
        </p:nvSpPr>
        <p:spPr>
          <a:xfrm>
            <a:off x="467640" y="838835"/>
            <a:ext cx="8407800" cy="3291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#include &lt;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windows.h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#include &lt;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aclapi.h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#include &lt;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tchar.h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int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main()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{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 PACL </a:t>
            </a:r>
            <a:r>
              <a:rPr lang="en-US" sz="1600" b="0" strike="noStrike" spc="-1" dirty="0" err="1">
                <a:solidFill>
                  <a:srgbClr val="C9211E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 = NULL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 PSECURITY_DESCRIPTOR 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pSD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= NULL;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 ::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GetNamedSecurityInfo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(_T("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ObjectName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"), SE_FILE_OBJECT,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</a:t>
            </a: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DACL_SECURITY_INFORMATION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, NULL, NULL, </a:t>
            </a:r>
            <a:r>
              <a:rPr lang="en-US" sz="16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&amp;</a:t>
            </a:r>
            <a:r>
              <a:rPr lang="en-US" sz="1600" b="0" strike="noStrike" spc="-1" dirty="0" err="1">
                <a:solidFill>
                  <a:srgbClr val="C9211E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, NULL, &amp;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pSD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 auto 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test = </a:t>
            </a:r>
            <a:r>
              <a:rPr lang="en-US" sz="1600" b="0" strike="noStrike" spc="-1" dirty="0" err="1">
                <a:solidFill>
                  <a:srgbClr val="C9211E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 == NULL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 return 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0;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}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402" name="CustomShape 7"/>
          <p:cNvSpPr/>
          <p:nvPr/>
        </p:nvSpPr>
        <p:spPr>
          <a:xfrm>
            <a:off x="457560" y="4297680"/>
            <a:ext cx="8223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Roboto"/>
                <a:ea typeface="DejaVu Sans"/>
              </a:rPr>
              <a:t>V547</a:t>
            </a:r>
            <a:r>
              <a:rPr lang="en-US" sz="1800" b="0" strike="noStrike" spc="-1">
                <a:solidFill>
                  <a:srgbClr val="000000"/>
                </a:solidFill>
                <a:latin typeface="Roboto"/>
                <a:ea typeface="DejaVu Sans"/>
              </a:rPr>
              <a:t> Expression 'pDACL == 0' is always true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WinAPI is fun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08" name="CustomShape 5"/>
          <p:cNvSpPr/>
          <p:nvPr/>
        </p:nvSpPr>
        <p:spPr>
          <a:xfrm>
            <a:off x="39155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409" name="Picture 408"/>
          <p:cNvPicPr/>
          <p:nvPr/>
        </p:nvPicPr>
        <p:blipFill>
          <a:blip r:embed="rId3"/>
          <a:stretch/>
        </p:blipFill>
        <p:spPr>
          <a:xfrm>
            <a:off x="624240" y="918360"/>
            <a:ext cx="6136560" cy="3739320"/>
          </a:xfrm>
          <a:prstGeom prst="rect">
            <a:avLst/>
          </a:prstGeom>
          <a:ln>
            <a:noFill/>
          </a:ln>
        </p:spPr>
      </p:pic>
      <p:pic>
        <p:nvPicPr>
          <p:cNvPr id="410" name="Picture 409"/>
          <p:cNvPicPr/>
          <p:nvPr/>
        </p:nvPicPr>
        <p:blipFill>
          <a:blip r:embed="rId4"/>
          <a:stretch/>
        </p:blipFill>
        <p:spPr>
          <a:xfrm>
            <a:off x="5334480" y="1371600"/>
            <a:ext cx="2157840" cy="276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12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WinAPI is fun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6" name="CustomShape 5"/>
          <p:cNvSpPr/>
          <p:nvPr/>
        </p:nvSpPr>
        <p:spPr>
          <a:xfrm>
            <a:off x="33120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417" name="CustomShape 6"/>
          <p:cNvSpPr/>
          <p:nvPr/>
        </p:nvSpPr>
        <p:spPr>
          <a:xfrm>
            <a:off x="331200" y="838800"/>
            <a:ext cx="8040960" cy="365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__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declspec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dllimport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DWORD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__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stdcall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GetNamedSecurityInfoW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LPCWSTR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            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pObjectName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SE_OBJECT_TYPE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     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ObjectType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SECURITY_INFORMATION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SecurityInfo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const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PSID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ppsidOwner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const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PSID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ppsidGroup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const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PACL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ppDacl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const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PACL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ppSacl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PSECURITY_DESCRIPTOR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ppSecurityDescriptor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418" name="CustomShape 7"/>
          <p:cNvSpPr/>
          <p:nvPr/>
        </p:nvSpPr>
        <p:spPr>
          <a:xfrm>
            <a:off x="1188720" y="2834640"/>
            <a:ext cx="817560" cy="1091880"/>
          </a:xfrm>
          <a:prstGeom prst="rect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9" name="Picture 418"/>
          <p:cNvPicPr/>
          <p:nvPr/>
        </p:nvPicPr>
        <p:blipFill>
          <a:blip r:embed="rId3"/>
          <a:stretch/>
        </p:blipFill>
        <p:spPr>
          <a:xfrm>
            <a:off x="5563440" y="323640"/>
            <a:ext cx="1837440" cy="1499400"/>
          </a:xfrm>
          <a:prstGeom prst="rect">
            <a:avLst/>
          </a:prstGeom>
          <a:ln>
            <a:noFill/>
          </a:ln>
        </p:spPr>
      </p:pic>
      <p:sp>
        <p:nvSpPr>
          <p:cNvPr id="420" name="Line 8"/>
          <p:cNvSpPr/>
          <p:nvPr/>
        </p:nvSpPr>
        <p:spPr>
          <a:xfrm flipH="1">
            <a:off x="2011680" y="1097280"/>
            <a:ext cx="3657600" cy="1737360"/>
          </a:xfrm>
          <a:prstGeom prst="line">
            <a:avLst/>
          </a:prstGeom>
          <a:ln w="38160">
            <a:solidFill>
              <a:srgbClr val="C921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22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Самый страшный баг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26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427" name="Picture 426"/>
          <p:cNvPicPr/>
          <p:nvPr/>
        </p:nvPicPr>
        <p:blipFill>
          <a:blip r:embed="rId3"/>
          <a:stretch/>
        </p:blipFill>
        <p:spPr>
          <a:xfrm>
            <a:off x="457200" y="914400"/>
            <a:ext cx="4436640" cy="2643840"/>
          </a:xfrm>
          <a:prstGeom prst="rect">
            <a:avLst/>
          </a:prstGeom>
          <a:ln>
            <a:noFill/>
          </a:ln>
        </p:spPr>
      </p:pic>
      <p:pic>
        <p:nvPicPr>
          <p:cNvPr id="428" name="Picture 427"/>
          <p:cNvPicPr/>
          <p:nvPr/>
        </p:nvPicPr>
        <p:blipFill>
          <a:blip r:embed="rId4"/>
          <a:stretch/>
        </p:blipFill>
        <p:spPr>
          <a:xfrm>
            <a:off x="5579640" y="914400"/>
            <a:ext cx="3282120" cy="2643840"/>
          </a:xfrm>
          <a:prstGeom prst="rect">
            <a:avLst/>
          </a:prstGeom>
          <a:ln>
            <a:noFill/>
          </a:ln>
        </p:spPr>
      </p:pic>
      <p:sp>
        <p:nvSpPr>
          <p:cNvPr id="429" name="Line 6"/>
          <p:cNvSpPr/>
          <p:nvPr/>
        </p:nvSpPr>
        <p:spPr>
          <a:xfrm>
            <a:off x="4901760" y="2194560"/>
            <a:ext cx="677880" cy="0"/>
          </a:xfrm>
          <a:prstGeom prst="line">
            <a:avLst/>
          </a:prstGeom>
          <a:ln w="38160">
            <a:solidFill>
              <a:srgbClr val="C921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3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Самый страшный баг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35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436" name="Picture 435"/>
          <p:cNvPicPr/>
          <p:nvPr/>
        </p:nvPicPr>
        <p:blipFill>
          <a:blip r:embed="rId3"/>
          <a:stretch/>
        </p:blipFill>
        <p:spPr>
          <a:xfrm>
            <a:off x="91440" y="1645920"/>
            <a:ext cx="9029520" cy="188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38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Самый страшный баг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42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443" name="Picture 442"/>
          <p:cNvPicPr/>
          <p:nvPr/>
        </p:nvPicPr>
        <p:blipFill>
          <a:blip r:embed="rId3"/>
          <a:stretch/>
        </p:blipFill>
        <p:spPr>
          <a:xfrm>
            <a:off x="56160" y="1626840"/>
            <a:ext cx="9032040" cy="188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45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Сухой остаток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49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450" name="Picture 449"/>
          <p:cNvPicPr/>
          <p:nvPr/>
        </p:nvPicPr>
        <p:blipFill>
          <a:blip r:embed="rId3"/>
          <a:stretch/>
        </p:blipFill>
        <p:spPr>
          <a:xfrm>
            <a:off x="5005080" y="1280160"/>
            <a:ext cx="3863520" cy="2650680"/>
          </a:xfrm>
          <a:prstGeom prst="rect">
            <a:avLst/>
          </a:prstGeom>
          <a:ln>
            <a:noFill/>
          </a:ln>
        </p:spPr>
      </p:pic>
      <p:sp>
        <p:nvSpPr>
          <p:cNvPr id="451" name="CustomShape 6"/>
          <p:cNvSpPr/>
          <p:nvPr/>
        </p:nvSpPr>
        <p:spPr>
          <a:xfrm>
            <a:off x="182880" y="1097280"/>
            <a:ext cx="4739760" cy="278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Roboto"/>
                <a:ea typeface="DejaVu Sans"/>
              </a:rPr>
              <a:t>Тесты – это замечательно</a:t>
            </a:r>
            <a:endParaRPr lang="en-US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Roboto"/>
                <a:ea typeface="DejaVu Sans"/>
              </a:rPr>
              <a:t>Но они не могут соревноваться с человеческой изобретательностью</a:t>
            </a:r>
            <a:endParaRPr lang="en-US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Roboto"/>
                <a:ea typeface="DejaVu Sans"/>
              </a:rPr>
              <a:t>Мы любим наших пользователей и стараемся им помочь</a:t>
            </a:r>
            <a:endParaRPr lang="en-US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Roboto"/>
                <a:ea typeface="DejaVu Sans"/>
              </a:rPr>
              <a:t>Но все же, не связывайтесь с поддержкой C++ программистов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94;p16"/>
          <p:cNvPicPr/>
          <p:nvPr/>
        </p:nvPicPr>
        <p:blipFill>
          <a:blip r:embed="rId2"/>
          <a:stretch/>
        </p:blipFill>
        <p:spPr>
          <a:xfrm>
            <a:off x="720" y="720"/>
            <a:ext cx="9129960" cy="5129640"/>
          </a:xfrm>
          <a:prstGeom prst="rect">
            <a:avLst/>
          </a:prstGeom>
          <a:ln>
            <a:noFill/>
          </a:ln>
        </p:spPr>
      </p:pic>
      <p:sp>
        <p:nvSpPr>
          <p:cNvPr id="453" name="CustomShape 1"/>
          <p:cNvSpPr/>
          <p:nvPr/>
        </p:nvSpPr>
        <p:spPr>
          <a:xfrm>
            <a:off x="312120" y="400248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54" name="CustomShape 2"/>
          <p:cNvSpPr/>
          <p:nvPr/>
        </p:nvSpPr>
        <p:spPr>
          <a:xfrm>
            <a:off x="453600" y="239364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455" name="CustomShape 3"/>
          <p:cNvSpPr/>
          <p:nvPr/>
        </p:nvSpPr>
        <p:spPr>
          <a:xfrm>
            <a:off x="8392320" y="231984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56" name="CustomShape 4"/>
          <p:cNvSpPr/>
          <p:nvPr/>
        </p:nvSpPr>
        <p:spPr>
          <a:xfrm>
            <a:off x="8617680" y="391248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457" name="CustomShape 5"/>
          <p:cNvSpPr/>
          <p:nvPr/>
        </p:nvSpPr>
        <p:spPr>
          <a:xfrm>
            <a:off x="7857000" y="3299760"/>
            <a:ext cx="34560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58" name="CustomShape 6"/>
          <p:cNvSpPr/>
          <p:nvPr/>
        </p:nvSpPr>
        <p:spPr>
          <a:xfrm>
            <a:off x="1225080" y="3376440"/>
            <a:ext cx="345600" cy="1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59" name="CustomShape 7"/>
          <p:cNvSpPr/>
          <p:nvPr/>
        </p:nvSpPr>
        <p:spPr>
          <a:xfrm>
            <a:off x="3565800" y="231984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60" name="CustomShape 8"/>
          <p:cNvSpPr/>
          <p:nvPr/>
        </p:nvSpPr>
        <p:spPr>
          <a:xfrm>
            <a:off x="1425960" y="2576880"/>
            <a:ext cx="6278040" cy="78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4400" b="0" strike="noStrike" spc="-1">
                <a:solidFill>
                  <a:srgbClr val="AFBF1B"/>
                </a:solidFill>
                <a:latin typeface="Roboto Black"/>
                <a:ea typeface="Roboto Black"/>
              </a:rPr>
              <a:t>Q&amp;A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61" name="CustomShape 9"/>
          <p:cNvSpPr/>
          <p:nvPr/>
        </p:nvSpPr>
        <p:spPr>
          <a:xfrm>
            <a:off x="867600" y="4259880"/>
            <a:ext cx="744012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Roboto"/>
                <a:ea typeface="Roboto"/>
              </a:rPr>
              <a:t>Юрий Минаев – </a:t>
            </a:r>
            <a:r>
              <a:rPr lang="en-US" sz="1800" b="1" u="sng" strike="noStrike" spc="-1">
                <a:solidFill>
                  <a:srgbClr val="0097A7"/>
                </a:solidFill>
                <a:uFillTx/>
                <a:latin typeface="Roboto"/>
                <a:ea typeface="Roboto"/>
                <a:hlinkClick r:id="rId3"/>
              </a:rPr>
              <a:t>minaev@viva64.com</a:t>
            </a:r>
            <a:r>
              <a:rPr lang="en-US" sz="1800" b="1" strike="noStrike" spc="-1">
                <a:solidFill>
                  <a:srgbClr val="000000"/>
                </a:solidFill>
                <a:latin typeface="Roboto"/>
                <a:ea typeface="Roboto"/>
              </a:rPr>
              <a:t>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2" name="CustomShape 10"/>
          <p:cNvSpPr/>
          <p:nvPr/>
        </p:nvSpPr>
        <p:spPr>
          <a:xfrm>
            <a:off x="6127560" y="2197800"/>
            <a:ext cx="34560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О техподдержке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548640" y="1188720"/>
            <a:ext cx="8135280" cy="24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31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Roboto"/>
                <a:ea typeface="DejaVu Sans"/>
              </a:rPr>
              <a:t>Программисты обычно знают, чего хотят...</a:t>
            </a:r>
            <a:endParaRPr lang="en-US" sz="2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Roboto"/>
                <a:ea typeface="DejaVu Sans"/>
              </a:rPr>
              <a:t>...и часто сами понимают, в чем проблема</a:t>
            </a:r>
            <a:endParaRPr lang="en-US" sz="2600" b="0" strike="noStrike" spc="-1">
              <a:latin typeface="Arial"/>
            </a:endParaRPr>
          </a:p>
          <a:p>
            <a:pPr marL="216000" indent="-2131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Roboto"/>
                <a:ea typeface="DejaVu Sans"/>
              </a:rPr>
              <a:t>Всегда приятно пообщаться с умным человеком</a:t>
            </a:r>
            <a:endParaRPr lang="en-US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9 </a:t>
            </a:r>
            <a:r>
              <a:rPr lang="en-US" sz="3000" b="0" strike="noStrike" spc="-1" dirty="0" err="1">
                <a:solidFill>
                  <a:srgbClr val="000000"/>
                </a:solidFill>
                <a:latin typeface="Roboto Black"/>
                <a:ea typeface="Roboto Black"/>
              </a:rPr>
              <a:t>кругов</a:t>
            </a:r>
            <a:r>
              <a:rPr lang="en-US" sz="3000" b="0" strike="noStrike" spc="-1" dirty="0">
                <a:solidFill>
                  <a:srgbClr val="000000"/>
                </a:solidFill>
                <a:latin typeface="Roboto Black"/>
                <a:ea typeface="Roboto Black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latin typeface="Roboto Black"/>
                <a:ea typeface="Roboto Black"/>
              </a:rPr>
              <a:t>тестирования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34376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>
            <a:off x="526320" y="1280160"/>
            <a:ext cx="4682520" cy="279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en-US" sz="2800" b="0" strike="noStrike" spc="-1">
                <a:solidFill>
                  <a:srgbClr val="000000"/>
                </a:solidFill>
                <a:latin typeface="Roboto"/>
                <a:ea typeface="DejaVu Sans"/>
              </a:rPr>
              <a:t>Мы тестируем: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lang="en-US" sz="28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Roboto"/>
                <a:ea typeface="Microsoft YaHei"/>
              </a:rPr>
              <a:t>Много</a:t>
            </a:r>
            <a:endParaRPr lang="en-US" sz="28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Roboto"/>
                <a:ea typeface="Microsoft YaHei"/>
              </a:rPr>
              <a:t>Часто</a:t>
            </a:r>
            <a:endParaRPr lang="en-US" sz="28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Roboto"/>
                <a:ea typeface="Microsoft YaHei"/>
              </a:rPr>
              <a:t>Разнообразно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24" name="Picture 123"/>
          <p:cNvPicPr/>
          <p:nvPr/>
        </p:nvPicPr>
        <p:blipFill>
          <a:blip r:embed="rId3"/>
          <a:stretch/>
        </p:blipFill>
        <p:spPr>
          <a:xfrm>
            <a:off x="4937760" y="1400760"/>
            <a:ext cx="3371760" cy="252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9 </a:t>
            </a:r>
            <a:r>
              <a:rPr lang="en-US" sz="3000" b="0" strike="noStrike" spc="-1" dirty="0" err="1">
                <a:solidFill>
                  <a:srgbClr val="000000"/>
                </a:solidFill>
                <a:latin typeface="Roboto Black"/>
                <a:ea typeface="Roboto Black"/>
              </a:rPr>
              <a:t>кругов</a:t>
            </a:r>
            <a:r>
              <a:rPr lang="en-US" sz="3000" b="0" strike="noStrike" spc="-1" dirty="0">
                <a:solidFill>
                  <a:srgbClr val="000000"/>
                </a:solidFill>
                <a:latin typeface="Roboto Black"/>
                <a:ea typeface="Roboto Black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latin typeface="Roboto Black"/>
                <a:ea typeface="Roboto Black"/>
              </a:rPr>
              <a:t>тестирования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38924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467640" y="908610"/>
            <a:ext cx="5210280" cy="3753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Тесты документации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UI-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тесты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Юнит-тесты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Тесты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диагностик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Прогон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на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базе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реальных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проектов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Динамический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анализ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Статический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  <a:ea typeface="DejaVu Sans"/>
              </a:rPr>
              <a:t>анализ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Тесты мониторинга компиляции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Docker-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тесты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Перейдем к историям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07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325766" y="48027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138" name="Picture 137"/>
          <p:cNvPicPr/>
          <p:nvPr/>
        </p:nvPicPr>
        <p:blipFill>
          <a:blip r:embed="rId3"/>
          <a:stretch/>
        </p:blipFill>
        <p:spPr>
          <a:xfrm>
            <a:off x="1097280" y="831600"/>
            <a:ext cx="7068960" cy="397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Не верьте стандартным функциям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640080" y="1097280"/>
            <a:ext cx="7759800" cy="30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bool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set_value_convert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400" b="0" strike="noStrike" spc="-1" dirty="0" err="1">
                <a:solidFill>
                  <a:srgbClr val="2B91AF"/>
                </a:solidFill>
                <a:latin typeface="Consolas"/>
                <a:ea typeface="Consolas"/>
              </a:rPr>
              <a:t>char_t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*&amp;</a:t>
            </a:r>
            <a:r>
              <a:rPr lang="en-US" sz="24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dest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....,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                    </a:t>
            </a:r>
            <a:r>
              <a:rPr lang="en-US" sz="24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value)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4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char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[128];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sprintf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en-US" sz="24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"%d"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value);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4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return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set_value_buffer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(....,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640080" y="4268160"/>
            <a:ext cx="766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Roboto"/>
                <a:ea typeface="DejaVu Sans"/>
              </a:rPr>
              <a:t>V614</a:t>
            </a:r>
            <a:r>
              <a:rPr lang="en-US" sz="2200" b="0" strike="noStrike" spc="-1">
                <a:solidFill>
                  <a:srgbClr val="000000"/>
                </a:solidFill>
                <a:latin typeface="Roboto"/>
                <a:ea typeface="DejaVu Sans"/>
              </a:rPr>
              <a:t> Uninitialized buffer 'buf' used.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1051</Words>
  <Application>Microsoft Office PowerPoint</Application>
  <PresentationFormat>On-screen Show (16:9)</PresentationFormat>
  <Paragraphs>356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Microsoft YaHei</vt:lpstr>
      <vt:lpstr>Arial</vt:lpstr>
      <vt:lpstr>Consolas</vt:lpstr>
      <vt:lpstr>DejaVu Sans</vt:lpstr>
      <vt:lpstr>Poppins Medium</vt:lpstr>
      <vt:lpstr>Roboto</vt:lpstr>
      <vt:lpstr>Roboto Black</vt:lpstr>
      <vt:lpstr>Roboto medium</vt:lpstr>
      <vt:lpstr>Roboto medium</vt:lpstr>
      <vt:lpstr>StarSymbol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Yuri Minaev</cp:lastModifiedBy>
  <cp:revision>325</cp:revision>
  <dcterms:modified xsi:type="dcterms:W3CDTF">2019-05-21T06:40:44Z</dcterms:modified>
  <dc:language>en-US</dc:language>
</cp:coreProperties>
</file>