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</p:sldIdLst>
  <p:sldSz cx="9144000" cy="5143500" type="screen16x9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8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inaev@viva64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minaev@viva64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54;p13"/>
          <p:cNvPicPr/>
          <p:nvPr/>
        </p:nvPicPr>
        <p:blipFill>
          <a:blip r:embed="rId2"/>
          <a:stretch/>
        </p:blipFill>
        <p:spPr>
          <a:xfrm>
            <a:off x="0" y="360"/>
            <a:ext cx="9129960" cy="5129640"/>
          </a:xfrm>
          <a:prstGeom prst="rect">
            <a:avLst/>
          </a:prstGeom>
          <a:ln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548640" y="2468880"/>
            <a:ext cx="8398800" cy="126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3200" b="0" strike="noStrike" spc="-1" dirty="0" smtClean="0">
                <a:solidFill>
                  <a:srgbClr val="AFBF1B"/>
                </a:solidFill>
                <a:latin typeface="Roboto Black"/>
                <a:ea typeface="Roboto Black"/>
              </a:rPr>
              <a:t>Don’t </a:t>
            </a:r>
            <a:r>
              <a:rPr lang="en-US" sz="3200" b="0" strike="noStrike" spc="-1" dirty="0" smtClean="0">
                <a:solidFill>
                  <a:srgbClr val="AFBF1B"/>
                </a:solidFill>
                <a:latin typeface="Roboto Black"/>
                <a:ea typeface="Roboto Black"/>
              </a:rPr>
              <a:t>take on C</a:t>
            </a:r>
            <a:r>
              <a:rPr lang="en-US" sz="3200" b="0" strike="noStrike" spc="-1" dirty="0" smtClean="0">
                <a:solidFill>
                  <a:srgbClr val="AFBF1B"/>
                </a:solidFill>
                <a:latin typeface="Roboto Black"/>
                <a:ea typeface="Roboto Black"/>
              </a:rPr>
              <a:t>++ </a:t>
            </a:r>
            <a:r>
              <a:rPr lang="en-US" sz="3200" b="0" strike="noStrike" spc="-1" dirty="0" smtClean="0">
                <a:solidFill>
                  <a:srgbClr val="AFBF1B"/>
                </a:solidFill>
                <a:latin typeface="Roboto Black"/>
                <a:ea typeface="Roboto Black"/>
              </a:rPr>
              <a:t>programmers support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2685960" y="4113360"/>
            <a:ext cx="3758040" cy="70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2400" b="0" strike="noStrike" spc="-1" dirty="0" smtClean="0">
                <a:solidFill>
                  <a:srgbClr val="000000"/>
                </a:solidFill>
                <a:latin typeface="Roboto Black"/>
                <a:ea typeface="Roboto Black"/>
              </a:rPr>
              <a:t>Yuri Minaev </a:t>
            </a:r>
            <a:endParaRPr lang="en-US" sz="2400" b="0" strike="noStrike" spc="-1" dirty="0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en-US" sz="2400" b="0" strike="noStrike" spc="-1" dirty="0">
              <a:latin typeface="Arial"/>
            </a:endParaRPr>
          </a:p>
        </p:txBody>
      </p:sp>
      <p:sp>
        <p:nvSpPr>
          <p:cNvPr id="79" name="CustomShape 3"/>
          <p:cNvSpPr/>
          <p:nvPr/>
        </p:nvSpPr>
        <p:spPr>
          <a:xfrm>
            <a:off x="320400" y="3913920"/>
            <a:ext cx="345600" cy="24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FBF1B"/>
                </a:solidFill>
                <a:latin typeface="Poppins Medium"/>
                <a:ea typeface="Poppins Medium"/>
              </a:rPr>
              <a:t>+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80" name="CustomShape 4"/>
          <p:cNvSpPr/>
          <p:nvPr/>
        </p:nvSpPr>
        <p:spPr>
          <a:xfrm>
            <a:off x="1256400" y="2949120"/>
            <a:ext cx="345600" cy="24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AFBF1B"/>
                </a:solidFill>
                <a:latin typeface="Poppins Medium"/>
                <a:ea typeface="Poppins Medium"/>
              </a:rPr>
              <a:t>+</a:t>
            </a:r>
            <a:endParaRPr lang="en-US" sz="2200" b="0" strike="noStrike" spc="-1" dirty="0">
              <a:latin typeface="Arial"/>
            </a:endParaRPr>
          </a:p>
        </p:txBody>
      </p:sp>
      <p:sp>
        <p:nvSpPr>
          <p:cNvPr id="81" name="CustomShape 5"/>
          <p:cNvSpPr/>
          <p:nvPr/>
        </p:nvSpPr>
        <p:spPr>
          <a:xfrm>
            <a:off x="7865280" y="3050280"/>
            <a:ext cx="345600" cy="24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AFBF1B"/>
                </a:solidFill>
                <a:latin typeface="Poppins Medium"/>
                <a:ea typeface="Poppins Medium"/>
              </a:rPr>
              <a:t>+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82" name="CustomShape 6"/>
          <p:cNvSpPr/>
          <p:nvPr/>
        </p:nvSpPr>
        <p:spPr>
          <a:xfrm>
            <a:off x="8398800" y="3984840"/>
            <a:ext cx="345600" cy="24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700" b="0" strike="noStrike" spc="-1">
                <a:solidFill>
                  <a:srgbClr val="AFBF1B"/>
                </a:solidFill>
                <a:latin typeface="Poppins Medium"/>
                <a:ea typeface="Poppins Medium"/>
              </a:rPr>
              <a:t>+</a:t>
            </a:r>
            <a:endParaRPr lang="en-US" sz="1700" b="0" strike="noStrike" spc="-1">
              <a:latin typeface="Arial"/>
            </a:endParaRPr>
          </a:p>
        </p:txBody>
      </p:sp>
      <p:sp>
        <p:nvSpPr>
          <p:cNvPr id="83" name="CustomShape 7"/>
          <p:cNvSpPr/>
          <p:nvPr/>
        </p:nvSpPr>
        <p:spPr>
          <a:xfrm>
            <a:off x="7430400" y="4636080"/>
            <a:ext cx="345600" cy="24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FBF1B"/>
                </a:solidFill>
                <a:latin typeface="Poppins Medium"/>
                <a:ea typeface="Poppins Medium"/>
              </a:rPr>
              <a:t>+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84" name="CustomShape 8"/>
          <p:cNvSpPr/>
          <p:nvPr/>
        </p:nvSpPr>
        <p:spPr>
          <a:xfrm>
            <a:off x="1747800" y="4636080"/>
            <a:ext cx="345600" cy="13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AFBF1B"/>
                </a:solidFill>
                <a:latin typeface="Poppins Medium"/>
                <a:ea typeface="Poppins Medium"/>
              </a:rPr>
              <a:t>+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85" name="CustomShape 9"/>
          <p:cNvSpPr/>
          <p:nvPr/>
        </p:nvSpPr>
        <p:spPr>
          <a:xfrm>
            <a:off x="4392000" y="2908080"/>
            <a:ext cx="345600" cy="24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FBF1B"/>
                </a:solidFill>
                <a:latin typeface="Poppins Medium"/>
                <a:ea typeface="Poppins Medium"/>
              </a:rPr>
              <a:t>+</a:t>
            </a:r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148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spc="-1" dirty="0">
                <a:solidFill>
                  <a:srgbClr val="000000"/>
                </a:solidFill>
                <a:latin typeface="Roboto Black"/>
                <a:ea typeface="Roboto Black"/>
              </a:rPr>
              <a:t>Don’t trust standard </a:t>
            </a:r>
            <a:r>
              <a:rPr lang="en-US" sz="3000" spc="-1" dirty="0" smtClean="0">
                <a:solidFill>
                  <a:srgbClr val="000000"/>
                </a:solidFill>
                <a:latin typeface="Roboto Black"/>
                <a:ea typeface="Roboto Black"/>
              </a:rPr>
              <a:t>functions</a:t>
            </a:r>
            <a:endParaRPr lang="en-US" sz="3000" spc="-1" dirty="0"/>
          </a:p>
        </p:txBody>
      </p:sp>
      <p:sp>
        <p:nvSpPr>
          <p:cNvPr id="150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09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52" name="CustomShape 5"/>
          <p:cNvSpPr/>
          <p:nvPr/>
        </p:nvSpPr>
        <p:spPr>
          <a:xfrm>
            <a:off x="352080" y="4808331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153" name="CustomShape 6"/>
          <p:cNvSpPr/>
          <p:nvPr/>
        </p:nvSpPr>
        <p:spPr>
          <a:xfrm>
            <a:off x="640080" y="1097280"/>
            <a:ext cx="7759800" cy="30455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bool </a:t>
            </a:r>
            <a:r>
              <a:rPr lang="en-US" sz="2400" b="0" strike="noStrike" spc="-1" dirty="0" err="1">
                <a:solidFill>
                  <a:srgbClr val="999999"/>
                </a:solidFill>
                <a:latin typeface="Consolas"/>
                <a:ea typeface="Consolas"/>
              </a:rPr>
              <a:t>set_value_convert</a:t>
            </a:r>
            <a:r>
              <a:rPr lang="en-US" sz="24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(</a:t>
            </a:r>
            <a:r>
              <a:rPr lang="en-US" sz="2400" b="0" strike="noStrike" spc="-1" dirty="0" err="1">
                <a:solidFill>
                  <a:srgbClr val="999999"/>
                </a:solidFill>
                <a:latin typeface="Consolas"/>
                <a:ea typeface="Consolas"/>
              </a:rPr>
              <a:t>char_t</a:t>
            </a:r>
            <a:r>
              <a:rPr lang="en-US" sz="24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 *&amp;</a:t>
            </a:r>
            <a:r>
              <a:rPr lang="en-US" sz="2400" b="0" strike="noStrike" spc="-1" dirty="0" err="1">
                <a:solidFill>
                  <a:srgbClr val="999999"/>
                </a:solidFill>
                <a:latin typeface="Consolas"/>
                <a:ea typeface="Consolas"/>
              </a:rPr>
              <a:t>dest</a:t>
            </a:r>
            <a:r>
              <a:rPr lang="en-US" sz="24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, ....,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                       </a:t>
            </a:r>
            <a:r>
              <a:rPr lang="en-US" sz="2400" b="0" strike="noStrike" spc="-1" dirty="0" err="1">
                <a:solidFill>
                  <a:srgbClr val="999999"/>
                </a:solidFill>
                <a:latin typeface="Consolas"/>
                <a:ea typeface="Consolas"/>
              </a:rPr>
              <a:t>int</a:t>
            </a:r>
            <a:r>
              <a:rPr lang="en-US" sz="24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 value)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{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	char </a:t>
            </a:r>
            <a:r>
              <a:rPr lang="en-US" sz="2400" b="0" strike="noStrike" spc="-1" dirty="0" err="1">
                <a:solidFill>
                  <a:srgbClr val="999999"/>
                </a:solidFill>
                <a:latin typeface="Consolas"/>
                <a:ea typeface="Consolas"/>
              </a:rPr>
              <a:t>buf</a:t>
            </a:r>
            <a:r>
              <a:rPr lang="en-US" sz="24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[128];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	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onsolas"/>
                <a:ea typeface="Consolas"/>
              </a:rPr>
              <a:t>sprintf</a:t>
            </a:r>
            <a:r>
              <a:rPr lang="en-US" sz="24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(</a:t>
            </a:r>
            <a:r>
              <a:rPr lang="en-US" sz="2400" b="0" strike="noStrike" spc="-1" dirty="0" err="1">
                <a:solidFill>
                  <a:srgbClr val="C00000"/>
                </a:solidFill>
                <a:latin typeface="Consolas"/>
                <a:ea typeface="Consolas"/>
              </a:rPr>
              <a:t>buf</a:t>
            </a:r>
            <a:r>
              <a:rPr lang="en-US" sz="24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, </a:t>
            </a:r>
            <a:r>
              <a:rPr lang="en-US" sz="2400" b="0" strike="noStrike" spc="-1" dirty="0">
                <a:solidFill>
                  <a:srgbClr val="A31515"/>
                </a:solidFill>
                <a:latin typeface="Consolas"/>
                <a:ea typeface="Consolas"/>
              </a:rPr>
              <a:t>"%d"</a:t>
            </a:r>
            <a:r>
              <a:rPr lang="en-US" sz="24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, value);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	return </a:t>
            </a:r>
            <a:r>
              <a:rPr lang="en-US" sz="2400" b="0" strike="noStrike" spc="-1" dirty="0" err="1">
                <a:solidFill>
                  <a:srgbClr val="999999"/>
                </a:solidFill>
                <a:latin typeface="Consolas"/>
                <a:ea typeface="Consolas"/>
              </a:rPr>
              <a:t>set_value_buffer</a:t>
            </a:r>
            <a:r>
              <a:rPr lang="en-US" sz="24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(...., </a:t>
            </a:r>
            <a:r>
              <a:rPr lang="en-US" sz="2400" b="0" strike="noStrike" spc="-1" dirty="0" err="1">
                <a:solidFill>
                  <a:srgbClr val="C00000"/>
                </a:solidFill>
                <a:latin typeface="Consolas"/>
                <a:ea typeface="Consolas"/>
              </a:rPr>
              <a:t>buf</a:t>
            </a:r>
            <a:r>
              <a:rPr lang="en-US" sz="24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);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}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154" name="CustomShape 7"/>
          <p:cNvSpPr/>
          <p:nvPr/>
        </p:nvSpPr>
        <p:spPr>
          <a:xfrm>
            <a:off x="640080" y="4268160"/>
            <a:ext cx="7668360" cy="4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 b="1" strike="noStrike" spc="-1">
                <a:solidFill>
                  <a:srgbClr val="000000"/>
                </a:solidFill>
                <a:latin typeface="Roboto"/>
                <a:ea typeface="DejaVu Sans"/>
              </a:rPr>
              <a:t>V614</a:t>
            </a:r>
            <a:r>
              <a:rPr lang="en-US" sz="2200" b="0" strike="noStrike" spc="-1">
                <a:solidFill>
                  <a:srgbClr val="000000"/>
                </a:solidFill>
                <a:latin typeface="Roboto"/>
                <a:ea typeface="DejaVu Sans"/>
              </a:rPr>
              <a:t> Uninitialized buffer 'buf' used.</a:t>
            </a:r>
            <a:endParaRPr lang="en-US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156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spc="-1" dirty="0">
                <a:solidFill>
                  <a:srgbClr val="000000"/>
                </a:solidFill>
                <a:latin typeface="Roboto Black"/>
                <a:ea typeface="Roboto Black"/>
              </a:rPr>
              <a:t>Don’t trust standard functions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158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10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60" name="CustomShape 5"/>
          <p:cNvSpPr/>
          <p:nvPr/>
        </p:nvSpPr>
        <p:spPr>
          <a:xfrm>
            <a:off x="325766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161" name="Picture 160"/>
          <p:cNvPicPr/>
          <p:nvPr/>
        </p:nvPicPr>
        <p:blipFill>
          <a:blip r:embed="rId3"/>
          <a:srcRect b="2861"/>
          <a:stretch/>
        </p:blipFill>
        <p:spPr>
          <a:xfrm>
            <a:off x="1276200" y="1097280"/>
            <a:ext cx="6576120" cy="355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163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spc="-1" dirty="0">
                <a:solidFill>
                  <a:srgbClr val="000000"/>
                </a:solidFill>
                <a:latin typeface="Roboto Black"/>
                <a:ea typeface="Roboto Black"/>
              </a:rPr>
              <a:t>Don’t trust standard functions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165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11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67" name="CustomShape 5"/>
          <p:cNvSpPr/>
          <p:nvPr/>
        </p:nvSpPr>
        <p:spPr>
          <a:xfrm>
            <a:off x="345502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168" name="CustomShape 6"/>
          <p:cNvSpPr/>
          <p:nvPr/>
        </p:nvSpPr>
        <p:spPr>
          <a:xfrm>
            <a:off x="640080" y="1005840"/>
            <a:ext cx="4834800" cy="176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999999"/>
                </a:solidFill>
                <a:latin typeface="Consolas"/>
                <a:ea typeface="Consolas"/>
              </a:rPr>
              <a:t>#define schar char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999999"/>
                </a:solidFill>
                <a:latin typeface="Consolas"/>
                <a:ea typeface="Consolas"/>
              </a:rPr>
              <a:t>#define suchar unsigned schar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808080"/>
                </a:solidFill>
                <a:latin typeface="Consolas"/>
                <a:ea typeface="Consolas"/>
              </a:rPr>
              <a:t>#define</a:t>
            </a:r>
            <a:r>
              <a:rPr lang="en-US" sz="2200" b="0" strike="noStrike" spc="-1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2200" b="0" strike="noStrike" spc="-1">
                <a:solidFill>
                  <a:srgbClr val="6F008A"/>
                </a:solidFill>
                <a:latin typeface="Consolas"/>
                <a:ea typeface="Consolas"/>
              </a:rPr>
              <a:t>sprintf</a:t>
            </a:r>
            <a:r>
              <a:rPr lang="en-US" sz="2200" b="0" strike="noStrike" spc="-1">
                <a:solidFill>
                  <a:srgbClr val="000000"/>
                </a:solidFill>
                <a:latin typeface="Consolas"/>
                <a:ea typeface="Consolas"/>
              </a:rPr>
              <a:t> std::printf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999999"/>
                </a:solidFill>
                <a:latin typeface="Consolas"/>
                <a:ea typeface="Consolas"/>
              </a:rPr>
              <a:t>#define satof atof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999999"/>
                </a:solidFill>
                <a:latin typeface="Consolas"/>
                <a:ea typeface="Consolas"/>
              </a:rPr>
              <a:t>#define satoi atoi</a:t>
            </a:r>
            <a:endParaRPr lang="en-US" sz="2200" b="0" strike="noStrike" spc="-1">
              <a:latin typeface="Arial"/>
            </a:endParaRPr>
          </a:p>
        </p:txBody>
      </p:sp>
      <p:pic>
        <p:nvPicPr>
          <p:cNvPr id="169" name="Picture 168"/>
          <p:cNvPicPr/>
          <p:nvPr/>
        </p:nvPicPr>
        <p:blipFill>
          <a:blip r:embed="rId3"/>
          <a:srcRect b="5863"/>
          <a:stretch/>
        </p:blipFill>
        <p:spPr>
          <a:xfrm>
            <a:off x="5212440" y="1699920"/>
            <a:ext cx="3828960" cy="2952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171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 dirty="0" smtClean="0">
                <a:solidFill>
                  <a:srgbClr val="000000"/>
                </a:solidFill>
                <a:latin typeface="Roboto Black"/>
                <a:ea typeface="Roboto Black"/>
              </a:rPr>
              <a:t>More on standard functions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173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12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75" name="CustomShape 5"/>
          <p:cNvSpPr/>
          <p:nvPr/>
        </p:nvSpPr>
        <p:spPr>
          <a:xfrm>
            <a:off x="365760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176" name="CustomShape 6"/>
          <p:cNvSpPr/>
          <p:nvPr/>
        </p:nvSpPr>
        <p:spPr>
          <a:xfrm>
            <a:off x="457200" y="1262880"/>
            <a:ext cx="8218080" cy="277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FF"/>
                </a:solidFill>
                <a:latin typeface="Consolas"/>
                <a:ea typeface="Consolas"/>
              </a:rPr>
              <a:t>static</a:t>
            </a: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2200" b="0" strike="noStrike" spc="-1" dirty="0" err="1">
                <a:solidFill>
                  <a:srgbClr val="0000FF"/>
                </a:solidFill>
                <a:latin typeface="Consolas"/>
                <a:ea typeface="Consolas"/>
              </a:rPr>
              <a:t>int</a:t>
            </a: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onsolas"/>
                <a:ea typeface="Consolas"/>
              </a:rPr>
              <a:t>EatWhitespace</a:t>
            </a: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(</a:t>
            </a:r>
            <a:r>
              <a:rPr lang="en-US" sz="2200" b="0" strike="noStrike" spc="-1" dirty="0">
                <a:solidFill>
                  <a:srgbClr val="2B91AF"/>
                </a:solidFill>
                <a:latin typeface="Consolas"/>
                <a:ea typeface="Consolas"/>
              </a:rPr>
              <a:t>FILE</a:t>
            </a: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* </a:t>
            </a:r>
            <a:r>
              <a:rPr lang="en-US" sz="2200" b="0" strike="noStrike" spc="-1" dirty="0" err="1">
                <a:solidFill>
                  <a:srgbClr val="808080"/>
                </a:solidFill>
                <a:latin typeface="Consolas"/>
                <a:ea typeface="Consolas"/>
              </a:rPr>
              <a:t>InFile</a:t>
            </a: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)</a:t>
            </a: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{</a:t>
            </a: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 </a:t>
            </a:r>
            <a:r>
              <a:rPr lang="en-US" sz="2200" b="0" strike="noStrike" spc="-1" dirty="0" err="1">
                <a:solidFill>
                  <a:srgbClr val="0000FF"/>
                </a:solidFill>
                <a:latin typeface="Consolas"/>
                <a:ea typeface="Consolas"/>
              </a:rPr>
              <a:t>int</a:t>
            </a: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c;</a:t>
            </a: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 </a:t>
            </a:r>
            <a:r>
              <a:rPr lang="en-US" sz="2200" b="0" strike="noStrike" spc="-1" dirty="0">
                <a:solidFill>
                  <a:srgbClr val="0000FF"/>
                </a:solidFill>
                <a:latin typeface="Consolas"/>
                <a:ea typeface="Consolas"/>
              </a:rPr>
              <a:t>for</a:t>
            </a: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(c =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onsolas"/>
                <a:ea typeface="Consolas"/>
              </a:rPr>
              <a:t>getc</a:t>
            </a: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(</a:t>
            </a:r>
            <a:r>
              <a:rPr lang="en-US" sz="2200" b="0" strike="noStrike" spc="-1" dirty="0" err="1">
                <a:solidFill>
                  <a:srgbClr val="808080"/>
                </a:solidFill>
                <a:latin typeface="Consolas"/>
                <a:ea typeface="Consolas"/>
              </a:rPr>
              <a:t>InFile</a:t>
            </a: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);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onsolas"/>
                <a:ea typeface="Consolas"/>
              </a:rPr>
              <a:t>isspace</a:t>
            </a: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(c) &amp;&amp; (</a:t>
            </a:r>
            <a:r>
              <a:rPr lang="en-US" sz="2200" b="0" strike="noStrike" spc="-1" dirty="0">
                <a:solidFill>
                  <a:srgbClr val="A31515"/>
                </a:solidFill>
                <a:latin typeface="Consolas"/>
                <a:ea typeface="Consolas"/>
              </a:rPr>
              <a:t>'\n'</a:t>
            </a: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!= c);</a:t>
            </a: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                        c =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onsolas"/>
                <a:ea typeface="Consolas"/>
              </a:rPr>
              <a:t>getc</a:t>
            </a: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(</a:t>
            </a:r>
            <a:r>
              <a:rPr lang="en-US" sz="2200" b="0" strike="noStrike" spc="-1" dirty="0" err="1">
                <a:solidFill>
                  <a:srgbClr val="808080"/>
                </a:solidFill>
                <a:latin typeface="Consolas"/>
                <a:ea typeface="Consolas"/>
              </a:rPr>
              <a:t>InFile</a:t>
            </a: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));</a:t>
            </a: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	</a:t>
            </a: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 </a:t>
            </a:r>
            <a:r>
              <a:rPr lang="en-US" sz="2200" b="0" strike="noStrike" spc="-1" dirty="0">
                <a:solidFill>
                  <a:srgbClr val="0000FF"/>
                </a:solidFill>
                <a:latin typeface="Consolas"/>
                <a:ea typeface="Consolas"/>
              </a:rPr>
              <a:t>return</a:t>
            </a: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(c);</a:t>
            </a: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}</a:t>
            </a:r>
            <a:endParaRPr lang="en-US" sz="2200" b="0" strike="noStrike" spc="-1" dirty="0">
              <a:latin typeface="Arial"/>
            </a:endParaRPr>
          </a:p>
        </p:txBody>
      </p:sp>
      <p:sp>
        <p:nvSpPr>
          <p:cNvPr id="177" name="CustomShape 7"/>
          <p:cNvSpPr/>
          <p:nvPr/>
        </p:nvSpPr>
        <p:spPr>
          <a:xfrm>
            <a:off x="365760" y="4114800"/>
            <a:ext cx="846576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Roboto"/>
                <a:ea typeface="DejaVu Sans"/>
              </a:rPr>
              <a:t>V560</a:t>
            </a:r>
            <a:r>
              <a:rPr lang="en-US" sz="2000" b="0" strike="noStrike" spc="-1">
                <a:solidFill>
                  <a:srgbClr val="000000"/>
                </a:solidFill>
                <a:latin typeface="Roboto"/>
                <a:ea typeface="DejaVu Sans"/>
              </a:rPr>
              <a:t> A part of conditional expression is always true: ('\n' != c).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179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spc="-1" dirty="0">
                <a:solidFill>
                  <a:srgbClr val="000000"/>
                </a:solidFill>
                <a:latin typeface="Roboto Black"/>
                <a:ea typeface="Roboto Black"/>
              </a:rPr>
              <a:t>More on standard functions</a:t>
            </a:r>
            <a:endParaRPr lang="en-US" sz="3000" spc="-1" dirty="0"/>
          </a:p>
        </p:txBody>
      </p:sp>
      <p:sp>
        <p:nvSpPr>
          <p:cNvPr id="181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13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83" name="CustomShape 5"/>
          <p:cNvSpPr/>
          <p:nvPr/>
        </p:nvSpPr>
        <p:spPr>
          <a:xfrm>
            <a:off x="332345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184" name="Picture 183"/>
          <p:cNvPicPr/>
          <p:nvPr/>
        </p:nvPicPr>
        <p:blipFill>
          <a:blip r:embed="rId3"/>
          <a:srcRect r="182" b="35069"/>
          <a:stretch/>
        </p:blipFill>
        <p:spPr>
          <a:xfrm>
            <a:off x="453600" y="1698480"/>
            <a:ext cx="7490160" cy="2313360"/>
          </a:xfrm>
          <a:prstGeom prst="rect">
            <a:avLst/>
          </a:prstGeom>
          <a:ln>
            <a:noFill/>
          </a:ln>
        </p:spPr>
      </p:pic>
      <p:pic>
        <p:nvPicPr>
          <p:cNvPr id="185" name="Picture 184"/>
          <p:cNvPicPr/>
          <p:nvPr/>
        </p:nvPicPr>
        <p:blipFill>
          <a:blip r:embed="rId4"/>
          <a:srcRect b="4008"/>
          <a:stretch/>
        </p:blipFill>
        <p:spPr>
          <a:xfrm>
            <a:off x="4815720" y="1097640"/>
            <a:ext cx="3036600" cy="2182680"/>
          </a:xfrm>
          <a:prstGeom prst="rect">
            <a:avLst/>
          </a:prstGeom>
          <a:ln>
            <a:noFill/>
          </a:ln>
        </p:spPr>
      </p:pic>
      <p:sp>
        <p:nvSpPr>
          <p:cNvPr id="186" name="Line 6"/>
          <p:cNvSpPr/>
          <p:nvPr/>
        </p:nvSpPr>
        <p:spPr>
          <a:xfrm flipV="1">
            <a:off x="5760720" y="3566160"/>
            <a:ext cx="822960" cy="640080"/>
          </a:xfrm>
          <a:prstGeom prst="line">
            <a:avLst/>
          </a:prstGeom>
          <a:ln w="3816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Line 7"/>
          <p:cNvSpPr/>
          <p:nvPr/>
        </p:nvSpPr>
        <p:spPr>
          <a:xfrm flipV="1">
            <a:off x="6492240" y="3575880"/>
            <a:ext cx="457200" cy="813240"/>
          </a:xfrm>
          <a:prstGeom prst="line">
            <a:avLst/>
          </a:prstGeom>
          <a:ln w="3816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Line 8"/>
          <p:cNvSpPr/>
          <p:nvPr/>
        </p:nvSpPr>
        <p:spPr>
          <a:xfrm flipH="1" flipV="1">
            <a:off x="7132320" y="3566160"/>
            <a:ext cx="274320" cy="914400"/>
          </a:xfrm>
          <a:prstGeom prst="line">
            <a:avLst/>
          </a:prstGeom>
          <a:ln w="3816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Line 9"/>
          <p:cNvSpPr/>
          <p:nvPr/>
        </p:nvSpPr>
        <p:spPr>
          <a:xfrm flipH="1" flipV="1">
            <a:off x="7406640" y="3566160"/>
            <a:ext cx="731520" cy="640080"/>
          </a:xfrm>
          <a:prstGeom prst="line">
            <a:avLst/>
          </a:prstGeom>
          <a:ln w="3816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191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spc="-1" dirty="0">
                <a:solidFill>
                  <a:srgbClr val="000000"/>
                </a:solidFill>
                <a:latin typeface="Roboto Black"/>
                <a:ea typeface="Roboto Black"/>
              </a:rPr>
              <a:t>More on standard functions</a:t>
            </a:r>
            <a:endParaRPr lang="en-US" sz="3000" spc="-1" dirty="0"/>
          </a:p>
        </p:txBody>
      </p:sp>
      <p:sp>
        <p:nvSpPr>
          <p:cNvPr id="193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14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95" name="CustomShape 5"/>
          <p:cNvSpPr/>
          <p:nvPr/>
        </p:nvSpPr>
        <p:spPr>
          <a:xfrm>
            <a:off x="352080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196" name="CustomShape 6"/>
          <p:cNvSpPr/>
          <p:nvPr/>
        </p:nvSpPr>
        <p:spPr>
          <a:xfrm>
            <a:off x="510120" y="1097280"/>
            <a:ext cx="8081280" cy="4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808080"/>
                </a:solidFill>
                <a:latin typeface="Consolas"/>
                <a:ea typeface="Consolas"/>
              </a:rPr>
              <a:t>#define</a:t>
            </a:r>
            <a:r>
              <a:rPr lang="en-US" sz="2200" b="0" strike="noStrike" spc="-1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2200" b="0" strike="noStrike" spc="-1">
                <a:solidFill>
                  <a:srgbClr val="6F008A"/>
                </a:solidFill>
                <a:latin typeface="Consolas"/>
                <a:ea typeface="Consolas"/>
              </a:rPr>
              <a:t>isspace</a:t>
            </a:r>
            <a:r>
              <a:rPr lang="en-US" sz="2200" b="0" strike="noStrike" spc="-1">
                <a:solidFill>
                  <a:srgbClr val="000000"/>
                </a:solidFill>
                <a:latin typeface="Consolas"/>
                <a:ea typeface="Consolas"/>
              </a:rPr>
              <a:t>(c) ((c)==</a:t>
            </a:r>
            <a:r>
              <a:rPr lang="en-US" sz="2200" b="0" strike="noStrike" spc="-1">
                <a:solidFill>
                  <a:srgbClr val="A31515"/>
                </a:solidFill>
                <a:latin typeface="Consolas"/>
                <a:ea typeface="Consolas"/>
              </a:rPr>
              <a:t>' '</a:t>
            </a:r>
            <a:r>
              <a:rPr lang="en-US" sz="2200" b="0" strike="noStrike" spc="-1">
                <a:solidFill>
                  <a:srgbClr val="000000"/>
                </a:solidFill>
                <a:latin typeface="Consolas"/>
                <a:ea typeface="Consolas"/>
              </a:rPr>
              <a:t> || (c) == </a:t>
            </a:r>
            <a:r>
              <a:rPr lang="en-US" sz="2200" b="0" strike="noStrike" spc="-1">
                <a:solidFill>
                  <a:srgbClr val="A31515"/>
                </a:solidFill>
                <a:latin typeface="Consolas"/>
                <a:ea typeface="Consolas"/>
              </a:rPr>
              <a:t>'\t'</a:t>
            </a:r>
            <a:r>
              <a:rPr lang="en-US" sz="2200" b="0" strike="noStrike" spc="-1">
                <a:solidFill>
                  <a:srgbClr val="000000"/>
                </a:solidFill>
                <a:latin typeface="Consolas"/>
                <a:ea typeface="Consolas"/>
              </a:rPr>
              <a:t>)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197" name="CustomShape 7"/>
          <p:cNvSpPr/>
          <p:nvPr/>
        </p:nvSpPr>
        <p:spPr>
          <a:xfrm>
            <a:off x="457200" y="1648800"/>
            <a:ext cx="8218080" cy="310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999999"/>
                </a:solidFill>
                <a:latin typeface="Consolas"/>
                <a:ea typeface="Consolas"/>
              </a:rPr>
              <a:t>static int EatWhitespace(FILE* InFile)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999999"/>
                </a:solidFill>
                <a:latin typeface="Consolas"/>
                <a:ea typeface="Consolas"/>
              </a:rPr>
              <a:t>{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999999"/>
                </a:solidFill>
                <a:latin typeface="Consolas"/>
                <a:ea typeface="Consolas"/>
              </a:rPr>
              <a:t>  int c;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999999"/>
                </a:solidFill>
                <a:latin typeface="Consolas"/>
                <a:ea typeface="Consolas"/>
              </a:rPr>
              <a:t>  for (c = getc(InFile);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000000"/>
                </a:solidFill>
                <a:latin typeface="Consolas"/>
                <a:ea typeface="Consolas"/>
              </a:rPr>
              <a:t>       ((c)==</a:t>
            </a:r>
            <a:r>
              <a:rPr lang="en-US" sz="2200" b="0" strike="noStrike" spc="-1">
                <a:solidFill>
                  <a:srgbClr val="A31515"/>
                </a:solidFill>
                <a:latin typeface="Consolas"/>
                <a:ea typeface="Consolas"/>
              </a:rPr>
              <a:t>' '</a:t>
            </a:r>
            <a:r>
              <a:rPr lang="en-US" sz="2200" b="0" strike="noStrike" spc="-1">
                <a:solidFill>
                  <a:srgbClr val="000000"/>
                </a:solidFill>
                <a:latin typeface="Consolas"/>
                <a:ea typeface="Consolas"/>
              </a:rPr>
              <a:t> || (c) == </a:t>
            </a:r>
            <a:r>
              <a:rPr lang="en-US" sz="2200" b="0" strike="noStrike" spc="-1">
                <a:solidFill>
                  <a:srgbClr val="A31515"/>
                </a:solidFill>
                <a:latin typeface="Consolas"/>
                <a:ea typeface="Consolas"/>
              </a:rPr>
              <a:t>'\t'</a:t>
            </a:r>
            <a:r>
              <a:rPr lang="en-US" sz="2200" b="0" strike="noStrike" spc="-1">
                <a:solidFill>
                  <a:srgbClr val="000000"/>
                </a:solidFill>
                <a:latin typeface="Consolas"/>
                <a:ea typeface="Consolas"/>
              </a:rPr>
              <a:t>) &amp;&amp; (</a:t>
            </a:r>
            <a:r>
              <a:rPr lang="en-US" sz="2200" b="0" strike="noStrike" spc="-1">
                <a:solidFill>
                  <a:srgbClr val="A31515"/>
                </a:solidFill>
                <a:latin typeface="Consolas"/>
                <a:ea typeface="Consolas"/>
              </a:rPr>
              <a:t>'\n'</a:t>
            </a:r>
            <a:r>
              <a:rPr lang="en-US" sz="2200" b="0" strike="noStrike" spc="-1">
                <a:solidFill>
                  <a:srgbClr val="000000"/>
                </a:solidFill>
                <a:latin typeface="Consolas"/>
                <a:ea typeface="Consolas"/>
              </a:rPr>
              <a:t> != c);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999999"/>
                </a:solidFill>
                <a:latin typeface="Consolas"/>
                <a:ea typeface="Consolas"/>
              </a:rPr>
              <a:t>       c = getc(InFile));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999999"/>
                </a:solidFill>
                <a:latin typeface="Consolas"/>
                <a:ea typeface="Consolas"/>
              </a:rPr>
              <a:t> 	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999999"/>
                </a:solidFill>
                <a:latin typeface="Consolas"/>
                <a:ea typeface="Consolas"/>
              </a:rPr>
              <a:t>  return (c);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999999"/>
                </a:solidFill>
                <a:latin typeface="Consolas"/>
                <a:ea typeface="Consolas"/>
              </a:rPr>
              <a:t>}</a:t>
            </a:r>
            <a:endParaRPr lang="en-US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199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spc="-1" dirty="0">
                <a:solidFill>
                  <a:srgbClr val="000000"/>
                </a:solidFill>
                <a:latin typeface="Roboto Black"/>
                <a:ea typeface="Roboto Black"/>
              </a:rPr>
              <a:t>More on standard functions</a:t>
            </a:r>
            <a:endParaRPr lang="en-US" sz="3000" spc="-1" dirty="0"/>
          </a:p>
        </p:txBody>
      </p:sp>
      <p:sp>
        <p:nvSpPr>
          <p:cNvPr id="201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15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203" name="CustomShape 5"/>
          <p:cNvSpPr/>
          <p:nvPr/>
        </p:nvSpPr>
        <p:spPr>
          <a:xfrm>
            <a:off x="348480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204" name="Picture 203"/>
          <p:cNvPicPr/>
          <p:nvPr/>
        </p:nvPicPr>
        <p:blipFill>
          <a:blip r:embed="rId3"/>
          <a:stretch/>
        </p:blipFill>
        <p:spPr>
          <a:xfrm>
            <a:off x="133560" y="805680"/>
            <a:ext cx="2232360" cy="3937680"/>
          </a:xfrm>
          <a:prstGeom prst="rect">
            <a:avLst/>
          </a:prstGeom>
          <a:ln>
            <a:noFill/>
          </a:ln>
        </p:spPr>
      </p:pic>
      <p:sp>
        <p:nvSpPr>
          <p:cNvPr id="205" name="CustomShape 6"/>
          <p:cNvSpPr/>
          <p:nvPr/>
        </p:nvSpPr>
        <p:spPr>
          <a:xfrm>
            <a:off x="2560320" y="1554480"/>
            <a:ext cx="5566320" cy="219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FF"/>
                </a:solidFill>
                <a:latin typeface="Consolas"/>
                <a:ea typeface="Consolas"/>
              </a:rPr>
              <a:t>for</a:t>
            </a:r>
            <a:r>
              <a:rPr lang="en-US" sz="2400" b="0" strike="noStrike" spc="-1">
                <a:solidFill>
                  <a:srgbClr val="000000"/>
                </a:solidFill>
                <a:latin typeface="Consolas"/>
                <a:ea typeface="Consolas"/>
              </a:rPr>
              <a:t> (c = getc(</a:t>
            </a:r>
            <a:r>
              <a:rPr lang="en-US" sz="2400" b="0" strike="noStrike" spc="-1">
                <a:solidFill>
                  <a:srgbClr val="808080"/>
                </a:solidFill>
                <a:latin typeface="Consolas"/>
                <a:ea typeface="Consolas"/>
              </a:rPr>
              <a:t>InFile</a:t>
            </a:r>
            <a:r>
              <a:rPr lang="en-US" sz="2400" b="0" strike="noStrike" spc="-1">
                <a:solidFill>
                  <a:srgbClr val="000000"/>
                </a:solidFill>
                <a:latin typeface="Consolas"/>
                <a:ea typeface="Consolas"/>
              </a:rPr>
              <a:t>);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onsolas"/>
                <a:ea typeface="Consolas"/>
              </a:rPr>
              <a:t>     ((c)==</a:t>
            </a:r>
            <a:r>
              <a:rPr lang="en-US" sz="2400" b="0" strike="noStrike" spc="-1">
                <a:solidFill>
                  <a:srgbClr val="A31515"/>
                </a:solidFill>
                <a:latin typeface="Consolas"/>
                <a:ea typeface="Consolas"/>
              </a:rPr>
              <a:t>' '</a:t>
            </a:r>
            <a:r>
              <a:rPr lang="en-US" sz="2400" b="0" strike="noStrike" spc="-1">
                <a:solidFill>
                  <a:srgbClr val="000000"/>
                </a:solidFill>
                <a:latin typeface="Consolas"/>
                <a:ea typeface="Consolas"/>
              </a:rPr>
              <a:t> || (c) == </a:t>
            </a:r>
            <a:r>
              <a:rPr lang="en-US" sz="2400" b="0" strike="noStrike" spc="-1">
                <a:solidFill>
                  <a:srgbClr val="A31515"/>
                </a:solidFill>
                <a:latin typeface="Consolas"/>
                <a:ea typeface="Consolas"/>
              </a:rPr>
              <a:t>'\t'</a:t>
            </a:r>
            <a:r>
              <a:rPr lang="en-US" sz="2400" b="0" strike="noStrike" spc="-1">
                <a:solidFill>
                  <a:srgbClr val="000000"/>
                </a:solidFill>
                <a:latin typeface="Consolas"/>
                <a:ea typeface="Consolas"/>
              </a:rPr>
              <a:t>)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onsolas"/>
                <a:ea typeface="Consolas"/>
              </a:rPr>
              <a:t>        &amp;&amp; (</a:t>
            </a:r>
            <a:r>
              <a:rPr lang="en-US" sz="2400" b="0" strike="noStrike" spc="-1">
                <a:solidFill>
                  <a:srgbClr val="A31515"/>
                </a:solidFill>
                <a:latin typeface="Consolas"/>
                <a:ea typeface="Consolas"/>
              </a:rPr>
              <a:t>'\n'</a:t>
            </a:r>
            <a:r>
              <a:rPr lang="en-US" sz="2400" b="0" strike="noStrike" spc="-1">
                <a:solidFill>
                  <a:srgbClr val="000000"/>
                </a:solidFill>
                <a:latin typeface="Consolas"/>
                <a:ea typeface="Consolas"/>
              </a:rPr>
              <a:t> != c);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onsolas"/>
                <a:ea typeface="Consolas"/>
              </a:rPr>
              <a:t>     c = getc(</a:t>
            </a:r>
            <a:r>
              <a:rPr lang="en-US" sz="2400" b="0" strike="noStrike" spc="-1">
                <a:solidFill>
                  <a:srgbClr val="808080"/>
                </a:solidFill>
                <a:latin typeface="Consolas"/>
                <a:ea typeface="Consolas"/>
              </a:rPr>
              <a:t>InFile</a:t>
            </a:r>
            <a:r>
              <a:rPr lang="en-US" sz="2400" b="0" strike="noStrike" spc="-1">
                <a:solidFill>
                  <a:srgbClr val="000000"/>
                </a:solidFill>
                <a:latin typeface="Consolas"/>
                <a:ea typeface="Consolas"/>
              </a:rPr>
              <a:t>));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207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 dirty="0" smtClean="0">
                <a:solidFill>
                  <a:srgbClr val="000000"/>
                </a:solidFill>
                <a:latin typeface="Roboto Black"/>
                <a:ea typeface="Roboto Black"/>
              </a:rPr>
              <a:t>Preprocessor </a:t>
            </a:r>
            <a:r>
              <a:rPr lang="en-US" sz="3000" b="0" strike="noStrike" spc="-1" dirty="0" smtClean="0">
                <a:solidFill>
                  <a:srgbClr val="000000"/>
                </a:solidFill>
                <a:latin typeface="Roboto Black"/>
                <a:ea typeface="Roboto Black"/>
              </a:rPr>
              <a:t>fairy tales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209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16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211" name="CustomShape 5"/>
          <p:cNvSpPr/>
          <p:nvPr/>
        </p:nvSpPr>
        <p:spPr>
          <a:xfrm>
            <a:off x="325766" y="4798348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212" name="Picture 211"/>
          <p:cNvPicPr/>
          <p:nvPr/>
        </p:nvPicPr>
        <p:blipFill>
          <a:blip r:embed="rId3"/>
          <a:stretch/>
        </p:blipFill>
        <p:spPr>
          <a:xfrm>
            <a:off x="2926080" y="914400"/>
            <a:ext cx="3240000" cy="3877560"/>
          </a:xfrm>
          <a:prstGeom prst="rect">
            <a:avLst/>
          </a:prstGeom>
          <a:ln>
            <a:noFill/>
          </a:ln>
        </p:spPr>
      </p:pic>
      <p:pic>
        <p:nvPicPr>
          <p:cNvPr id="213" name="Picture 212"/>
          <p:cNvPicPr/>
          <p:nvPr/>
        </p:nvPicPr>
        <p:blipFill>
          <a:blip r:embed="rId4"/>
          <a:stretch/>
        </p:blipFill>
        <p:spPr>
          <a:xfrm>
            <a:off x="640080" y="1919520"/>
            <a:ext cx="1183320" cy="1635120"/>
          </a:xfrm>
          <a:prstGeom prst="rect">
            <a:avLst/>
          </a:prstGeom>
          <a:ln>
            <a:noFill/>
          </a:ln>
        </p:spPr>
      </p:pic>
      <p:sp>
        <p:nvSpPr>
          <p:cNvPr id="214" name="Line 6"/>
          <p:cNvSpPr/>
          <p:nvPr/>
        </p:nvSpPr>
        <p:spPr>
          <a:xfrm>
            <a:off x="1828800" y="2743200"/>
            <a:ext cx="1097280" cy="0"/>
          </a:xfrm>
          <a:prstGeom prst="line">
            <a:avLst/>
          </a:prstGeom>
          <a:ln w="38160">
            <a:solidFill>
              <a:srgbClr val="C9211E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5" name="Picture 18"/>
          <p:cNvPicPr/>
          <p:nvPr/>
        </p:nvPicPr>
        <p:blipFill>
          <a:blip r:embed="rId5"/>
          <a:srcRect t="5257" b="13623"/>
          <a:stretch/>
        </p:blipFill>
        <p:spPr>
          <a:xfrm>
            <a:off x="7132320" y="1935720"/>
            <a:ext cx="1328400" cy="1618920"/>
          </a:xfrm>
          <a:prstGeom prst="rect">
            <a:avLst/>
          </a:prstGeom>
          <a:ln>
            <a:noFill/>
          </a:ln>
        </p:spPr>
      </p:pic>
      <p:sp>
        <p:nvSpPr>
          <p:cNvPr id="216" name="Line 7"/>
          <p:cNvSpPr/>
          <p:nvPr/>
        </p:nvSpPr>
        <p:spPr>
          <a:xfrm>
            <a:off x="6177600" y="2743200"/>
            <a:ext cx="1097280" cy="0"/>
          </a:xfrm>
          <a:prstGeom prst="line">
            <a:avLst/>
          </a:prstGeom>
          <a:ln w="38160">
            <a:solidFill>
              <a:srgbClr val="C9211E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218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spc="-1" dirty="0">
                <a:solidFill>
                  <a:srgbClr val="000000"/>
                </a:solidFill>
                <a:latin typeface="Roboto Black"/>
                <a:ea typeface="Roboto Black"/>
              </a:rPr>
              <a:t>Preprocessor fairy tales</a:t>
            </a:r>
            <a:endParaRPr lang="en-US" sz="3000" spc="-1" dirty="0"/>
          </a:p>
        </p:txBody>
      </p:sp>
      <p:sp>
        <p:nvSpPr>
          <p:cNvPr id="220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17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222" name="CustomShape 5"/>
          <p:cNvSpPr/>
          <p:nvPr/>
        </p:nvSpPr>
        <p:spPr>
          <a:xfrm>
            <a:off x="358658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223" name="CustomShape 6"/>
          <p:cNvSpPr/>
          <p:nvPr/>
        </p:nvSpPr>
        <p:spPr>
          <a:xfrm>
            <a:off x="596880" y="1181880"/>
            <a:ext cx="5574960" cy="191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FF"/>
                </a:solidFill>
                <a:latin typeface="Consolas"/>
                <a:ea typeface="Consolas"/>
              </a:rPr>
              <a:t>void</a:t>
            </a:r>
            <a:r>
              <a:rPr lang="en-US" sz="2400" b="0" strike="noStrike" spc="-1">
                <a:solidFill>
                  <a:srgbClr val="000000"/>
                </a:solidFill>
                <a:latin typeface="Consolas"/>
                <a:ea typeface="Consolas"/>
              </a:rPr>
              <a:t> f()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onsolas"/>
                <a:ea typeface="Consolas"/>
              </a:rPr>
              <a:t>{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onsolas"/>
                <a:ea typeface="Consolas"/>
              </a:rPr>
              <a:t>  </a:t>
            </a:r>
            <a:r>
              <a:rPr lang="en-US" sz="2400" b="0" strike="noStrike" spc="-1">
                <a:solidFill>
                  <a:srgbClr val="808080"/>
                </a:solidFill>
                <a:latin typeface="Consolas"/>
                <a:ea typeface="Consolas"/>
              </a:rPr>
              <a:t>#line</a:t>
            </a:r>
            <a:r>
              <a:rPr lang="en-US" sz="2400" b="0" strike="noStrike" spc="-1">
                <a:solidFill>
                  <a:srgbClr val="000000"/>
                </a:solidFill>
                <a:latin typeface="Consolas"/>
                <a:ea typeface="Consolas"/>
              </a:rPr>
              <a:t> 42 </a:t>
            </a:r>
            <a:r>
              <a:rPr lang="en-US" sz="2400" b="0" strike="noStrike" spc="-1">
                <a:solidFill>
                  <a:srgbClr val="A31515"/>
                </a:solidFill>
                <a:latin typeface="Consolas"/>
                <a:ea typeface="Consolas"/>
              </a:rPr>
              <a:t>"somefile.abc"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onsolas"/>
                <a:ea typeface="Consolas"/>
              </a:rPr>
              <a:t>  </a:t>
            </a:r>
            <a:r>
              <a:rPr lang="en-US" sz="2400" b="0" strike="noStrike" spc="-1">
                <a:solidFill>
                  <a:srgbClr val="0000FF"/>
                </a:solidFill>
                <a:latin typeface="Consolas"/>
                <a:ea typeface="Consolas"/>
              </a:rPr>
              <a:t>int</a:t>
            </a:r>
            <a:r>
              <a:rPr lang="en-US" sz="2400" b="0" strike="noStrike" spc="-1">
                <a:solidFill>
                  <a:srgbClr val="000000"/>
                </a:solidFill>
                <a:latin typeface="Consolas"/>
                <a:ea typeface="Consolas"/>
              </a:rPr>
              <a:t> a = 10 / 0;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onsolas"/>
                <a:ea typeface="Consolas"/>
              </a:rPr>
              <a:t>}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224" name="Picture 223"/>
          <p:cNvPicPr/>
          <p:nvPr/>
        </p:nvPicPr>
        <p:blipFill>
          <a:blip r:embed="rId3"/>
          <a:stretch/>
        </p:blipFill>
        <p:spPr>
          <a:xfrm>
            <a:off x="548640" y="3566160"/>
            <a:ext cx="7999920" cy="52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226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spc="-1" dirty="0">
                <a:solidFill>
                  <a:srgbClr val="000000"/>
                </a:solidFill>
                <a:latin typeface="Roboto Black"/>
                <a:ea typeface="Roboto Black"/>
              </a:rPr>
              <a:t>Preprocessor fairy tales</a:t>
            </a:r>
            <a:endParaRPr lang="en-US" sz="3000" spc="-1" dirty="0"/>
          </a:p>
        </p:txBody>
      </p:sp>
      <p:sp>
        <p:nvSpPr>
          <p:cNvPr id="228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18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230" name="CustomShape 5"/>
          <p:cNvSpPr/>
          <p:nvPr/>
        </p:nvSpPr>
        <p:spPr>
          <a:xfrm>
            <a:off x="358659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231" name="Picture 230"/>
          <p:cNvPicPr/>
          <p:nvPr/>
        </p:nvPicPr>
        <p:blipFill>
          <a:blip r:embed="rId3"/>
          <a:stretch/>
        </p:blipFill>
        <p:spPr>
          <a:xfrm>
            <a:off x="274320" y="1097280"/>
            <a:ext cx="3196800" cy="3248280"/>
          </a:xfrm>
          <a:prstGeom prst="rect">
            <a:avLst/>
          </a:prstGeom>
          <a:ln>
            <a:noFill/>
          </a:ln>
        </p:spPr>
      </p:pic>
      <p:sp>
        <p:nvSpPr>
          <p:cNvPr id="232" name="CustomShape 6"/>
          <p:cNvSpPr/>
          <p:nvPr/>
        </p:nvSpPr>
        <p:spPr>
          <a:xfrm>
            <a:off x="3675240" y="1737360"/>
            <a:ext cx="5274720" cy="222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Consolas"/>
                <a:ea typeface="DejaVu Sans"/>
              </a:rPr>
              <a:t>#line 1 "D:\\Demo\\Source.cpp"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Consolas"/>
                <a:ea typeface="DejaVu Sans"/>
              </a:rPr>
              <a:t>void f()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Consolas"/>
                <a:ea typeface="DejaVu Sans"/>
              </a:rPr>
              <a:t>{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Consolas"/>
                <a:ea typeface="DejaVu Sans"/>
              </a:rPr>
              <a:t>  </a:t>
            </a:r>
            <a:r>
              <a:rPr lang="en-US" sz="2000" b="0" strike="noStrike" spc="-1">
                <a:solidFill>
                  <a:srgbClr val="C9211E"/>
                </a:solidFill>
                <a:latin typeface="Consolas"/>
                <a:ea typeface="DejaVu Sans"/>
              </a:rPr>
              <a:t>#line 42 "D:\\Demo\\somefile.abc"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C9211E"/>
                </a:solidFill>
                <a:latin typeface="Consolas"/>
                <a:ea typeface="DejaVu Sans"/>
              </a:rPr>
              <a:t>  </a:t>
            </a:r>
            <a:r>
              <a:rPr lang="en-US" sz="2000" b="0" strike="noStrike" spc="-1">
                <a:solidFill>
                  <a:srgbClr val="000000"/>
                </a:solidFill>
                <a:latin typeface="Consolas"/>
                <a:ea typeface="DejaVu Sans"/>
              </a:rPr>
              <a:t>int</a:t>
            </a:r>
            <a:r>
              <a:rPr lang="en-US" sz="2000" b="0" strike="noStrike" spc="-1">
                <a:solidFill>
                  <a:srgbClr val="C9211E"/>
                </a:solidFill>
                <a:latin typeface="Consolas"/>
                <a:ea typeface="DejaVu Sans"/>
              </a:rPr>
              <a:t> </a:t>
            </a:r>
            <a:r>
              <a:rPr lang="en-US" sz="2000" b="0" strike="noStrike" spc="-1">
                <a:solidFill>
                  <a:srgbClr val="000000"/>
                </a:solidFill>
                <a:latin typeface="Consolas"/>
                <a:ea typeface="DejaVu Sans"/>
              </a:rPr>
              <a:t>a = 10 / 0;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Consolas"/>
                <a:ea typeface="DejaVu Sans"/>
              </a:rPr>
              <a:t>}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68;p14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pic>
        <p:nvPicPr>
          <p:cNvPr id="87" name="Google Shape;69;p14"/>
          <p:cNvPicPr/>
          <p:nvPr/>
        </p:nvPicPr>
        <p:blipFill>
          <a:blip r:embed="rId2"/>
          <a:srcRect t="55936" b="24067"/>
          <a:stretch/>
        </p:blipFill>
        <p:spPr>
          <a:xfrm rot="10800000">
            <a:off x="14040" y="0"/>
            <a:ext cx="9129960" cy="1039680"/>
          </a:xfrm>
          <a:prstGeom prst="rect">
            <a:avLst/>
          </a:prstGeom>
          <a:ln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1237680" y="87480"/>
            <a:ext cx="6654600" cy="89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4200" b="0" strike="noStrike" spc="-1" dirty="0" smtClean="0">
                <a:solidFill>
                  <a:srgbClr val="FFFFFF"/>
                </a:solidFill>
                <a:latin typeface="Roboto Black"/>
                <a:ea typeface="Roboto Black"/>
              </a:rPr>
              <a:t>About </a:t>
            </a:r>
            <a:r>
              <a:rPr lang="en-US" sz="4200" b="0" strike="noStrike" spc="-1" dirty="0" smtClean="0">
                <a:solidFill>
                  <a:srgbClr val="FFFFFF"/>
                </a:solidFill>
                <a:latin typeface="Roboto Black"/>
                <a:ea typeface="Roboto Black"/>
              </a:rPr>
              <a:t>me</a:t>
            </a:r>
            <a:endParaRPr lang="en-US" sz="4200" b="0" strike="noStrike" spc="-1" dirty="0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4206240" y="1422720"/>
            <a:ext cx="3545280" cy="103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3200" b="0" strike="noStrike" spc="-1" dirty="0" smtClean="0">
                <a:solidFill>
                  <a:srgbClr val="000000"/>
                </a:solidFill>
                <a:latin typeface="Roboto Black"/>
                <a:ea typeface="Roboto Black"/>
              </a:rPr>
              <a:t>Yuri Minaev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4271040" y="2600640"/>
            <a:ext cx="4402440" cy="131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25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Roboto"/>
                <a:ea typeface="DejaVu Sans"/>
              </a:rPr>
              <a:t>C++ </a:t>
            </a:r>
            <a:r>
              <a:rPr lang="en-US" sz="2200" b="0" strike="noStrike" spc="-1" dirty="0" smtClean="0">
                <a:solidFill>
                  <a:srgbClr val="000000"/>
                </a:solidFill>
                <a:latin typeface="Roboto"/>
                <a:ea typeface="DejaVu Sans"/>
              </a:rPr>
              <a:t>developer at </a:t>
            </a:r>
            <a:r>
              <a:rPr lang="en-US" sz="2200" b="0" strike="noStrike" spc="-1" dirty="0">
                <a:solidFill>
                  <a:srgbClr val="000000"/>
                </a:solidFill>
                <a:latin typeface="Roboto"/>
                <a:ea typeface="DejaVu Sans"/>
              </a:rPr>
              <a:t>PVS-Studio</a:t>
            </a:r>
            <a:endParaRPr lang="en-US" sz="2200" b="0" strike="noStrike" spc="-1" dirty="0">
              <a:latin typeface="Arial"/>
            </a:endParaRPr>
          </a:p>
          <a:p>
            <a:pPr>
              <a:lnSpc>
                <a:spcPct val="125000"/>
              </a:lnSpc>
            </a:pPr>
            <a:endParaRPr lang="en-US" sz="2200" b="0" strike="noStrike" spc="-1" dirty="0">
              <a:latin typeface="Arial"/>
            </a:endParaRPr>
          </a:p>
          <a:p>
            <a:pPr>
              <a:lnSpc>
                <a:spcPct val="125000"/>
              </a:lnSpc>
            </a:pPr>
            <a:r>
              <a:rPr lang="en-US" sz="2200" b="0" u="sng" strike="noStrike" spc="-1" dirty="0">
                <a:solidFill>
                  <a:srgbClr val="0097A7"/>
                </a:solidFill>
                <a:uFillTx/>
                <a:latin typeface="Roboto"/>
                <a:ea typeface="DejaVu Sans"/>
                <a:hlinkClick r:id="rId3"/>
              </a:rPr>
              <a:t>minaev@viva64.com</a:t>
            </a:r>
            <a:r>
              <a:rPr lang="en-US" sz="2200" b="0" strike="noStrike" spc="-1" dirty="0">
                <a:solidFill>
                  <a:srgbClr val="000000"/>
                </a:solidFill>
                <a:latin typeface="Roboto"/>
                <a:ea typeface="DejaVu Sans"/>
              </a:rPr>
              <a:t> </a:t>
            </a:r>
            <a:endParaRPr lang="en-US" sz="2200" b="0" strike="noStrike" spc="-1" dirty="0">
              <a:latin typeface="Arial"/>
            </a:endParaRPr>
          </a:p>
        </p:txBody>
      </p:sp>
      <p:sp>
        <p:nvSpPr>
          <p:cNvPr id="91" name="CustomShape 4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5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01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93" name="CustomShape 6"/>
          <p:cNvSpPr/>
          <p:nvPr/>
        </p:nvSpPr>
        <p:spPr>
          <a:xfrm>
            <a:off x="352080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94" name="Picture 7"/>
          <p:cNvPicPr/>
          <p:nvPr/>
        </p:nvPicPr>
        <p:blipFill>
          <a:blip r:embed="rId4"/>
          <a:stretch/>
        </p:blipFill>
        <p:spPr>
          <a:xfrm>
            <a:off x="731520" y="1590840"/>
            <a:ext cx="2693520" cy="2693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234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spc="-1" dirty="0">
                <a:solidFill>
                  <a:srgbClr val="000000"/>
                </a:solidFill>
                <a:latin typeface="Roboto Black"/>
                <a:ea typeface="Roboto Black"/>
              </a:rPr>
              <a:t>Preprocessor fairy tales</a:t>
            </a:r>
            <a:endParaRPr lang="en-US" sz="3000" spc="-1" dirty="0"/>
          </a:p>
        </p:txBody>
      </p:sp>
      <p:sp>
        <p:nvSpPr>
          <p:cNvPr id="236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19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238" name="CustomShape 5"/>
          <p:cNvSpPr/>
          <p:nvPr/>
        </p:nvSpPr>
        <p:spPr>
          <a:xfrm>
            <a:off x="359026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239" name="Picture 238"/>
          <p:cNvPicPr/>
          <p:nvPr/>
        </p:nvPicPr>
        <p:blipFill>
          <a:blip r:embed="rId3"/>
          <a:stretch/>
        </p:blipFill>
        <p:spPr>
          <a:xfrm>
            <a:off x="365760" y="892080"/>
            <a:ext cx="8248320" cy="1017720"/>
          </a:xfrm>
          <a:prstGeom prst="rect">
            <a:avLst/>
          </a:prstGeom>
          <a:ln>
            <a:noFill/>
          </a:ln>
        </p:spPr>
      </p:pic>
      <p:pic>
        <p:nvPicPr>
          <p:cNvPr id="240" name="Picture 239"/>
          <p:cNvPicPr/>
          <p:nvPr/>
        </p:nvPicPr>
        <p:blipFill>
          <a:blip r:embed="rId4"/>
          <a:stretch/>
        </p:blipFill>
        <p:spPr>
          <a:xfrm>
            <a:off x="2834640" y="2011680"/>
            <a:ext cx="2740680" cy="2740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242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spc="-1" dirty="0">
                <a:solidFill>
                  <a:srgbClr val="000000"/>
                </a:solidFill>
                <a:latin typeface="Roboto Black"/>
                <a:ea typeface="Roboto Black"/>
              </a:rPr>
              <a:t>26mb ought to be enough for anybody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244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20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246" name="CustomShape 5"/>
          <p:cNvSpPr/>
          <p:nvPr/>
        </p:nvSpPr>
        <p:spPr>
          <a:xfrm>
            <a:off x="352080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247" name="Picture 246"/>
          <p:cNvPicPr/>
          <p:nvPr/>
        </p:nvPicPr>
        <p:blipFill>
          <a:blip r:embed="rId3"/>
          <a:stretch/>
        </p:blipFill>
        <p:spPr>
          <a:xfrm>
            <a:off x="2552400" y="830520"/>
            <a:ext cx="3929400" cy="3929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249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spc="-1" dirty="0">
                <a:solidFill>
                  <a:srgbClr val="000000"/>
                </a:solidFill>
                <a:latin typeface="Roboto Black"/>
                <a:ea typeface="Roboto Black"/>
              </a:rPr>
              <a:t>26mb ought to be enough for anybody</a:t>
            </a:r>
            <a:endParaRPr lang="en-US" sz="3000" spc="-1" dirty="0"/>
          </a:p>
        </p:txBody>
      </p:sp>
      <p:sp>
        <p:nvSpPr>
          <p:cNvPr id="251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21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253" name="CustomShape 5"/>
          <p:cNvSpPr/>
          <p:nvPr/>
        </p:nvSpPr>
        <p:spPr>
          <a:xfrm>
            <a:off x="352080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254" name="Picture 253"/>
          <p:cNvPicPr/>
          <p:nvPr/>
        </p:nvPicPr>
        <p:blipFill>
          <a:blip r:embed="rId3"/>
          <a:stretch/>
        </p:blipFill>
        <p:spPr>
          <a:xfrm>
            <a:off x="819000" y="860400"/>
            <a:ext cx="7308720" cy="3884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256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spc="-1" dirty="0">
                <a:solidFill>
                  <a:srgbClr val="000000"/>
                </a:solidFill>
                <a:latin typeface="Roboto Black"/>
                <a:ea typeface="Roboto Black"/>
              </a:rPr>
              <a:t>26mb ought to be enough for anybody</a:t>
            </a:r>
            <a:endParaRPr lang="en-US" sz="3000" spc="-1" dirty="0"/>
          </a:p>
        </p:txBody>
      </p:sp>
      <p:sp>
        <p:nvSpPr>
          <p:cNvPr id="258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22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260" name="CustomShape 5"/>
          <p:cNvSpPr/>
          <p:nvPr/>
        </p:nvSpPr>
        <p:spPr>
          <a:xfrm>
            <a:off x="365236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261" name="Picture 260"/>
          <p:cNvPicPr/>
          <p:nvPr/>
        </p:nvPicPr>
        <p:blipFill>
          <a:blip r:embed="rId3"/>
          <a:stretch/>
        </p:blipFill>
        <p:spPr>
          <a:xfrm>
            <a:off x="638280" y="1068840"/>
            <a:ext cx="3010680" cy="3220200"/>
          </a:xfrm>
          <a:prstGeom prst="rect">
            <a:avLst/>
          </a:prstGeom>
          <a:ln>
            <a:noFill/>
          </a:ln>
        </p:spPr>
      </p:pic>
      <p:pic>
        <p:nvPicPr>
          <p:cNvPr id="262" name="Picture 261"/>
          <p:cNvPicPr/>
          <p:nvPr/>
        </p:nvPicPr>
        <p:blipFill>
          <a:blip r:embed="rId4"/>
          <a:stretch/>
        </p:blipFill>
        <p:spPr>
          <a:xfrm>
            <a:off x="4023360" y="1095840"/>
            <a:ext cx="4224960" cy="3193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264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 dirty="0" smtClean="0">
                <a:solidFill>
                  <a:srgbClr val="000000"/>
                </a:solidFill>
                <a:latin typeface="Roboto Black"/>
                <a:ea typeface="Roboto Black"/>
              </a:rPr>
              <a:t>On </a:t>
            </a:r>
            <a:r>
              <a:rPr lang="en-US" sz="3000" b="0" strike="noStrike" spc="-1" dirty="0" smtClean="0">
                <a:solidFill>
                  <a:srgbClr val="000000"/>
                </a:solidFill>
                <a:latin typeface="Roboto Black"/>
                <a:ea typeface="Roboto Black"/>
              </a:rPr>
              <a:t>logics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266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23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268" name="CustomShape 5"/>
          <p:cNvSpPr/>
          <p:nvPr/>
        </p:nvSpPr>
        <p:spPr>
          <a:xfrm>
            <a:off x="378394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269" name="CustomShape 6"/>
          <p:cNvSpPr/>
          <p:nvPr/>
        </p:nvSpPr>
        <p:spPr>
          <a:xfrm>
            <a:off x="457200" y="914400"/>
            <a:ext cx="8310600" cy="283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FF"/>
                </a:solidFill>
                <a:latin typeface="Consolas"/>
                <a:ea typeface="Consolas"/>
              </a:rPr>
              <a:t>if</a:t>
            </a:r>
            <a:r>
              <a:rPr lang="en-US" sz="20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(</a:t>
            </a:r>
            <a:r>
              <a:rPr lang="en-US" sz="2000" b="0" strike="noStrike" spc="-1" dirty="0" err="1">
                <a:solidFill>
                  <a:srgbClr val="808080"/>
                </a:solidFill>
                <a:latin typeface="Consolas"/>
                <a:ea typeface="Consolas"/>
              </a:rPr>
              <a:t>ch</a:t>
            </a:r>
            <a:r>
              <a:rPr lang="en-US" sz="20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&gt;= 0x0FF00)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{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	</a:t>
            </a:r>
            <a:r>
              <a:rPr lang="en-US" sz="2000" b="0" strike="noStrike" spc="-1" dirty="0">
                <a:solidFill>
                  <a:srgbClr val="0000FF"/>
                </a:solidFill>
                <a:latin typeface="Consolas"/>
                <a:ea typeface="Consolas"/>
              </a:rPr>
              <a:t>if</a:t>
            </a:r>
            <a:r>
              <a:rPr lang="en-US" sz="20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(!((</a:t>
            </a:r>
            <a:r>
              <a:rPr lang="en-US" sz="2000" b="0" strike="noStrike" spc="-1" dirty="0" err="1">
                <a:solidFill>
                  <a:srgbClr val="808080"/>
                </a:solidFill>
                <a:latin typeface="Consolas"/>
                <a:ea typeface="Consolas"/>
              </a:rPr>
              <a:t>ch</a:t>
            </a:r>
            <a:r>
              <a:rPr lang="en-US" sz="20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&gt;= 0x0FF10) &amp;&amp; (</a:t>
            </a:r>
            <a:r>
              <a:rPr lang="en-US" sz="2000" b="0" strike="noStrike" spc="-1" dirty="0" err="1">
                <a:solidFill>
                  <a:srgbClr val="808080"/>
                </a:solidFill>
                <a:latin typeface="Consolas"/>
                <a:ea typeface="Consolas"/>
              </a:rPr>
              <a:t>ch</a:t>
            </a:r>
            <a:r>
              <a:rPr lang="en-US" sz="20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&lt;= 0x0FF19)) ||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		((</a:t>
            </a:r>
            <a:r>
              <a:rPr lang="en-US" sz="2000" b="0" strike="noStrike" spc="-1" dirty="0" err="1">
                <a:solidFill>
                  <a:srgbClr val="808080"/>
                </a:solidFill>
                <a:latin typeface="Consolas"/>
                <a:ea typeface="Consolas"/>
              </a:rPr>
              <a:t>ch</a:t>
            </a:r>
            <a:r>
              <a:rPr lang="en-US" sz="20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&gt;= 0x0FF21) &amp;&amp; (</a:t>
            </a:r>
            <a:r>
              <a:rPr lang="en-US" sz="2000" b="0" strike="noStrike" spc="-1" dirty="0" err="1">
                <a:solidFill>
                  <a:srgbClr val="808080"/>
                </a:solidFill>
                <a:latin typeface="Consolas"/>
                <a:ea typeface="Consolas"/>
              </a:rPr>
              <a:t>ch</a:t>
            </a:r>
            <a:r>
              <a:rPr lang="en-US" sz="20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&lt;= 0x0FF3A)) ||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		((</a:t>
            </a:r>
            <a:r>
              <a:rPr lang="en-US" sz="2000" b="0" strike="noStrike" spc="-1" dirty="0" err="1">
                <a:solidFill>
                  <a:srgbClr val="808080"/>
                </a:solidFill>
                <a:latin typeface="Consolas"/>
                <a:ea typeface="Consolas"/>
              </a:rPr>
              <a:t>ch</a:t>
            </a:r>
            <a:r>
              <a:rPr lang="en-US" sz="20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&gt;= 0x0FF41) &amp;&amp; (</a:t>
            </a:r>
            <a:r>
              <a:rPr lang="en-US" sz="2000" b="0" strike="noStrike" spc="-1" dirty="0" err="1">
                <a:solidFill>
                  <a:srgbClr val="808080"/>
                </a:solidFill>
                <a:latin typeface="Consolas"/>
                <a:ea typeface="Consolas"/>
              </a:rPr>
              <a:t>ch</a:t>
            </a:r>
            <a:r>
              <a:rPr lang="en-US" sz="20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&lt;= 0x0FF5A)))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	{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		</a:t>
            </a:r>
            <a:r>
              <a:rPr lang="en-US" sz="2000" b="0" strike="noStrike" spc="-1" dirty="0">
                <a:solidFill>
                  <a:srgbClr val="008000"/>
                </a:solidFill>
                <a:latin typeface="Consolas"/>
                <a:ea typeface="Consolas"/>
              </a:rPr>
              <a:t>//....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	}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}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270" name="CustomShape 7"/>
          <p:cNvSpPr/>
          <p:nvPr/>
        </p:nvSpPr>
        <p:spPr>
          <a:xfrm>
            <a:off x="491760" y="3748320"/>
            <a:ext cx="7820280" cy="106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Roboto"/>
                <a:ea typeface="DejaVu Sans"/>
              </a:rPr>
              <a:t>V560</a:t>
            </a:r>
            <a:r>
              <a:rPr lang="en-US" sz="1600" b="0" strike="noStrike" spc="-1">
                <a:solidFill>
                  <a:srgbClr val="000000"/>
                </a:solidFill>
                <a:latin typeface="Roboto"/>
                <a:ea typeface="DejaVu Sans"/>
              </a:rPr>
              <a:t> A part of conditional expression is always false: (ch &gt;= 0x0FF21)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Roboto"/>
                <a:ea typeface="DejaVu Sans"/>
              </a:rPr>
              <a:t>V560</a:t>
            </a:r>
            <a:r>
              <a:rPr lang="en-US" sz="1600" b="0" strike="noStrike" spc="-1">
                <a:solidFill>
                  <a:srgbClr val="000000"/>
                </a:solidFill>
                <a:latin typeface="Roboto"/>
                <a:ea typeface="DejaVu Sans"/>
              </a:rPr>
              <a:t> A part of conditional expression is always true: (ch &lt;= 0x0FF3A)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Roboto"/>
                <a:ea typeface="DejaVu Sans"/>
              </a:rPr>
              <a:t>V560</a:t>
            </a:r>
            <a:r>
              <a:rPr lang="en-US" sz="1600" b="0" strike="noStrike" spc="-1">
                <a:solidFill>
                  <a:srgbClr val="000000"/>
                </a:solidFill>
                <a:latin typeface="Roboto"/>
                <a:ea typeface="DejaVu Sans"/>
              </a:rPr>
              <a:t> A part of conditional expression is always false: (ch &gt;= 0x0FF41)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Roboto"/>
                <a:ea typeface="DejaVu Sans"/>
              </a:rPr>
              <a:t>V560</a:t>
            </a:r>
            <a:r>
              <a:rPr lang="en-US" sz="1600" b="0" strike="noStrike" spc="-1">
                <a:solidFill>
                  <a:srgbClr val="000000"/>
                </a:solidFill>
                <a:latin typeface="Roboto"/>
                <a:ea typeface="DejaVu Sans"/>
              </a:rPr>
              <a:t> A part of conditional expression is always true: (ch &lt;= 0x0FF5A)</a:t>
            </a:r>
            <a:endParaRPr lang="en-US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272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spc="-1" dirty="0">
                <a:solidFill>
                  <a:srgbClr val="000000"/>
                </a:solidFill>
                <a:latin typeface="Roboto Black"/>
                <a:ea typeface="Roboto Black"/>
              </a:rPr>
              <a:t>On logics</a:t>
            </a:r>
            <a:endParaRPr lang="en-US" sz="3000" spc="-1" dirty="0"/>
          </a:p>
        </p:txBody>
      </p:sp>
      <p:sp>
        <p:nvSpPr>
          <p:cNvPr id="274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24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276" name="CustomShape 5"/>
          <p:cNvSpPr/>
          <p:nvPr/>
        </p:nvSpPr>
        <p:spPr>
          <a:xfrm>
            <a:off x="332345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277" name="Picture 276"/>
          <p:cNvPicPr/>
          <p:nvPr/>
        </p:nvPicPr>
        <p:blipFill>
          <a:blip r:embed="rId3"/>
          <a:stretch/>
        </p:blipFill>
        <p:spPr>
          <a:xfrm>
            <a:off x="2103120" y="928440"/>
            <a:ext cx="4888440" cy="3550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279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spc="-1" dirty="0">
                <a:solidFill>
                  <a:srgbClr val="000000"/>
                </a:solidFill>
                <a:latin typeface="Roboto Black"/>
                <a:ea typeface="Roboto Black"/>
              </a:rPr>
              <a:t>On logics</a:t>
            </a:r>
            <a:endParaRPr lang="en-US" sz="3000" spc="-1" dirty="0"/>
          </a:p>
        </p:txBody>
      </p:sp>
      <p:sp>
        <p:nvSpPr>
          <p:cNvPr id="281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25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283" name="CustomShape 5"/>
          <p:cNvSpPr/>
          <p:nvPr/>
        </p:nvSpPr>
        <p:spPr>
          <a:xfrm>
            <a:off x="352080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284" name="CustomShape 6"/>
          <p:cNvSpPr/>
          <p:nvPr/>
        </p:nvSpPr>
        <p:spPr>
          <a:xfrm>
            <a:off x="457200" y="914400"/>
            <a:ext cx="8310600" cy="283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if (</a:t>
            </a:r>
            <a:r>
              <a:rPr lang="en-US" sz="2000" b="0" strike="noStrike" spc="-1" dirty="0" err="1">
                <a:solidFill>
                  <a:srgbClr val="999999"/>
                </a:solidFill>
                <a:latin typeface="Consolas"/>
                <a:ea typeface="Consolas"/>
              </a:rPr>
              <a:t>ch</a:t>
            </a:r>
            <a:r>
              <a:rPr lang="en-US" sz="20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 &gt;= 0x0FF00)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{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	</a:t>
            </a:r>
            <a:r>
              <a:rPr lang="en-US" sz="20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if (</a:t>
            </a:r>
            <a:r>
              <a:rPr lang="en-US" sz="2000" b="0" strike="noStrike" spc="-1" dirty="0">
                <a:solidFill>
                  <a:srgbClr val="C9211E"/>
                </a:solidFill>
                <a:latin typeface="Consolas"/>
                <a:ea typeface="Consolas"/>
              </a:rPr>
              <a:t>!((</a:t>
            </a:r>
            <a:r>
              <a:rPr lang="en-US" sz="2000" b="0" strike="noStrike" spc="-1" dirty="0" err="1">
                <a:solidFill>
                  <a:srgbClr val="C9211E"/>
                </a:solidFill>
                <a:latin typeface="Consolas"/>
                <a:ea typeface="Consolas"/>
              </a:rPr>
              <a:t>ch</a:t>
            </a:r>
            <a:r>
              <a:rPr lang="en-US" sz="2000" b="0" strike="noStrike" spc="-1" dirty="0">
                <a:solidFill>
                  <a:srgbClr val="C9211E"/>
                </a:solidFill>
                <a:latin typeface="Consolas"/>
                <a:ea typeface="Consolas"/>
              </a:rPr>
              <a:t> &gt;= 0x0FF10) &amp;&amp; (</a:t>
            </a:r>
            <a:r>
              <a:rPr lang="en-US" sz="2000" b="0" strike="noStrike" spc="-1" dirty="0" err="1">
                <a:solidFill>
                  <a:srgbClr val="C9211E"/>
                </a:solidFill>
                <a:latin typeface="Consolas"/>
                <a:ea typeface="Consolas"/>
              </a:rPr>
              <a:t>ch</a:t>
            </a:r>
            <a:r>
              <a:rPr lang="en-US" sz="2000" b="0" strike="noStrike" spc="-1" dirty="0">
                <a:solidFill>
                  <a:srgbClr val="C9211E"/>
                </a:solidFill>
                <a:latin typeface="Consolas"/>
                <a:ea typeface="Consolas"/>
              </a:rPr>
              <a:t> &lt;= 0x0FF19))</a:t>
            </a:r>
            <a:r>
              <a:rPr lang="en-US" sz="20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20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||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		((</a:t>
            </a:r>
            <a:r>
              <a:rPr lang="en-US" sz="2000" b="0" strike="noStrike" spc="-1" dirty="0" err="1">
                <a:solidFill>
                  <a:srgbClr val="999999"/>
                </a:solidFill>
                <a:latin typeface="Consolas"/>
                <a:ea typeface="Consolas"/>
              </a:rPr>
              <a:t>ch</a:t>
            </a:r>
            <a:r>
              <a:rPr lang="en-US" sz="20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 &gt;= 0x0FF21) &amp;&amp; (</a:t>
            </a:r>
            <a:r>
              <a:rPr lang="en-US" sz="2000" b="0" strike="noStrike" spc="-1" dirty="0" err="1">
                <a:solidFill>
                  <a:srgbClr val="999999"/>
                </a:solidFill>
                <a:latin typeface="Consolas"/>
                <a:ea typeface="Consolas"/>
              </a:rPr>
              <a:t>ch</a:t>
            </a:r>
            <a:r>
              <a:rPr lang="en-US" sz="20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 &lt;= 0x0FF3A)) ||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		((</a:t>
            </a:r>
            <a:r>
              <a:rPr lang="en-US" sz="2000" b="0" strike="noStrike" spc="-1" dirty="0" err="1">
                <a:solidFill>
                  <a:srgbClr val="999999"/>
                </a:solidFill>
                <a:latin typeface="Consolas"/>
                <a:ea typeface="Consolas"/>
              </a:rPr>
              <a:t>ch</a:t>
            </a:r>
            <a:r>
              <a:rPr lang="en-US" sz="20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 &gt;= 0x0FF41) &amp;&amp; (</a:t>
            </a:r>
            <a:r>
              <a:rPr lang="en-US" sz="2000" b="0" strike="noStrike" spc="-1" dirty="0" err="1">
                <a:solidFill>
                  <a:srgbClr val="999999"/>
                </a:solidFill>
                <a:latin typeface="Consolas"/>
                <a:ea typeface="Consolas"/>
              </a:rPr>
              <a:t>ch</a:t>
            </a:r>
            <a:r>
              <a:rPr lang="en-US" sz="20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 &lt;= 0x0FF5A)))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	{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		//....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	}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}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285" name="CustomShape 7"/>
          <p:cNvSpPr/>
          <p:nvPr/>
        </p:nvSpPr>
        <p:spPr>
          <a:xfrm>
            <a:off x="491760" y="3748320"/>
            <a:ext cx="7820280" cy="106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Roboto"/>
                <a:ea typeface="DejaVu Sans"/>
              </a:rPr>
              <a:t>V560</a:t>
            </a:r>
            <a:r>
              <a:rPr lang="en-US" sz="1600" b="0" strike="noStrike" spc="-1">
                <a:solidFill>
                  <a:srgbClr val="000000"/>
                </a:solidFill>
                <a:latin typeface="Roboto"/>
                <a:ea typeface="DejaVu Sans"/>
              </a:rPr>
              <a:t> A part of conditional expression is always false: (ch &gt;= 0x0FF21)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Roboto"/>
                <a:ea typeface="DejaVu Sans"/>
              </a:rPr>
              <a:t>V560</a:t>
            </a:r>
            <a:r>
              <a:rPr lang="en-US" sz="1600" b="0" strike="noStrike" spc="-1">
                <a:solidFill>
                  <a:srgbClr val="000000"/>
                </a:solidFill>
                <a:latin typeface="Roboto"/>
                <a:ea typeface="DejaVu Sans"/>
              </a:rPr>
              <a:t> A part of conditional expression is always true: (ch &lt;= 0x0FF3A)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Roboto"/>
                <a:ea typeface="DejaVu Sans"/>
              </a:rPr>
              <a:t>V560</a:t>
            </a:r>
            <a:r>
              <a:rPr lang="en-US" sz="1600" b="0" strike="noStrike" spc="-1">
                <a:solidFill>
                  <a:srgbClr val="000000"/>
                </a:solidFill>
                <a:latin typeface="Roboto"/>
                <a:ea typeface="DejaVu Sans"/>
              </a:rPr>
              <a:t> A part of conditional expression is always false: (ch &gt;= 0x0FF41)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Roboto"/>
                <a:ea typeface="DejaVu Sans"/>
              </a:rPr>
              <a:t>V560</a:t>
            </a:r>
            <a:r>
              <a:rPr lang="en-US" sz="1600" b="0" strike="noStrike" spc="-1">
                <a:solidFill>
                  <a:srgbClr val="000000"/>
                </a:solidFill>
                <a:latin typeface="Roboto"/>
                <a:ea typeface="DejaVu Sans"/>
              </a:rPr>
              <a:t> A part of conditional expression is always true: (ch &lt;= 0x0FF5A)</a:t>
            </a:r>
            <a:endParaRPr lang="en-US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287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spc="-1" dirty="0">
                <a:solidFill>
                  <a:srgbClr val="000000"/>
                </a:solidFill>
                <a:latin typeface="Roboto Black"/>
                <a:ea typeface="Roboto Black"/>
              </a:rPr>
              <a:t>On logics</a:t>
            </a:r>
            <a:endParaRPr lang="en-US" sz="3000" spc="-1" dirty="0"/>
          </a:p>
        </p:txBody>
      </p:sp>
      <p:sp>
        <p:nvSpPr>
          <p:cNvPr id="289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26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291" name="CustomShape 5"/>
          <p:cNvSpPr/>
          <p:nvPr/>
        </p:nvSpPr>
        <p:spPr>
          <a:xfrm>
            <a:off x="352080" y="486252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92" name="CustomShape 6"/>
          <p:cNvSpPr/>
          <p:nvPr/>
        </p:nvSpPr>
        <p:spPr>
          <a:xfrm>
            <a:off x="457200" y="914400"/>
            <a:ext cx="8310600" cy="161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C9211E"/>
                </a:solidFill>
                <a:latin typeface="Consolas"/>
                <a:ea typeface="Consolas"/>
              </a:rPr>
              <a:t>!(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999999"/>
                </a:solidFill>
                <a:latin typeface="Consolas"/>
                <a:ea typeface="Consolas"/>
              </a:rPr>
              <a:t> ((ch &gt;= 0x0FF10) &amp;&amp; (ch &lt;= 0x0FF19)) ||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999999"/>
                </a:solidFill>
                <a:latin typeface="Consolas"/>
                <a:ea typeface="Consolas"/>
              </a:rPr>
              <a:t> ((ch &gt;= 0x0FF21) &amp;&amp; (ch &lt;= 0x0FF3A)) ||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999999"/>
                </a:solidFill>
                <a:latin typeface="Consolas"/>
                <a:ea typeface="Consolas"/>
              </a:rPr>
              <a:t> ((ch &gt;= 0x0FF41) &amp;&amp; (ch &lt;= 0x0FF5A))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C9211E"/>
                </a:solidFill>
                <a:latin typeface="Consolas"/>
                <a:ea typeface="Consolas"/>
              </a:rPr>
              <a:t>)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293" name="Picture 292"/>
          <p:cNvPicPr/>
          <p:nvPr/>
        </p:nvPicPr>
        <p:blipFill>
          <a:blip r:embed="rId3"/>
          <a:stretch/>
        </p:blipFill>
        <p:spPr>
          <a:xfrm>
            <a:off x="2926080" y="2194560"/>
            <a:ext cx="3602520" cy="2632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295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 dirty="0" err="1" smtClean="0">
                <a:solidFill>
                  <a:srgbClr val="000000"/>
                </a:solidFill>
                <a:latin typeface="Roboto Black"/>
                <a:ea typeface="Roboto Black"/>
              </a:rPr>
              <a:t>Initialisation</a:t>
            </a:r>
            <a:r>
              <a:rPr lang="en-US" sz="3000" b="0" strike="noStrike" spc="-1" dirty="0" smtClean="0">
                <a:solidFill>
                  <a:srgbClr val="000000"/>
                </a:solidFill>
                <a:latin typeface="Roboto Black"/>
                <a:ea typeface="Roboto Black"/>
              </a:rPr>
              <a:t> is easy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297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27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299" name="CustomShape 5"/>
          <p:cNvSpPr/>
          <p:nvPr/>
        </p:nvSpPr>
        <p:spPr>
          <a:xfrm>
            <a:off x="358659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300" name="CustomShape 6"/>
          <p:cNvSpPr/>
          <p:nvPr/>
        </p:nvSpPr>
        <p:spPr>
          <a:xfrm>
            <a:off x="457560" y="916200"/>
            <a:ext cx="3647372" cy="31686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FF"/>
                </a:solidFill>
                <a:latin typeface="Consolas"/>
                <a:ea typeface="Consolas"/>
              </a:rPr>
              <a:t>class</a:t>
            </a:r>
            <a:r>
              <a:rPr lang="en-US" sz="20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2000" b="0" strike="noStrike" spc="-1" dirty="0">
                <a:solidFill>
                  <a:srgbClr val="2B91AF"/>
                </a:solidFill>
                <a:latin typeface="Consolas"/>
                <a:ea typeface="Consolas"/>
              </a:rPr>
              <a:t>Vector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{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FF"/>
                </a:solidFill>
                <a:latin typeface="Consolas"/>
                <a:ea typeface="Consolas"/>
              </a:rPr>
              <a:t>public</a:t>
            </a:r>
            <a:r>
              <a:rPr lang="en-US" sz="20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: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 smtClean="0">
                <a:solidFill>
                  <a:srgbClr val="000000"/>
                </a:solidFill>
                <a:latin typeface="Consolas"/>
                <a:ea typeface="Consolas"/>
              </a:rPr>
              <a:t>  </a:t>
            </a:r>
            <a:r>
              <a:rPr lang="en-US" sz="2000" b="0" strike="noStrike" spc="-1" dirty="0" err="1" smtClean="0">
                <a:solidFill>
                  <a:srgbClr val="0000FF"/>
                </a:solidFill>
                <a:latin typeface="Consolas"/>
                <a:ea typeface="Consolas"/>
              </a:rPr>
              <a:t>int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20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x, y, z;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2000" spc="-1" dirty="0" smtClean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onsolas"/>
                <a:ea typeface="Consolas"/>
              </a:rPr>
              <a:t>Vector</a:t>
            </a:r>
            <a:r>
              <a:rPr lang="en-US" sz="20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()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onsolas"/>
                <a:ea typeface="Consolas"/>
              </a:rPr>
              <a:t>{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onsolas"/>
                <a:ea typeface="Consolas"/>
              </a:rPr>
              <a:t>  x </a:t>
            </a:r>
            <a:r>
              <a:rPr lang="en-US" sz="20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= 0;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  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onsolas"/>
                <a:ea typeface="Consolas"/>
              </a:rPr>
              <a:t>y </a:t>
            </a:r>
            <a:r>
              <a:rPr lang="en-US" sz="20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= 0;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onsolas"/>
                <a:ea typeface="Consolas"/>
              </a:rPr>
              <a:t>}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};</a:t>
            </a:r>
            <a:endParaRPr lang="en-US" sz="2000" b="0" strike="noStrike" spc="-1" dirty="0">
              <a:latin typeface="Arial"/>
            </a:endParaRPr>
          </a:p>
        </p:txBody>
      </p:sp>
      <p:pic>
        <p:nvPicPr>
          <p:cNvPr id="301" name="Picture 300"/>
          <p:cNvPicPr/>
          <p:nvPr/>
        </p:nvPicPr>
        <p:blipFill>
          <a:blip r:embed="rId3"/>
          <a:stretch/>
        </p:blipFill>
        <p:spPr>
          <a:xfrm>
            <a:off x="4729680" y="914400"/>
            <a:ext cx="3682080" cy="3682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303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spc="-1" dirty="0" err="1">
                <a:solidFill>
                  <a:srgbClr val="000000"/>
                </a:solidFill>
                <a:latin typeface="Roboto Black"/>
                <a:ea typeface="Roboto Black"/>
              </a:rPr>
              <a:t>Initialisation</a:t>
            </a:r>
            <a:r>
              <a:rPr lang="en-US" sz="3000" spc="-1" dirty="0">
                <a:solidFill>
                  <a:srgbClr val="000000"/>
                </a:solidFill>
                <a:latin typeface="Roboto Black"/>
                <a:ea typeface="Roboto Black"/>
              </a:rPr>
              <a:t> is easy</a:t>
            </a:r>
            <a:endParaRPr lang="en-US" sz="3000" spc="-1" dirty="0"/>
          </a:p>
        </p:txBody>
      </p:sp>
      <p:sp>
        <p:nvSpPr>
          <p:cNvPr id="305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28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07" name="CustomShape 5"/>
          <p:cNvSpPr/>
          <p:nvPr/>
        </p:nvSpPr>
        <p:spPr>
          <a:xfrm>
            <a:off x="358658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308" name="Picture 307"/>
          <p:cNvPicPr/>
          <p:nvPr/>
        </p:nvPicPr>
        <p:blipFill>
          <a:blip r:embed="rId3"/>
          <a:stretch/>
        </p:blipFill>
        <p:spPr>
          <a:xfrm>
            <a:off x="1371600" y="975600"/>
            <a:ext cx="6067440" cy="1675800"/>
          </a:xfrm>
          <a:prstGeom prst="rect">
            <a:avLst/>
          </a:prstGeom>
          <a:ln>
            <a:noFill/>
          </a:ln>
        </p:spPr>
      </p:pic>
      <p:pic>
        <p:nvPicPr>
          <p:cNvPr id="309" name="Picture 308"/>
          <p:cNvPicPr/>
          <p:nvPr/>
        </p:nvPicPr>
        <p:blipFill>
          <a:blip r:embed="rId4"/>
          <a:stretch/>
        </p:blipFill>
        <p:spPr>
          <a:xfrm>
            <a:off x="1371600" y="2682000"/>
            <a:ext cx="6019920" cy="1770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 dirty="0" smtClean="0">
                <a:solidFill>
                  <a:srgbClr val="000000"/>
                </a:solidFill>
                <a:latin typeface="Roboto Black"/>
                <a:ea typeface="Roboto Black"/>
              </a:rPr>
              <a:t>What is this all about?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98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02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352080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101" name="CustomShape 6"/>
          <p:cNvSpPr/>
          <p:nvPr/>
        </p:nvSpPr>
        <p:spPr>
          <a:xfrm>
            <a:off x="5700240" y="680400"/>
            <a:ext cx="3348000" cy="921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Roboto"/>
                <a:ea typeface="DejaVu Sans"/>
              </a:rPr>
              <a:t>– 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Roboto"/>
                <a:ea typeface="DejaVu Sans"/>
              </a:rPr>
              <a:t>Doctor, am I </a:t>
            </a:r>
            <a:r>
              <a:rPr lang="en-US" sz="1800" b="0" strike="noStrike" spc="-1" dirty="0" err="1" smtClean="0">
                <a:solidFill>
                  <a:srgbClr val="000000"/>
                </a:solidFill>
                <a:latin typeface="Roboto"/>
                <a:ea typeface="DejaVu Sans"/>
              </a:rPr>
              <a:t>gonna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Roboto"/>
                <a:ea typeface="DejaVu Sans"/>
              </a:rPr>
              <a:t> live?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Roboto"/>
                <a:ea typeface="DejaVu Sans"/>
              </a:rPr>
              <a:t>– 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Roboto"/>
                <a:ea typeface="DejaVu Sans"/>
              </a:rPr>
              <a:t>And what’s the point?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8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sz="1800" b="0" i="1" strike="noStrike" spc="-1" dirty="0" smtClean="0">
                <a:solidFill>
                  <a:srgbClr val="000000"/>
                </a:solidFill>
                <a:latin typeface="Roboto"/>
                <a:ea typeface="DejaVu Sans"/>
              </a:rPr>
              <a:t>Joke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102" name="CustomShape 7"/>
          <p:cNvSpPr/>
          <p:nvPr/>
        </p:nvSpPr>
        <p:spPr>
          <a:xfrm>
            <a:off x="531360" y="1645920"/>
            <a:ext cx="8123760" cy="14143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16000" indent="-21348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 dirty="0" smtClean="0">
                <a:solidFill>
                  <a:srgbClr val="000000"/>
                </a:solidFill>
                <a:latin typeface="Roboto"/>
                <a:ea typeface="DejaVu Sans"/>
              </a:rPr>
              <a:t>Tech support for professional C++ developers</a:t>
            </a:r>
            <a:endParaRPr lang="en-US" sz="2200" b="0" strike="noStrike" spc="-1" dirty="0">
              <a:latin typeface="Arial"/>
            </a:endParaRPr>
          </a:p>
          <a:p>
            <a:pPr marL="216000" indent="-21348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 dirty="0" smtClean="0">
                <a:solidFill>
                  <a:srgbClr val="000000"/>
                </a:solidFill>
                <a:latin typeface="Roboto"/>
                <a:ea typeface="DejaVu Sans"/>
              </a:rPr>
              <a:t>Funny cases we </a:t>
            </a:r>
            <a:r>
              <a:rPr lang="en-US" sz="2200" b="0" strike="noStrike" spc="-1" dirty="0" smtClean="0">
                <a:solidFill>
                  <a:srgbClr val="000000"/>
                </a:solidFill>
                <a:latin typeface="Roboto"/>
                <a:ea typeface="DejaVu Sans"/>
              </a:rPr>
              <a:t>occasionally get</a:t>
            </a:r>
            <a:endParaRPr lang="en-US" sz="2200" b="0" strike="noStrike" spc="-1" dirty="0">
              <a:latin typeface="Arial"/>
            </a:endParaRPr>
          </a:p>
          <a:p>
            <a:pPr marL="216000" indent="-21348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 dirty="0" smtClean="0">
                <a:solidFill>
                  <a:srgbClr val="000000"/>
                </a:solidFill>
                <a:latin typeface="Roboto"/>
                <a:ea typeface="DejaVu Sans"/>
              </a:rPr>
              <a:t>Why so serious?</a:t>
            </a:r>
            <a:endParaRPr lang="en-US" sz="2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311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spc="-1" dirty="0" err="1">
                <a:solidFill>
                  <a:srgbClr val="000000"/>
                </a:solidFill>
                <a:latin typeface="Roboto Black"/>
                <a:ea typeface="Roboto Black"/>
              </a:rPr>
              <a:t>Initialisation</a:t>
            </a:r>
            <a:r>
              <a:rPr lang="en-US" sz="3000" spc="-1" dirty="0">
                <a:solidFill>
                  <a:srgbClr val="000000"/>
                </a:solidFill>
                <a:latin typeface="Roboto Black"/>
                <a:ea typeface="Roboto Black"/>
              </a:rPr>
              <a:t> is easy</a:t>
            </a:r>
            <a:endParaRPr lang="en-US" sz="3000" spc="-1" dirty="0"/>
          </a:p>
        </p:txBody>
      </p:sp>
      <p:sp>
        <p:nvSpPr>
          <p:cNvPr id="313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29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15" name="CustomShape 5"/>
          <p:cNvSpPr/>
          <p:nvPr/>
        </p:nvSpPr>
        <p:spPr>
          <a:xfrm>
            <a:off x="352080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316" name="Picture 315"/>
          <p:cNvPicPr/>
          <p:nvPr/>
        </p:nvPicPr>
        <p:blipFill>
          <a:blip r:embed="rId3"/>
          <a:stretch/>
        </p:blipFill>
        <p:spPr>
          <a:xfrm>
            <a:off x="1371600" y="1097280"/>
            <a:ext cx="6048360" cy="1561320"/>
          </a:xfrm>
          <a:prstGeom prst="rect">
            <a:avLst/>
          </a:prstGeom>
          <a:ln>
            <a:noFill/>
          </a:ln>
        </p:spPr>
      </p:pic>
      <p:pic>
        <p:nvPicPr>
          <p:cNvPr id="317" name="Picture 316"/>
          <p:cNvPicPr/>
          <p:nvPr/>
        </p:nvPicPr>
        <p:blipFill>
          <a:blip r:embed="rId4"/>
          <a:stretch/>
        </p:blipFill>
        <p:spPr>
          <a:xfrm>
            <a:off x="1367640" y="2699640"/>
            <a:ext cx="6038640" cy="1780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319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spc="-1" dirty="0" err="1">
                <a:solidFill>
                  <a:srgbClr val="000000"/>
                </a:solidFill>
                <a:latin typeface="Roboto Black"/>
                <a:ea typeface="Roboto Black"/>
              </a:rPr>
              <a:t>Initialisation</a:t>
            </a:r>
            <a:r>
              <a:rPr lang="en-US" sz="3000" spc="-1" dirty="0">
                <a:solidFill>
                  <a:srgbClr val="000000"/>
                </a:solidFill>
                <a:latin typeface="Roboto Black"/>
                <a:ea typeface="Roboto Black"/>
              </a:rPr>
              <a:t> is easy</a:t>
            </a:r>
            <a:endParaRPr lang="en-US" sz="3000" spc="-1" dirty="0"/>
          </a:p>
        </p:txBody>
      </p:sp>
      <p:sp>
        <p:nvSpPr>
          <p:cNvPr id="321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30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23" name="CustomShape 5"/>
          <p:cNvSpPr/>
          <p:nvPr/>
        </p:nvSpPr>
        <p:spPr>
          <a:xfrm>
            <a:off x="365237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324" name="Picture 323"/>
          <p:cNvPicPr/>
          <p:nvPr/>
        </p:nvPicPr>
        <p:blipFill>
          <a:blip r:embed="rId3"/>
          <a:stretch/>
        </p:blipFill>
        <p:spPr>
          <a:xfrm>
            <a:off x="640080" y="914400"/>
            <a:ext cx="7572960" cy="1658160"/>
          </a:xfrm>
          <a:prstGeom prst="rect">
            <a:avLst/>
          </a:prstGeom>
          <a:ln>
            <a:noFill/>
          </a:ln>
        </p:spPr>
      </p:pic>
      <p:pic>
        <p:nvPicPr>
          <p:cNvPr id="325" name="Picture 324"/>
          <p:cNvPicPr/>
          <p:nvPr/>
        </p:nvPicPr>
        <p:blipFill>
          <a:blip r:embed="rId4"/>
          <a:stretch/>
        </p:blipFill>
        <p:spPr>
          <a:xfrm>
            <a:off x="640080" y="2617920"/>
            <a:ext cx="7589520" cy="191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327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 dirty="0" smtClean="0">
                <a:solidFill>
                  <a:srgbClr val="000000"/>
                </a:solidFill>
                <a:latin typeface="Roboto Black"/>
                <a:ea typeface="Roboto Black"/>
              </a:rPr>
              <a:t>When robots get tired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329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31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31" name="CustomShape 5"/>
          <p:cNvSpPr/>
          <p:nvPr/>
        </p:nvSpPr>
        <p:spPr>
          <a:xfrm>
            <a:off x="352080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332" name="CustomShape 6"/>
          <p:cNvSpPr/>
          <p:nvPr/>
        </p:nvSpPr>
        <p:spPr>
          <a:xfrm>
            <a:off x="457200" y="1188720"/>
            <a:ext cx="8403840" cy="21298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lang="en-US" sz="2000" b="0" strike="noStrike" spc="-1" dirty="0" smtClean="0">
                <a:solidFill>
                  <a:srgbClr val="000000"/>
                </a:solidFill>
                <a:latin typeface="Roboto"/>
                <a:ea typeface="DejaVu Sans"/>
              </a:rPr>
              <a:t>Advantages of static analysis over </a:t>
            </a:r>
            <a:r>
              <a:rPr lang="en-US" sz="2000" b="0" strike="noStrike" spc="-1" dirty="0">
                <a:solidFill>
                  <a:srgbClr val="000000"/>
                </a:solidFill>
                <a:latin typeface="Roboto"/>
                <a:ea typeface="DejaVu Sans"/>
              </a:rPr>
              <a:t>code review: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en-US" sz="2000" b="0" strike="noStrike" spc="-1" dirty="0">
              <a:latin typeface="Arial"/>
            </a:endParaRPr>
          </a:p>
          <a:p>
            <a:pPr marL="216000" indent="-20736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i="1" strike="noStrike" spc="-1" dirty="0" smtClean="0">
                <a:solidFill>
                  <a:srgbClr val="000000"/>
                </a:solidFill>
                <a:latin typeface="Roboto"/>
                <a:ea typeface="Microsoft YaHei"/>
              </a:rPr>
              <a:t>Cheap</a:t>
            </a:r>
            <a:endParaRPr lang="en-US" sz="2000" b="0" strike="noStrike" spc="-1" dirty="0">
              <a:latin typeface="Arial"/>
            </a:endParaRPr>
          </a:p>
          <a:p>
            <a:pPr marL="216000" indent="-20736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i="1" strike="noStrike" spc="-1" dirty="0" err="1" smtClean="0">
                <a:solidFill>
                  <a:srgbClr val="000000"/>
                </a:solidFill>
                <a:latin typeface="Roboto"/>
                <a:ea typeface="Microsoft YaHei"/>
              </a:rPr>
              <a:t>Analysers</a:t>
            </a:r>
            <a:r>
              <a:rPr lang="en-US" sz="2000" b="0" i="1" strike="noStrike" spc="-1" dirty="0" smtClean="0">
                <a:solidFill>
                  <a:srgbClr val="000000"/>
                </a:solidFill>
                <a:latin typeface="Roboto"/>
                <a:ea typeface="Microsoft YaHei"/>
              </a:rPr>
              <a:t> don’t get tired (unlike humans)</a:t>
            </a:r>
            <a:endParaRPr lang="en-US" sz="2000" b="0" strike="noStrike" spc="-1" dirty="0">
              <a:latin typeface="Arial"/>
            </a:endParaRPr>
          </a:p>
          <a:p>
            <a:pPr marL="216000" indent="-20736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i="1" strike="noStrike" spc="-1" dirty="0" err="1" smtClean="0">
                <a:solidFill>
                  <a:srgbClr val="000000"/>
                </a:solidFill>
                <a:latin typeface="Roboto"/>
                <a:ea typeface="Microsoft YaHei"/>
              </a:rPr>
              <a:t>Analysers</a:t>
            </a:r>
            <a:r>
              <a:rPr lang="en-US" sz="2000" b="0" i="1" strike="noStrike" spc="-1" dirty="0" smtClean="0">
                <a:solidFill>
                  <a:srgbClr val="000000"/>
                </a:solidFill>
                <a:latin typeface="Roboto"/>
                <a:ea typeface="Microsoft YaHei"/>
              </a:rPr>
              <a:t> know error patterns unknown to developers</a:t>
            </a: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334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spc="-1" dirty="0">
                <a:solidFill>
                  <a:srgbClr val="000000"/>
                </a:solidFill>
                <a:latin typeface="Roboto Black"/>
                <a:ea typeface="Roboto Black"/>
              </a:rPr>
              <a:t>When </a:t>
            </a:r>
            <a:r>
              <a:rPr lang="en-US" sz="3000" spc="-1" dirty="0" smtClean="0">
                <a:solidFill>
                  <a:srgbClr val="000000"/>
                </a:solidFill>
                <a:latin typeface="Roboto Black"/>
                <a:ea typeface="Roboto Black"/>
              </a:rPr>
              <a:t>robots </a:t>
            </a:r>
            <a:r>
              <a:rPr lang="en-US" sz="3000" spc="-1" dirty="0">
                <a:solidFill>
                  <a:srgbClr val="000000"/>
                </a:solidFill>
                <a:latin typeface="Roboto Black"/>
                <a:ea typeface="Roboto Black"/>
              </a:rPr>
              <a:t>get tired</a:t>
            </a:r>
            <a:endParaRPr lang="en-US" sz="3000" spc="-1" dirty="0"/>
          </a:p>
        </p:txBody>
      </p:sp>
      <p:sp>
        <p:nvSpPr>
          <p:cNvPr id="336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32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38" name="CustomShape 5"/>
          <p:cNvSpPr/>
          <p:nvPr/>
        </p:nvSpPr>
        <p:spPr>
          <a:xfrm>
            <a:off x="378394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339" name="CustomShape 6"/>
          <p:cNvSpPr/>
          <p:nvPr/>
        </p:nvSpPr>
        <p:spPr>
          <a:xfrm>
            <a:off x="457200" y="1188720"/>
            <a:ext cx="8403840" cy="21298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lang="en-US" sz="2000" spc="-1" dirty="0">
                <a:solidFill>
                  <a:srgbClr val="000000"/>
                </a:solidFill>
                <a:latin typeface="Roboto"/>
              </a:rPr>
              <a:t>Advantages of static analysis over code </a:t>
            </a:r>
            <a:r>
              <a:rPr lang="en-US" sz="2000" spc="-1" dirty="0" smtClean="0">
                <a:solidFill>
                  <a:srgbClr val="000000"/>
                </a:solidFill>
                <a:latin typeface="Roboto"/>
              </a:rPr>
              <a:t>review: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lang="en-US" sz="2000" b="0" strike="noStrike" spc="-1" dirty="0">
              <a:latin typeface="Arial"/>
            </a:endParaRPr>
          </a:p>
          <a:p>
            <a:pPr marL="216000" indent="-20736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i="1" strike="noStrike" spc="-1" dirty="0" smtClean="0">
                <a:solidFill>
                  <a:srgbClr val="999999"/>
                </a:solidFill>
                <a:latin typeface="Roboto"/>
                <a:ea typeface="Microsoft YaHei"/>
              </a:rPr>
              <a:t>Cheap</a:t>
            </a:r>
            <a:endParaRPr lang="en-US" sz="2000" b="0" strike="noStrike" spc="-1" dirty="0">
              <a:latin typeface="Arial"/>
            </a:endParaRPr>
          </a:p>
          <a:p>
            <a:pPr marL="216000" indent="-20736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i="1" spc="-1" dirty="0" err="1">
                <a:solidFill>
                  <a:srgbClr val="C00000"/>
                </a:solidFill>
                <a:latin typeface="Roboto"/>
                <a:ea typeface="Microsoft YaHei"/>
              </a:rPr>
              <a:t>Analysers</a:t>
            </a:r>
            <a:r>
              <a:rPr lang="en-US" sz="2000" i="1" spc="-1" dirty="0">
                <a:solidFill>
                  <a:srgbClr val="C00000"/>
                </a:solidFill>
                <a:latin typeface="Roboto"/>
                <a:ea typeface="Microsoft YaHei"/>
              </a:rPr>
              <a:t> don’t get tired (unlike humans)</a:t>
            </a:r>
            <a:endParaRPr lang="en-US" sz="2000" b="0" strike="noStrike" spc="-1" dirty="0">
              <a:solidFill>
                <a:srgbClr val="C00000"/>
              </a:solidFill>
              <a:latin typeface="Arial"/>
            </a:endParaRPr>
          </a:p>
          <a:p>
            <a:pPr marL="216000" indent="-20736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i="1" spc="-1" dirty="0" err="1">
                <a:solidFill>
                  <a:srgbClr val="999999"/>
                </a:solidFill>
                <a:latin typeface="Roboto"/>
                <a:ea typeface="Microsoft YaHei"/>
              </a:rPr>
              <a:t>Analysers</a:t>
            </a:r>
            <a:r>
              <a:rPr lang="en-US" sz="2000" i="1" spc="-1" dirty="0">
                <a:solidFill>
                  <a:srgbClr val="000000"/>
                </a:solidFill>
                <a:latin typeface="Roboto"/>
                <a:ea typeface="Microsoft YaHei"/>
              </a:rPr>
              <a:t> </a:t>
            </a:r>
            <a:r>
              <a:rPr lang="en-US" sz="2000" i="1" spc="-1" dirty="0">
                <a:solidFill>
                  <a:srgbClr val="999999"/>
                </a:solidFill>
                <a:latin typeface="Roboto"/>
                <a:ea typeface="Microsoft YaHei"/>
              </a:rPr>
              <a:t>know error patterns unknown to developers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341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spc="-1" dirty="0">
                <a:solidFill>
                  <a:srgbClr val="000000"/>
                </a:solidFill>
                <a:latin typeface="Roboto Black"/>
                <a:ea typeface="Roboto Black"/>
              </a:rPr>
              <a:t>When robots get tired</a:t>
            </a:r>
            <a:endParaRPr lang="en-US" sz="3000" spc="-1" dirty="0"/>
          </a:p>
        </p:txBody>
      </p:sp>
      <p:sp>
        <p:nvSpPr>
          <p:cNvPr id="343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33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45" name="CustomShape 5"/>
          <p:cNvSpPr/>
          <p:nvPr/>
        </p:nvSpPr>
        <p:spPr>
          <a:xfrm>
            <a:off x="358658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346" name="Picture 345"/>
          <p:cNvPicPr/>
          <p:nvPr/>
        </p:nvPicPr>
        <p:blipFill>
          <a:blip r:embed="rId3"/>
          <a:stretch/>
        </p:blipFill>
        <p:spPr>
          <a:xfrm>
            <a:off x="548640" y="813960"/>
            <a:ext cx="5294880" cy="4039920"/>
          </a:xfrm>
          <a:prstGeom prst="rect">
            <a:avLst/>
          </a:prstGeom>
          <a:ln>
            <a:noFill/>
          </a:ln>
        </p:spPr>
      </p:pic>
      <p:sp>
        <p:nvSpPr>
          <p:cNvPr id="347" name="Line 6"/>
          <p:cNvSpPr/>
          <p:nvPr/>
        </p:nvSpPr>
        <p:spPr>
          <a:xfrm flipH="1">
            <a:off x="914400" y="2468880"/>
            <a:ext cx="5669280" cy="2286000"/>
          </a:xfrm>
          <a:prstGeom prst="line">
            <a:avLst/>
          </a:prstGeom>
          <a:ln w="57240">
            <a:solidFill>
              <a:srgbClr val="C9211E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7"/>
          <p:cNvSpPr/>
          <p:nvPr/>
        </p:nvSpPr>
        <p:spPr>
          <a:xfrm>
            <a:off x="6512760" y="2103120"/>
            <a:ext cx="1709640" cy="48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latin typeface="Roboto"/>
                <a:ea typeface="DejaVu Sans"/>
              </a:rPr>
              <a:t>819466</a:t>
            </a:r>
            <a:endParaRPr lang="en-US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350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spc="-1" dirty="0">
                <a:solidFill>
                  <a:srgbClr val="000000"/>
                </a:solidFill>
                <a:latin typeface="Roboto Black"/>
                <a:ea typeface="Roboto Black"/>
              </a:rPr>
              <a:t>When robots get tired</a:t>
            </a:r>
            <a:endParaRPr lang="en-US" sz="3000" spc="-1" dirty="0"/>
          </a:p>
        </p:txBody>
      </p:sp>
      <p:sp>
        <p:nvSpPr>
          <p:cNvPr id="352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34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54" name="CustomShape 5"/>
          <p:cNvSpPr/>
          <p:nvPr/>
        </p:nvSpPr>
        <p:spPr>
          <a:xfrm>
            <a:off x="331560" y="480060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355" name="Picture 354"/>
          <p:cNvPicPr/>
          <p:nvPr/>
        </p:nvPicPr>
        <p:blipFill>
          <a:blip r:embed="rId3"/>
          <a:stretch/>
        </p:blipFill>
        <p:spPr>
          <a:xfrm>
            <a:off x="1505160" y="1005840"/>
            <a:ext cx="5801400" cy="380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357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 dirty="0" smtClean="0">
                <a:solidFill>
                  <a:srgbClr val="000000"/>
                </a:solidFill>
                <a:latin typeface="Roboto Black"/>
                <a:ea typeface="Roboto Black"/>
              </a:rPr>
              <a:t>Detour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359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0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35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61" name="CustomShape 5"/>
          <p:cNvSpPr/>
          <p:nvPr/>
        </p:nvSpPr>
        <p:spPr>
          <a:xfrm>
            <a:off x="365760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362" name="CustomShape 6"/>
          <p:cNvSpPr/>
          <p:nvPr/>
        </p:nvSpPr>
        <p:spPr>
          <a:xfrm>
            <a:off x="455400" y="1188720"/>
            <a:ext cx="849888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i="1" strike="noStrike" spc="-1" dirty="0" smtClean="0">
                <a:solidFill>
                  <a:srgbClr val="000000"/>
                </a:solidFill>
                <a:latin typeface="Roboto medium"/>
                <a:ea typeface="DejaVu Sans"/>
              </a:rPr>
              <a:t>Real heroes never </a:t>
            </a:r>
            <a:r>
              <a:rPr lang="en-US" sz="2400" b="0" i="1" strike="noStrike" spc="-1" dirty="0" smtClean="0">
                <a:solidFill>
                  <a:srgbClr val="000000"/>
                </a:solidFill>
                <a:latin typeface="Roboto medium"/>
                <a:ea typeface="DejaVu Sans"/>
              </a:rPr>
              <a:t>take </a:t>
            </a:r>
            <a:r>
              <a:rPr lang="en-US" sz="2400" b="0" i="1" strike="noStrike" spc="-1" dirty="0" smtClean="0">
                <a:solidFill>
                  <a:srgbClr val="000000"/>
                </a:solidFill>
                <a:latin typeface="Roboto medium"/>
                <a:ea typeface="DejaVu Sans"/>
              </a:rPr>
              <a:t>straight paths</a:t>
            </a:r>
            <a:endParaRPr lang="en-US" sz="2400" b="0" strike="noStrike" spc="-1" dirty="0">
              <a:latin typeface="Arial"/>
            </a:endParaRPr>
          </a:p>
        </p:txBody>
      </p:sp>
      <p:pic>
        <p:nvPicPr>
          <p:cNvPr id="363" name="Picture 362"/>
          <p:cNvPicPr/>
          <p:nvPr/>
        </p:nvPicPr>
        <p:blipFill>
          <a:blip r:embed="rId3"/>
          <a:stretch/>
        </p:blipFill>
        <p:spPr>
          <a:xfrm>
            <a:off x="365760" y="1920240"/>
            <a:ext cx="8335440" cy="224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365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6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spc="-1" dirty="0">
                <a:solidFill>
                  <a:srgbClr val="000000"/>
                </a:solidFill>
                <a:latin typeface="Roboto Black"/>
                <a:ea typeface="Roboto Black"/>
              </a:rPr>
              <a:t>Detour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367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36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69" name="CustomShape 5"/>
          <p:cNvSpPr/>
          <p:nvPr/>
        </p:nvSpPr>
        <p:spPr>
          <a:xfrm>
            <a:off x="352080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370" name="CustomShape 6"/>
          <p:cNvSpPr/>
          <p:nvPr/>
        </p:nvSpPr>
        <p:spPr>
          <a:xfrm>
            <a:off x="457200" y="1097280"/>
            <a:ext cx="4199400" cy="191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FF"/>
                </a:solidFill>
                <a:latin typeface="Consolas"/>
                <a:ea typeface="Consolas"/>
              </a:rPr>
              <a:t>int</a:t>
            </a:r>
            <a:r>
              <a:rPr lang="en-US" sz="2400" b="0" strike="noStrike" spc="-1">
                <a:solidFill>
                  <a:srgbClr val="000000"/>
                </a:solidFill>
                <a:latin typeface="Consolas"/>
                <a:ea typeface="Consolas"/>
              </a:rPr>
              <a:t> f()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onsolas"/>
                <a:ea typeface="Consolas"/>
              </a:rPr>
              <a:t>{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808080"/>
                </a:solidFill>
                <a:latin typeface="Consolas"/>
                <a:ea typeface="Consolas"/>
              </a:rPr>
              <a:t>  #include</a:t>
            </a:r>
            <a:r>
              <a:rPr lang="en-US" sz="2400" b="0" strike="noStrike" spc="-1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2400" b="0" strike="noStrike" spc="-1">
                <a:solidFill>
                  <a:srgbClr val="A31515"/>
                </a:solidFill>
                <a:latin typeface="Consolas"/>
                <a:ea typeface="Consolas"/>
              </a:rPr>
              <a:t>"Header.h"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onsolas"/>
                <a:ea typeface="Consolas"/>
              </a:rPr>
              <a:t>  </a:t>
            </a:r>
            <a:r>
              <a:rPr lang="en-US" sz="2400" b="0" strike="noStrike" spc="-1">
                <a:solidFill>
                  <a:srgbClr val="0000FF"/>
                </a:solidFill>
                <a:latin typeface="Consolas"/>
                <a:ea typeface="Consolas"/>
              </a:rPr>
              <a:t>return</a:t>
            </a:r>
            <a:r>
              <a:rPr lang="en-US" sz="2400" b="0" strike="noStrike" spc="-1">
                <a:solidFill>
                  <a:srgbClr val="000000"/>
                </a:solidFill>
                <a:latin typeface="Consolas"/>
                <a:ea typeface="Consolas"/>
              </a:rPr>
              <a:t> a;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onsolas"/>
                <a:ea typeface="Consolas"/>
              </a:rPr>
              <a:t>}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371" name="Picture 370"/>
          <p:cNvPicPr/>
          <p:nvPr/>
        </p:nvPicPr>
        <p:blipFill>
          <a:blip r:embed="rId3"/>
          <a:stretch/>
        </p:blipFill>
        <p:spPr>
          <a:xfrm>
            <a:off x="4633200" y="716400"/>
            <a:ext cx="4412520" cy="2934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373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4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spc="-1" dirty="0">
                <a:solidFill>
                  <a:srgbClr val="000000"/>
                </a:solidFill>
                <a:latin typeface="Roboto Black"/>
                <a:ea typeface="Roboto Black"/>
              </a:rPr>
              <a:t>Detour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375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6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37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58659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1188720" y="1371600"/>
            <a:ext cx="6668280" cy="2799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FF"/>
                </a:solidFill>
                <a:latin typeface="Consolas"/>
                <a:ea typeface="Consolas"/>
              </a:rPr>
              <a:t>static</a:t>
            </a: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2200" b="0" strike="noStrike" spc="-1" dirty="0" err="1">
                <a:solidFill>
                  <a:srgbClr val="0000FF"/>
                </a:solidFill>
                <a:latin typeface="Consolas"/>
                <a:ea typeface="Consolas"/>
              </a:rPr>
              <a:t>wchar_t</a:t>
            </a: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*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onsolas"/>
                <a:ea typeface="Consolas"/>
              </a:rPr>
              <a:t>getSectionName</a:t>
            </a: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(</a:t>
            </a:r>
            <a:r>
              <a:rPr lang="en-US" sz="2200" b="0" strike="noStrike" spc="-1" dirty="0" err="1">
                <a:solidFill>
                  <a:srgbClr val="0000FF"/>
                </a:solidFill>
                <a:latin typeface="Consolas"/>
                <a:ea typeface="Consolas"/>
              </a:rPr>
              <a:t>int</a:t>
            </a: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2200" b="0" strike="noStrike" spc="-1" dirty="0">
                <a:solidFill>
                  <a:srgbClr val="808080"/>
                </a:solidFill>
                <a:latin typeface="Consolas"/>
                <a:ea typeface="Consolas"/>
              </a:rPr>
              <a:t>flag</a:t>
            </a: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)</a:t>
            </a: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{</a:t>
            </a: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 dirty="0" smtClean="0">
                <a:solidFill>
                  <a:srgbClr val="000000"/>
                </a:solidFill>
                <a:latin typeface="Consolas"/>
                <a:ea typeface="Consolas"/>
              </a:rPr>
              <a:t>  </a:t>
            </a:r>
            <a:r>
              <a:rPr lang="en-US" sz="2200" b="0" strike="noStrike" spc="-1" dirty="0" smtClean="0">
                <a:solidFill>
                  <a:srgbClr val="0000FF"/>
                </a:solidFill>
                <a:latin typeface="Consolas"/>
                <a:ea typeface="Consolas"/>
              </a:rPr>
              <a:t>switch</a:t>
            </a:r>
            <a:r>
              <a:rPr lang="en-US" sz="2200" b="0" strike="noStrike" spc="-1" dirty="0" smtClean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(</a:t>
            </a:r>
            <a:r>
              <a:rPr lang="en-US" sz="2200" b="0" strike="noStrike" spc="-1" dirty="0">
                <a:solidFill>
                  <a:srgbClr val="808080"/>
                </a:solidFill>
                <a:latin typeface="Consolas"/>
                <a:ea typeface="Consolas"/>
              </a:rPr>
              <a:t>flag</a:t>
            </a: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)</a:t>
            </a: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 dirty="0" smtClean="0">
                <a:solidFill>
                  <a:srgbClr val="000000"/>
                </a:solidFill>
                <a:latin typeface="Consolas"/>
                <a:ea typeface="Consolas"/>
              </a:rPr>
              <a:t>  {</a:t>
            </a: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 </a:t>
            </a:r>
            <a:r>
              <a:rPr lang="en-US" sz="2200" b="0" strike="noStrike" spc="-1" dirty="0" smtClean="0">
                <a:solidFill>
                  <a:srgbClr val="808080"/>
                </a:solidFill>
                <a:latin typeface="Consolas"/>
                <a:ea typeface="Consolas"/>
              </a:rPr>
              <a:t>#</a:t>
            </a:r>
            <a:r>
              <a:rPr lang="en-US" sz="2200" b="0" strike="noStrike" spc="-1" dirty="0">
                <a:solidFill>
                  <a:srgbClr val="808080"/>
                </a:solidFill>
                <a:latin typeface="Consolas"/>
                <a:ea typeface="Consolas"/>
              </a:rPr>
              <a:t>include</a:t>
            </a: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2200" b="0" strike="noStrike" spc="-1" dirty="0">
                <a:solidFill>
                  <a:srgbClr val="A31515"/>
                </a:solidFill>
                <a:latin typeface="Consolas"/>
                <a:ea typeface="Consolas"/>
              </a:rPr>
              <a:t>"</a:t>
            </a:r>
            <a:r>
              <a:rPr lang="en-US" sz="2200" b="0" strike="noStrike" spc="-1" dirty="0" err="1">
                <a:solidFill>
                  <a:srgbClr val="A31515"/>
                </a:solidFill>
                <a:latin typeface="Consolas"/>
                <a:ea typeface="Consolas"/>
              </a:rPr>
              <a:t>finger_groups.h</a:t>
            </a:r>
            <a:r>
              <a:rPr lang="en-US" sz="2200" b="0" strike="noStrike" spc="-1" dirty="0">
                <a:solidFill>
                  <a:srgbClr val="A31515"/>
                </a:solidFill>
                <a:latin typeface="Consolas"/>
                <a:ea typeface="Consolas"/>
              </a:rPr>
              <a:t>"</a:t>
            </a: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 dirty="0" smtClean="0">
                <a:solidFill>
                  <a:srgbClr val="000000"/>
                </a:solidFill>
                <a:latin typeface="Consolas"/>
                <a:ea typeface="Consolas"/>
              </a:rPr>
              <a:t>  }</a:t>
            </a: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 dirty="0" smtClean="0">
                <a:solidFill>
                  <a:srgbClr val="000000"/>
                </a:solidFill>
                <a:latin typeface="Consolas"/>
                <a:ea typeface="Consolas"/>
              </a:rPr>
              <a:t>  </a:t>
            </a:r>
            <a:r>
              <a:rPr lang="en-US" sz="2200" b="0" strike="noStrike" spc="-1" dirty="0" smtClean="0">
                <a:solidFill>
                  <a:srgbClr val="0000FF"/>
                </a:solidFill>
                <a:latin typeface="Consolas"/>
                <a:ea typeface="Consolas"/>
              </a:rPr>
              <a:t>return</a:t>
            </a:r>
            <a:r>
              <a:rPr lang="en-US" sz="2200" b="0" strike="noStrike" spc="-1" dirty="0" smtClean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2200" b="0" strike="noStrike" spc="-1" dirty="0">
                <a:solidFill>
                  <a:srgbClr val="6F008A"/>
                </a:solidFill>
                <a:latin typeface="Consolas"/>
                <a:ea typeface="Consolas"/>
              </a:rPr>
              <a:t>NULL</a:t>
            </a: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;</a:t>
            </a: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}</a:t>
            </a:r>
            <a:endParaRPr lang="en-US" sz="2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380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1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WinAPI is fun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382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3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38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84" name="CustomShape 5"/>
          <p:cNvSpPr/>
          <p:nvPr/>
        </p:nvSpPr>
        <p:spPr>
          <a:xfrm>
            <a:off x="337140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385" name="CustomShape 6"/>
          <p:cNvSpPr/>
          <p:nvPr/>
        </p:nvSpPr>
        <p:spPr>
          <a:xfrm>
            <a:off x="548640" y="1280160"/>
            <a:ext cx="8314560" cy="429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 b="0" i="1" strike="noStrike" spc="-1" dirty="0" smtClean="0">
                <a:solidFill>
                  <a:srgbClr val="000000"/>
                </a:solidFill>
                <a:latin typeface="Roboto medium"/>
                <a:ea typeface="DejaVu Sans"/>
              </a:rPr>
              <a:t>Go ask Wine developers</a:t>
            </a:r>
            <a:endParaRPr lang="en-US" sz="2200" b="0" strike="noStrike" spc="-1" dirty="0">
              <a:latin typeface="Arial"/>
            </a:endParaRPr>
          </a:p>
        </p:txBody>
      </p:sp>
      <p:pic>
        <p:nvPicPr>
          <p:cNvPr id="386" name="Picture 385"/>
          <p:cNvPicPr/>
          <p:nvPr/>
        </p:nvPicPr>
        <p:blipFill>
          <a:blip r:embed="rId3"/>
          <a:stretch/>
        </p:blipFill>
        <p:spPr>
          <a:xfrm>
            <a:off x="2834640" y="1803600"/>
            <a:ext cx="2608200" cy="2853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104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 dirty="0" smtClean="0">
                <a:solidFill>
                  <a:srgbClr val="000000"/>
                </a:solidFill>
                <a:latin typeface="Roboto Black"/>
                <a:ea typeface="Roboto Black"/>
              </a:rPr>
              <a:t>On tech support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106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03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08" name="CustomShape 5"/>
          <p:cNvSpPr/>
          <p:nvPr/>
        </p:nvSpPr>
        <p:spPr>
          <a:xfrm>
            <a:off x="352080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109" name="Picture 108"/>
          <p:cNvPicPr/>
          <p:nvPr/>
        </p:nvPicPr>
        <p:blipFill>
          <a:blip r:embed="rId3"/>
          <a:srcRect b="23851"/>
          <a:stretch/>
        </p:blipFill>
        <p:spPr>
          <a:xfrm>
            <a:off x="1828800" y="1005840"/>
            <a:ext cx="5480280" cy="36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388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9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WinAPI is fun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390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1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39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92" name="CustomShape 5"/>
          <p:cNvSpPr/>
          <p:nvPr/>
        </p:nvSpPr>
        <p:spPr>
          <a:xfrm>
            <a:off x="378393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393" name="CustomShape 6"/>
          <p:cNvSpPr/>
          <p:nvPr/>
        </p:nvSpPr>
        <p:spPr>
          <a:xfrm>
            <a:off x="467640" y="831600"/>
            <a:ext cx="8407800" cy="32917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808080"/>
                </a:solidFill>
                <a:latin typeface="Consolas"/>
                <a:ea typeface="Consolas"/>
              </a:rPr>
              <a:t>#include</a:t>
            </a: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1600" b="0" strike="noStrike" spc="-1" dirty="0">
                <a:solidFill>
                  <a:srgbClr val="A31515"/>
                </a:solidFill>
                <a:latin typeface="Consolas"/>
                <a:ea typeface="Consolas"/>
              </a:rPr>
              <a:t>&lt;</a:t>
            </a:r>
            <a:r>
              <a:rPr lang="en-US" sz="1600" b="0" strike="noStrike" spc="-1" dirty="0" err="1">
                <a:solidFill>
                  <a:srgbClr val="A31515"/>
                </a:solidFill>
                <a:latin typeface="Consolas"/>
                <a:ea typeface="Consolas"/>
              </a:rPr>
              <a:t>windows.h</a:t>
            </a:r>
            <a:r>
              <a:rPr lang="en-US" sz="1600" b="0" strike="noStrike" spc="-1" dirty="0">
                <a:solidFill>
                  <a:srgbClr val="A31515"/>
                </a:solidFill>
                <a:latin typeface="Consolas"/>
                <a:ea typeface="Consolas"/>
              </a:rPr>
              <a:t>&gt;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808080"/>
                </a:solidFill>
                <a:latin typeface="Consolas"/>
                <a:ea typeface="Consolas"/>
              </a:rPr>
              <a:t>#include</a:t>
            </a: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1600" b="0" strike="noStrike" spc="-1" dirty="0">
                <a:solidFill>
                  <a:srgbClr val="A31515"/>
                </a:solidFill>
                <a:latin typeface="Consolas"/>
                <a:ea typeface="Consolas"/>
              </a:rPr>
              <a:t>&lt;</a:t>
            </a:r>
            <a:r>
              <a:rPr lang="en-US" sz="1600" b="0" strike="noStrike" spc="-1" dirty="0" err="1">
                <a:solidFill>
                  <a:srgbClr val="A31515"/>
                </a:solidFill>
                <a:latin typeface="Consolas"/>
                <a:ea typeface="Consolas"/>
              </a:rPr>
              <a:t>aclapi.h</a:t>
            </a:r>
            <a:r>
              <a:rPr lang="en-US" sz="1600" b="0" strike="noStrike" spc="-1" dirty="0">
                <a:solidFill>
                  <a:srgbClr val="A31515"/>
                </a:solidFill>
                <a:latin typeface="Consolas"/>
                <a:ea typeface="Consolas"/>
              </a:rPr>
              <a:t>&gt;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808080"/>
                </a:solidFill>
                <a:latin typeface="Consolas"/>
                <a:ea typeface="Consolas"/>
              </a:rPr>
              <a:t>#include</a:t>
            </a: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1600" b="0" strike="noStrike" spc="-1" dirty="0">
                <a:solidFill>
                  <a:srgbClr val="A31515"/>
                </a:solidFill>
                <a:latin typeface="Consolas"/>
                <a:ea typeface="Consolas"/>
              </a:rPr>
              <a:t>&lt;</a:t>
            </a:r>
            <a:r>
              <a:rPr lang="en-US" sz="1600" b="0" strike="noStrike" spc="-1" dirty="0" err="1">
                <a:solidFill>
                  <a:srgbClr val="A31515"/>
                </a:solidFill>
                <a:latin typeface="Consolas"/>
                <a:ea typeface="Consolas"/>
              </a:rPr>
              <a:t>tchar.h</a:t>
            </a:r>
            <a:r>
              <a:rPr lang="en-US" sz="1600" b="0" strike="noStrike" spc="-1" dirty="0">
                <a:solidFill>
                  <a:srgbClr val="A31515"/>
                </a:solidFill>
                <a:latin typeface="Consolas"/>
                <a:ea typeface="Consolas"/>
              </a:rPr>
              <a:t>&gt;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 err="1">
                <a:solidFill>
                  <a:srgbClr val="0000FF"/>
                </a:solidFill>
                <a:latin typeface="Consolas"/>
                <a:ea typeface="Consolas"/>
              </a:rPr>
              <a:t>int</a:t>
            </a: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main()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{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 smtClean="0">
                <a:solidFill>
                  <a:srgbClr val="000000"/>
                </a:solidFill>
                <a:latin typeface="Consolas"/>
                <a:ea typeface="Consolas"/>
              </a:rPr>
              <a:t>  </a:t>
            </a:r>
            <a:r>
              <a:rPr lang="en-US" sz="1600" b="0" strike="noStrike" spc="-1" dirty="0" smtClean="0">
                <a:solidFill>
                  <a:srgbClr val="2B91AF"/>
                </a:solidFill>
                <a:latin typeface="Consolas"/>
                <a:ea typeface="Consolas"/>
              </a:rPr>
              <a:t>PACL</a:t>
            </a:r>
            <a:r>
              <a:rPr lang="en-US" sz="1600" b="0" strike="noStrike" spc="-1" dirty="0" smtClean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onsolas"/>
                <a:ea typeface="Consolas"/>
              </a:rPr>
              <a:t>pDACL</a:t>
            </a: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= </a:t>
            </a:r>
            <a:r>
              <a:rPr lang="en-US" sz="1600" b="0" strike="noStrike" spc="-1" dirty="0">
                <a:solidFill>
                  <a:srgbClr val="6F008A"/>
                </a:solidFill>
                <a:latin typeface="Consolas"/>
                <a:ea typeface="Consolas"/>
              </a:rPr>
              <a:t>NULL</a:t>
            </a: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 smtClean="0">
                <a:solidFill>
                  <a:srgbClr val="000000"/>
                </a:solidFill>
                <a:latin typeface="Consolas"/>
                <a:ea typeface="Consolas"/>
              </a:rPr>
              <a:t>  </a:t>
            </a:r>
            <a:r>
              <a:rPr lang="en-US" sz="1600" b="0" strike="noStrike" spc="-1" dirty="0" smtClean="0">
                <a:solidFill>
                  <a:srgbClr val="2B91AF"/>
                </a:solidFill>
                <a:latin typeface="Consolas"/>
                <a:ea typeface="Consolas"/>
              </a:rPr>
              <a:t>PSECURITY_DESCRIPTOR</a:t>
            </a:r>
            <a:r>
              <a:rPr lang="en-US" sz="1600" b="0" strike="noStrike" spc="-1" dirty="0" smtClean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onsolas"/>
                <a:ea typeface="Consolas"/>
              </a:rPr>
              <a:t>pSD</a:t>
            </a: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= </a:t>
            </a:r>
            <a:r>
              <a:rPr lang="en-US" sz="1600" b="0" strike="noStrike" spc="-1" dirty="0">
                <a:solidFill>
                  <a:srgbClr val="6F008A"/>
                </a:solidFill>
                <a:latin typeface="Consolas"/>
                <a:ea typeface="Consolas"/>
              </a:rPr>
              <a:t>NULL</a:t>
            </a: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 smtClean="0">
                <a:solidFill>
                  <a:srgbClr val="000000"/>
                </a:solidFill>
                <a:latin typeface="Consolas"/>
                <a:ea typeface="Consolas"/>
              </a:rPr>
              <a:t>  ::</a:t>
            </a:r>
            <a:r>
              <a:rPr lang="en-US" sz="1600" b="0" strike="noStrike" spc="-1" dirty="0" err="1">
                <a:solidFill>
                  <a:srgbClr val="6F008A"/>
                </a:solidFill>
                <a:latin typeface="Consolas"/>
                <a:ea typeface="Consolas"/>
              </a:rPr>
              <a:t>GetNamedSecurityInfo</a:t>
            </a: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(</a:t>
            </a:r>
            <a:r>
              <a:rPr lang="en-US" sz="1600" b="0" strike="noStrike" spc="-1" dirty="0">
                <a:solidFill>
                  <a:srgbClr val="6F008A"/>
                </a:solidFill>
                <a:latin typeface="Consolas"/>
                <a:ea typeface="Consolas"/>
              </a:rPr>
              <a:t>_T</a:t>
            </a: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(</a:t>
            </a:r>
            <a:r>
              <a:rPr lang="en-US" sz="1600" b="0" strike="noStrike" spc="-1" dirty="0">
                <a:solidFill>
                  <a:srgbClr val="A31515"/>
                </a:solidFill>
                <a:latin typeface="Consolas"/>
                <a:ea typeface="Consolas"/>
              </a:rPr>
              <a:t>"</a:t>
            </a:r>
            <a:r>
              <a:rPr lang="en-US" sz="1600" b="0" strike="noStrike" spc="-1" dirty="0" err="1">
                <a:solidFill>
                  <a:srgbClr val="A31515"/>
                </a:solidFill>
                <a:latin typeface="Consolas"/>
                <a:ea typeface="Consolas"/>
              </a:rPr>
              <a:t>ObjectName</a:t>
            </a:r>
            <a:r>
              <a:rPr lang="en-US" sz="1600" b="0" strike="noStrike" spc="-1" dirty="0">
                <a:solidFill>
                  <a:srgbClr val="A31515"/>
                </a:solidFill>
                <a:latin typeface="Consolas"/>
                <a:ea typeface="Consolas"/>
              </a:rPr>
              <a:t>"</a:t>
            </a: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), </a:t>
            </a:r>
            <a:r>
              <a:rPr lang="en-US" sz="1600" b="0" strike="noStrike" spc="-1" dirty="0">
                <a:solidFill>
                  <a:srgbClr val="2F4F4F"/>
                </a:solidFill>
                <a:latin typeface="Consolas"/>
                <a:ea typeface="Consolas"/>
              </a:rPr>
              <a:t>SE_FILE_OBJECT</a:t>
            </a: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,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	</a:t>
            </a:r>
            <a:r>
              <a:rPr lang="en-US" sz="1600" b="0" strike="noStrike" spc="-1" dirty="0" smtClean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1600" b="0" strike="noStrike" spc="-1" dirty="0" smtClean="0">
                <a:solidFill>
                  <a:srgbClr val="6F008A"/>
                </a:solidFill>
                <a:latin typeface="Consolas"/>
                <a:ea typeface="Consolas"/>
              </a:rPr>
              <a:t>DACL_SECURITY_INFORMATION</a:t>
            </a: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, </a:t>
            </a:r>
            <a:r>
              <a:rPr lang="en-US" sz="1600" b="0" strike="noStrike" spc="-1" dirty="0">
                <a:solidFill>
                  <a:srgbClr val="6F008A"/>
                </a:solidFill>
                <a:latin typeface="Consolas"/>
                <a:ea typeface="Consolas"/>
              </a:rPr>
              <a:t>NULL</a:t>
            </a: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, </a:t>
            </a:r>
            <a:r>
              <a:rPr lang="en-US" sz="1600" b="0" strike="noStrike" spc="-1" dirty="0">
                <a:solidFill>
                  <a:srgbClr val="6F008A"/>
                </a:solidFill>
                <a:latin typeface="Consolas"/>
                <a:ea typeface="Consolas"/>
              </a:rPr>
              <a:t>NULL</a:t>
            </a: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, &amp;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onsolas"/>
                <a:ea typeface="Consolas"/>
              </a:rPr>
              <a:t>pDACL</a:t>
            </a: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, </a:t>
            </a:r>
            <a:r>
              <a:rPr lang="en-US" sz="1600" b="0" strike="noStrike" spc="-1" dirty="0">
                <a:solidFill>
                  <a:srgbClr val="6F008A"/>
                </a:solidFill>
                <a:latin typeface="Consolas"/>
                <a:ea typeface="Consolas"/>
              </a:rPr>
              <a:t>NULL</a:t>
            </a: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, &amp;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onsolas"/>
                <a:ea typeface="Consolas"/>
              </a:rPr>
              <a:t>pSD</a:t>
            </a: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);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 smtClean="0">
                <a:solidFill>
                  <a:srgbClr val="000000"/>
                </a:solidFill>
                <a:latin typeface="Consolas"/>
                <a:ea typeface="Consolas"/>
              </a:rPr>
              <a:t>  </a:t>
            </a:r>
            <a:r>
              <a:rPr lang="en-US" sz="1600" b="0" strike="noStrike" spc="-1" dirty="0" smtClean="0">
                <a:solidFill>
                  <a:srgbClr val="0000FF"/>
                </a:solidFill>
                <a:latin typeface="Consolas"/>
                <a:ea typeface="Consolas"/>
              </a:rPr>
              <a:t>auto</a:t>
            </a:r>
            <a:r>
              <a:rPr lang="en-US" sz="1600" b="0" strike="noStrike" spc="-1" dirty="0" smtClean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test =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onsolas"/>
                <a:ea typeface="Consolas"/>
              </a:rPr>
              <a:t>pDACL</a:t>
            </a: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== </a:t>
            </a:r>
            <a:r>
              <a:rPr lang="en-US" sz="1600" b="0" strike="noStrike" spc="-1" dirty="0">
                <a:solidFill>
                  <a:srgbClr val="6F008A"/>
                </a:solidFill>
                <a:latin typeface="Consolas"/>
                <a:ea typeface="Consolas"/>
              </a:rPr>
              <a:t>NULL</a:t>
            </a: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 smtClean="0">
                <a:solidFill>
                  <a:srgbClr val="000000"/>
                </a:solidFill>
                <a:latin typeface="Consolas"/>
                <a:ea typeface="Consolas"/>
              </a:rPr>
              <a:t>  </a:t>
            </a:r>
            <a:r>
              <a:rPr lang="en-US" sz="1600" b="0" strike="noStrike" spc="-1" dirty="0" smtClean="0">
                <a:solidFill>
                  <a:srgbClr val="0000FF"/>
                </a:solidFill>
                <a:latin typeface="Consolas"/>
                <a:ea typeface="Consolas"/>
              </a:rPr>
              <a:t>return</a:t>
            </a:r>
            <a:r>
              <a:rPr lang="en-US" sz="1600" b="0" strike="noStrike" spc="-1" dirty="0" smtClean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0;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}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394" name="CustomShape 7"/>
          <p:cNvSpPr/>
          <p:nvPr/>
        </p:nvSpPr>
        <p:spPr>
          <a:xfrm>
            <a:off x="457560" y="4297680"/>
            <a:ext cx="82231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Roboto"/>
                <a:ea typeface="DejaVu Sans"/>
              </a:rPr>
              <a:t>V547</a:t>
            </a:r>
            <a:r>
              <a:rPr lang="en-US" sz="1800" b="0" strike="noStrike" spc="-1">
                <a:solidFill>
                  <a:srgbClr val="000000"/>
                </a:solidFill>
                <a:latin typeface="Roboto"/>
                <a:ea typeface="DejaVu Sans"/>
              </a:rPr>
              <a:t> Expression 'pDACL == 0' is always true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396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7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WinAPI is fun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398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40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00" name="CustomShape 5"/>
          <p:cNvSpPr/>
          <p:nvPr/>
        </p:nvSpPr>
        <p:spPr>
          <a:xfrm>
            <a:off x="378393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401" name="CustomShape 6"/>
          <p:cNvSpPr/>
          <p:nvPr/>
        </p:nvSpPr>
        <p:spPr>
          <a:xfrm>
            <a:off x="467640" y="838835"/>
            <a:ext cx="8407800" cy="32917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#include &lt;</a:t>
            </a:r>
            <a:r>
              <a:rPr lang="en-US" sz="1600" b="0" strike="noStrike" spc="-1" dirty="0" err="1">
                <a:solidFill>
                  <a:srgbClr val="999999"/>
                </a:solidFill>
                <a:latin typeface="Consolas"/>
                <a:ea typeface="Consolas"/>
              </a:rPr>
              <a:t>windows.h</a:t>
            </a:r>
            <a:r>
              <a:rPr lang="en-US" sz="16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&gt;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#include &lt;</a:t>
            </a:r>
            <a:r>
              <a:rPr lang="en-US" sz="1600" b="0" strike="noStrike" spc="-1" dirty="0" err="1">
                <a:solidFill>
                  <a:srgbClr val="999999"/>
                </a:solidFill>
                <a:latin typeface="Consolas"/>
                <a:ea typeface="Consolas"/>
              </a:rPr>
              <a:t>aclapi.h</a:t>
            </a:r>
            <a:r>
              <a:rPr lang="en-US" sz="16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&gt;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#include &lt;</a:t>
            </a:r>
            <a:r>
              <a:rPr lang="en-US" sz="1600" b="0" strike="noStrike" spc="-1" dirty="0" err="1">
                <a:solidFill>
                  <a:srgbClr val="999999"/>
                </a:solidFill>
                <a:latin typeface="Consolas"/>
                <a:ea typeface="Consolas"/>
              </a:rPr>
              <a:t>tchar.h</a:t>
            </a:r>
            <a:r>
              <a:rPr lang="en-US" sz="16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&gt;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 err="1">
                <a:solidFill>
                  <a:srgbClr val="999999"/>
                </a:solidFill>
                <a:latin typeface="Consolas"/>
                <a:ea typeface="Consolas"/>
              </a:rPr>
              <a:t>int</a:t>
            </a:r>
            <a:r>
              <a:rPr lang="en-US" sz="16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 main()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{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 smtClean="0">
                <a:solidFill>
                  <a:srgbClr val="999999"/>
                </a:solidFill>
                <a:latin typeface="Consolas"/>
                <a:ea typeface="Consolas"/>
              </a:rPr>
              <a:t>  PACL </a:t>
            </a:r>
            <a:r>
              <a:rPr lang="en-US" sz="1600" b="0" strike="noStrike" spc="-1" dirty="0" err="1">
                <a:solidFill>
                  <a:srgbClr val="C9211E"/>
                </a:solidFill>
                <a:latin typeface="Consolas"/>
                <a:ea typeface="Consolas"/>
              </a:rPr>
              <a:t>pDACL</a:t>
            </a:r>
            <a:r>
              <a:rPr lang="en-US" sz="1600" b="0" strike="noStrike" spc="-1" dirty="0">
                <a:solidFill>
                  <a:srgbClr val="C9211E"/>
                </a:solidFill>
                <a:latin typeface="Consolas"/>
                <a:ea typeface="Consolas"/>
              </a:rPr>
              <a:t> = NULL</a:t>
            </a:r>
            <a:r>
              <a:rPr lang="en-US" sz="16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 smtClean="0">
                <a:solidFill>
                  <a:srgbClr val="999999"/>
                </a:solidFill>
                <a:latin typeface="Consolas"/>
                <a:ea typeface="Consolas"/>
              </a:rPr>
              <a:t>  PSECURITY_DESCRIPTOR </a:t>
            </a:r>
            <a:r>
              <a:rPr lang="en-US" sz="1600" b="0" strike="noStrike" spc="-1" dirty="0" err="1">
                <a:solidFill>
                  <a:srgbClr val="999999"/>
                </a:solidFill>
                <a:latin typeface="Consolas"/>
                <a:ea typeface="Consolas"/>
              </a:rPr>
              <a:t>pSD</a:t>
            </a:r>
            <a:r>
              <a:rPr lang="en-US" sz="16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 = NULL;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 smtClean="0">
                <a:solidFill>
                  <a:srgbClr val="999999"/>
                </a:solidFill>
                <a:latin typeface="Consolas"/>
                <a:ea typeface="Consolas"/>
              </a:rPr>
              <a:t>  ::</a:t>
            </a:r>
            <a:r>
              <a:rPr lang="en-US" sz="1600" b="0" strike="noStrike" spc="-1" dirty="0" err="1">
                <a:solidFill>
                  <a:srgbClr val="999999"/>
                </a:solidFill>
                <a:latin typeface="Consolas"/>
                <a:ea typeface="Consolas"/>
              </a:rPr>
              <a:t>GetNamedSecurityInfo</a:t>
            </a:r>
            <a:r>
              <a:rPr lang="en-US" sz="16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(_T("</a:t>
            </a:r>
            <a:r>
              <a:rPr lang="en-US" sz="1600" b="0" strike="noStrike" spc="-1" dirty="0" err="1">
                <a:solidFill>
                  <a:srgbClr val="999999"/>
                </a:solidFill>
                <a:latin typeface="Consolas"/>
                <a:ea typeface="Consolas"/>
              </a:rPr>
              <a:t>ObjectName</a:t>
            </a:r>
            <a:r>
              <a:rPr lang="en-US" sz="16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"), SE_FILE_OBJECT,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	</a:t>
            </a:r>
            <a:r>
              <a:rPr lang="en-US" sz="1600" b="0" strike="noStrike" spc="-1" dirty="0" smtClean="0">
                <a:solidFill>
                  <a:srgbClr val="999999"/>
                </a:solidFill>
                <a:latin typeface="Consolas"/>
                <a:ea typeface="Consolas"/>
              </a:rPr>
              <a:t> DACL_SECURITY_INFORMATION</a:t>
            </a:r>
            <a:r>
              <a:rPr lang="en-US" sz="16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, NULL, NULL, </a:t>
            </a:r>
            <a:r>
              <a:rPr lang="en-US" sz="1600" b="0" strike="noStrike" spc="-1" dirty="0">
                <a:solidFill>
                  <a:srgbClr val="C9211E"/>
                </a:solidFill>
                <a:latin typeface="Consolas"/>
                <a:ea typeface="Consolas"/>
              </a:rPr>
              <a:t>&amp;</a:t>
            </a:r>
            <a:r>
              <a:rPr lang="en-US" sz="1600" b="0" strike="noStrike" spc="-1" dirty="0" err="1">
                <a:solidFill>
                  <a:srgbClr val="C9211E"/>
                </a:solidFill>
                <a:latin typeface="Consolas"/>
                <a:ea typeface="Consolas"/>
              </a:rPr>
              <a:t>pDACL</a:t>
            </a:r>
            <a:r>
              <a:rPr lang="en-US" sz="16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, NULL, &amp;</a:t>
            </a:r>
            <a:r>
              <a:rPr lang="en-US" sz="1600" b="0" strike="noStrike" spc="-1" dirty="0" err="1">
                <a:solidFill>
                  <a:srgbClr val="999999"/>
                </a:solidFill>
                <a:latin typeface="Consolas"/>
                <a:ea typeface="Consolas"/>
              </a:rPr>
              <a:t>pSD</a:t>
            </a:r>
            <a:r>
              <a:rPr lang="en-US" sz="16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);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 smtClean="0">
                <a:solidFill>
                  <a:srgbClr val="999999"/>
                </a:solidFill>
                <a:latin typeface="Consolas"/>
                <a:ea typeface="Consolas"/>
              </a:rPr>
              <a:t>  auto </a:t>
            </a:r>
            <a:r>
              <a:rPr lang="en-US" sz="16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test = </a:t>
            </a:r>
            <a:r>
              <a:rPr lang="en-US" sz="1600" b="0" strike="noStrike" spc="-1" dirty="0" err="1">
                <a:solidFill>
                  <a:srgbClr val="C9211E"/>
                </a:solidFill>
                <a:latin typeface="Consolas"/>
                <a:ea typeface="Consolas"/>
              </a:rPr>
              <a:t>pDACL</a:t>
            </a:r>
            <a:r>
              <a:rPr lang="en-US" sz="1600" b="0" strike="noStrike" spc="-1" dirty="0">
                <a:solidFill>
                  <a:srgbClr val="C9211E"/>
                </a:solidFill>
                <a:latin typeface="Consolas"/>
                <a:ea typeface="Consolas"/>
              </a:rPr>
              <a:t> == NULL</a:t>
            </a:r>
            <a:r>
              <a:rPr lang="en-US" sz="16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 smtClean="0">
                <a:solidFill>
                  <a:srgbClr val="999999"/>
                </a:solidFill>
                <a:latin typeface="Consolas"/>
                <a:ea typeface="Consolas"/>
              </a:rPr>
              <a:t>  return </a:t>
            </a:r>
            <a:r>
              <a:rPr lang="en-US" sz="16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0;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99999"/>
                </a:solidFill>
                <a:latin typeface="Consolas"/>
                <a:ea typeface="Consolas"/>
              </a:rPr>
              <a:t>}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402" name="CustomShape 7"/>
          <p:cNvSpPr/>
          <p:nvPr/>
        </p:nvSpPr>
        <p:spPr>
          <a:xfrm>
            <a:off x="457560" y="4297680"/>
            <a:ext cx="82231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Roboto"/>
                <a:ea typeface="DejaVu Sans"/>
              </a:rPr>
              <a:t>V547</a:t>
            </a:r>
            <a:r>
              <a:rPr lang="en-US" sz="1800" b="0" strike="noStrike" spc="-1">
                <a:solidFill>
                  <a:srgbClr val="000000"/>
                </a:solidFill>
                <a:latin typeface="Roboto"/>
                <a:ea typeface="DejaVu Sans"/>
              </a:rPr>
              <a:t> Expression 'pDACL == 0' is always true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404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WinAPI is fun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406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7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41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08" name="CustomShape 5"/>
          <p:cNvSpPr/>
          <p:nvPr/>
        </p:nvSpPr>
        <p:spPr>
          <a:xfrm>
            <a:off x="391550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409" name="Picture 408"/>
          <p:cNvPicPr/>
          <p:nvPr/>
        </p:nvPicPr>
        <p:blipFill>
          <a:blip r:embed="rId3"/>
          <a:stretch/>
        </p:blipFill>
        <p:spPr>
          <a:xfrm>
            <a:off x="624240" y="918360"/>
            <a:ext cx="6136560" cy="3739320"/>
          </a:xfrm>
          <a:prstGeom prst="rect">
            <a:avLst/>
          </a:prstGeom>
          <a:ln>
            <a:noFill/>
          </a:ln>
        </p:spPr>
      </p:pic>
      <p:pic>
        <p:nvPicPr>
          <p:cNvPr id="410" name="Picture 409"/>
          <p:cNvPicPr/>
          <p:nvPr/>
        </p:nvPicPr>
        <p:blipFill>
          <a:blip r:embed="rId4"/>
          <a:stretch/>
        </p:blipFill>
        <p:spPr>
          <a:xfrm>
            <a:off x="5334480" y="1371600"/>
            <a:ext cx="2157840" cy="276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412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>
                <a:solidFill>
                  <a:srgbClr val="000000"/>
                </a:solidFill>
                <a:latin typeface="Roboto Black"/>
                <a:ea typeface="Roboto Black"/>
              </a:rPr>
              <a:t>WinAPI is fun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414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5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42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16" name="CustomShape 5"/>
          <p:cNvSpPr/>
          <p:nvPr/>
        </p:nvSpPr>
        <p:spPr>
          <a:xfrm>
            <a:off x="331200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417" name="CustomShape 6"/>
          <p:cNvSpPr/>
          <p:nvPr/>
        </p:nvSpPr>
        <p:spPr>
          <a:xfrm>
            <a:off x="331200" y="838800"/>
            <a:ext cx="8040960" cy="365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FF"/>
                </a:solidFill>
                <a:latin typeface="Consolas"/>
                <a:ea typeface="Consolas"/>
              </a:rPr>
              <a:t>__</a:t>
            </a:r>
            <a:r>
              <a:rPr lang="en-US" sz="1800" b="0" strike="noStrike" spc="-1" dirty="0" err="1">
                <a:solidFill>
                  <a:srgbClr val="0000FF"/>
                </a:solidFill>
                <a:latin typeface="Consolas"/>
                <a:ea typeface="Consolas"/>
              </a:rPr>
              <a:t>declspec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(</a:t>
            </a:r>
            <a:r>
              <a:rPr lang="en-US" sz="1800" b="0" strike="noStrike" spc="-1" dirty="0" err="1">
                <a:solidFill>
                  <a:srgbClr val="0000FF"/>
                </a:solidFill>
                <a:latin typeface="Consolas"/>
                <a:ea typeface="Consolas"/>
              </a:rPr>
              <a:t>dllimport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)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2B91AF"/>
                </a:solidFill>
                <a:latin typeface="Consolas"/>
                <a:ea typeface="Consolas"/>
              </a:rPr>
              <a:t>DWORD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FF"/>
                </a:solidFill>
                <a:latin typeface="Consolas"/>
                <a:ea typeface="Consolas"/>
              </a:rPr>
              <a:t>__</a:t>
            </a:r>
            <a:r>
              <a:rPr lang="en-US" sz="1800" b="0" strike="noStrike" spc="-1" dirty="0" err="1">
                <a:solidFill>
                  <a:srgbClr val="0000FF"/>
                </a:solidFill>
                <a:latin typeface="Consolas"/>
                <a:ea typeface="Consolas"/>
              </a:rPr>
              <a:t>stdcall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 err="1">
                <a:solidFill>
                  <a:srgbClr val="000000"/>
                </a:solidFill>
                <a:latin typeface="Consolas"/>
                <a:ea typeface="Consolas"/>
              </a:rPr>
              <a:t>GetNamedSecurityInfoW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(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	</a:t>
            </a:r>
            <a:r>
              <a:rPr lang="en-US" sz="1800" b="0" strike="noStrike" spc="-1" dirty="0">
                <a:solidFill>
                  <a:srgbClr val="2B91AF"/>
                </a:solidFill>
                <a:latin typeface="Consolas"/>
                <a:ea typeface="Consolas"/>
              </a:rPr>
              <a:t>LPCWSTR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               </a:t>
            </a:r>
            <a:r>
              <a:rPr lang="en-US" sz="1800" b="0" strike="noStrike" spc="-1" dirty="0" err="1">
                <a:solidFill>
                  <a:srgbClr val="808080"/>
                </a:solidFill>
                <a:latin typeface="Consolas"/>
                <a:ea typeface="Consolas"/>
              </a:rPr>
              <a:t>pObjectName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,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	</a:t>
            </a:r>
            <a:r>
              <a:rPr lang="en-US" sz="1800" b="0" strike="noStrike" spc="-1" dirty="0">
                <a:solidFill>
                  <a:srgbClr val="2B91AF"/>
                </a:solidFill>
                <a:latin typeface="Consolas"/>
                <a:ea typeface="Consolas"/>
              </a:rPr>
              <a:t>SE_OBJECT_TYPE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        </a:t>
            </a:r>
            <a:r>
              <a:rPr lang="en-US" sz="1800" b="0" strike="noStrike" spc="-1" dirty="0" err="1">
                <a:solidFill>
                  <a:srgbClr val="808080"/>
                </a:solidFill>
                <a:latin typeface="Consolas"/>
                <a:ea typeface="Consolas"/>
              </a:rPr>
              <a:t>ObjectType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,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	</a:t>
            </a:r>
            <a:r>
              <a:rPr lang="en-US" sz="1800" b="0" strike="noStrike" spc="-1" dirty="0">
                <a:solidFill>
                  <a:srgbClr val="2B91AF"/>
                </a:solidFill>
                <a:latin typeface="Consolas"/>
                <a:ea typeface="Consolas"/>
              </a:rPr>
              <a:t>SECURITY_INFORMATION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  </a:t>
            </a:r>
            <a:r>
              <a:rPr lang="en-US" sz="1800" b="0" strike="noStrike" spc="-1" dirty="0" err="1">
                <a:solidFill>
                  <a:srgbClr val="808080"/>
                </a:solidFill>
                <a:latin typeface="Consolas"/>
                <a:ea typeface="Consolas"/>
              </a:rPr>
              <a:t>SecurityInfo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,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	</a:t>
            </a:r>
            <a:r>
              <a:rPr lang="en-US" sz="1800" b="0" strike="noStrike" spc="-1" dirty="0" err="1">
                <a:solidFill>
                  <a:srgbClr val="0000FF"/>
                </a:solidFill>
                <a:latin typeface="Consolas"/>
                <a:ea typeface="Consolas"/>
              </a:rPr>
              <a:t>const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1800" b="0" strike="noStrike" spc="-1" dirty="0">
                <a:solidFill>
                  <a:srgbClr val="2B91AF"/>
                </a:solidFill>
                <a:latin typeface="Consolas"/>
                <a:ea typeface="Consolas"/>
              </a:rPr>
              <a:t>PSID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* </a:t>
            </a:r>
            <a:r>
              <a:rPr lang="en-US" sz="1800" b="0" strike="noStrike" spc="-1" dirty="0" err="1">
                <a:solidFill>
                  <a:srgbClr val="808080"/>
                </a:solidFill>
                <a:latin typeface="Consolas"/>
                <a:ea typeface="Consolas"/>
              </a:rPr>
              <a:t>ppsidOwner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,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	</a:t>
            </a:r>
            <a:r>
              <a:rPr lang="en-US" sz="1800" b="0" strike="noStrike" spc="-1" dirty="0" err="1">
                <a:solidFill>
                  <a:srgbClr val="0000FF"/>
                </a:solidFill>
                <a:latin typeface="Consolas"/>
                <a:ea typeface="Consolas"/>
              </a:rPr>
              <a:t>const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1800" b="0" strike="noStrike" spc="-1" dirty="0">
                <a:solidFill>
                  <a:srgbClr val="2B91AF"/>
                </a:solidFill>
                <a:latin typeface="Consolas"/>
                <a:ea typeface="Consolas"/>
              </a:rPr>
              <a:t>PSID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* </a:t>
            </a:r>
            <a:r>
              <a:rPr lang="en-US" sz="1800" b="0" strike="noStrike" spc="-1" dirty="0" err="1">
                <a:solidFill>
                  <a:srgbClr val="808080"/>
                </a:solidFill>
                <a:latin typeface="Consolas"/>
                <a:ea typeface="Consolas"/>
              </a:rPr>
              <a:t>ppsidGroup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,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	</a:t>
            </a:r>
            <a:r>
              <a:rPr lang="en-US" sz="1800" b="0" strike="noStrike" spc="-1" dirty="0" err="1">
                <a:solidFill>
                  <a:srgbClr val="0000FF"/>
                </a:solidFill>
                <a:latin typeface="Consolas"/>
                <a:ea typeface="Consolas"/>
              </a:rPr>
              <a:t>const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1800" b="0" strike="noStrike" spc="-1" dirty="0">
                <a:solidFill>
                  <a:srgbClr val="2B91AF"/>
                </a:solidFill>
                <a:latin typeface="Consolas"/>
                <a:ea typeface="Consolas"/>
              </a:rPr>
              <a:t>PACL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* </a:t>
            </a:r>
            <a:r>
              <a:rPr lang="en-US" sz="1800" b="0" strike="noStrike" spc="-1" dirty="0" err="1">
                <a:solidFill>
                  <a:srgbClr val="808080"/>
                </a:solidFill>
                <a:latin typeface="Consolas"/>
                <a:ea typeface="Consolas"/>
              </a:rPr>
              <a:t>ppDacl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,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	</a:t>
            </a:r>
            <a:r>
              <a:rPr lang="en-US" sz="1800" b="0" strike="noStrike" spc="-1" dirty="0" err="1">
                <a:solidFill>
                  <a:srgbClr val="0000FF"/>
                </a:solidFill>
                <a:latin typeface="Consolas"/>
                <a:ea typeface="Consolas"/>
              </a:rPr>
              <a:t>const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1800" b="0" strike="noStrike" spc="-1" dirty="0">
                <a:solidFill>
                  <a:srgbClr val="2B91AF"/>
                </a:solidFill>
                <a:latin typeface="Consolas"/>
                <a:ea typeface="Consolas"/>
              </a:rPr>
              <a:t>PACL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* </a:t>
            </a:r>
            <a:r>
              <a:rPr lang="en-US" sz="1800" b="0" strike="noStrike" spc="-1" dirty="0" err="1">
                <a:solidFill>
                  <a:srgbClr val="808080"/>
                </a:solidFill>
                <a:latin typeface="Consolas"/>
                <a:ea typeface="Consolas"/>
              </a:rPr>
              <a:t>ppSacl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,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	</a:t>
            </a:r>
            <a:r>
              <a:rPr lang="en-US" sz="1800" b="0" strike="noStrike" spc="-1" dirty="0">
                <a:solidFill>
                  <a:srgbClr val="2B91AF"/>
                </a:solidFill>
                <a:latin typeface="Consolas"/>
                <a:ea typeface="Consolas"/>
              </a:rPr>
              <a:t>PSECURITY_DESCRIPTOR</a:t>
            </a: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* </a:t>
            </a:r>
            <a:r>
              <a:rPr lang="en-US" sz="1800" b="0" strike="noStrike" spc="-1" dirty="0" err="1">
                <a:solidFill>
                  <a:srgbClr val="808080"/>
                </a:solidFill>
                <a:latin typeface="Consolas"/>
                <a:ea typeface="Consolas"/>
              </a:rPr>
              <a:t>ppSecurityDescriptor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);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418" name="CustomShape 7"/>
          <p:cNvSpPr/>
          <p:nvPr/>
        </p:nvSpPr>
        <p:spPr>
          <a:xfrm>
            <a:off x="1188720" y="2834640"/>
            <a:ext cx="817560" cy="1091880"/>
          </a:xfrm>
          <a:prstGeom prst="rect">
            <a:avLst/>
          </a:prstGeom>
          <a:noFill/>
          <a:ln w="291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19" name="Picture 418"/>
          <p:cNvPicPr/>
          <p:nvPr/>
        </p:nvPicPr>
        <p:blipFill>
          <a:blip r:embed="rId3"/>
          <a:stretch/>
        </p:blipFill>
        <p:spPr>
          <a:xfrm>
            <a:off x="5563440" y="323640"/>
            <a:ext cx="1837440" cy="1499400"/>
          </a:xfrm>
          <a:prstGeom prst="rect">
            <a:avLst/>
          </a:prstGeom>
          <a:ln>
            <a:noFill/>
          </a:ln>
        </p:spPr>
      </p:pic>
      <p:sp>
        <p:nvSpPr>
          <p:cNvPr id="420" name="Line 8"/>
          <p:cNvSpPr/>
          <p:nvPr/>
        </p:nvSpPr>
        <p:spPr>
          <a:xfrm flipH="1">
            <a:off x="2011680" y="1097280"/>
            <a:ext cx="3657600" cy="1737360"/>
          </a:xfrm>
          <a:prstGeom prst="line">
            <a:avLst/>
          </a:prstGeom>
          <a:ln w="38160">
            <a:solidFill>
              <a:srgbClr val="C9211E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422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3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 dirty="0" smtClean="0">
                <a:solidFill>
                  <a:srgbClr val="000000"/>
                </a:solidFill>
                <a:latin typeface="Roboto Black"/>
                <a:ea typeface="Roboto Black"/>
              </a:rPr>
              <a:t>The scariest bug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424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5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43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26" name="CustomShape 5"/>
          <p:cNvSpPr/>
          <p:nvPr/>
        </p:nvSpPr>
        <p:spPr>
          <a:xfrm>
            <a:off x="352080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427" name="Picture 426"/>
          <p:cNvPicPr/>
          <p:nvPr/>
        </p:nvPicPr>
        <p:blipFill>
          <a:blip r:embed="rId3"/>
          <a:stretch/>
        </p:blipFill>
        <p:spPr>
          <a:xfrm>
            <a:off x="457200" y="914400"/>
            <a:ext cx="4436640" cy="2643840"/>
          </a:xfrm>
          <a:prstGeom prst="rect">
            <a:avLst/>
          </a:prstGeom>
          <a:ln>
            <a:noFill/>
          </a:ln>
        </p:spPr>
      </p:pic>
      <p:pic>
        <p:nvPicPr>
          <p:cNvPr id="428" name="Picture 427"/>
          <p:cNvPicPr/>
          <p:nvPr/>
        </p:nvPicPr>
        <p:blipFill>
          <a:blip r:embed="rId4"/>
          <a:stretch/>
        </p:blipFill>
        <p:spPr>
          <a:xfrm>
            <a:off x="5579640" y="914400"/>
            <a:ext cx="3282120" cy="2643840"/>
          </a:xfrm>
          <a:prstGeom prst="rect">
            <a:avLst/>
          </a:prstGeom>
          <a:ln>
            <a:noFill/>
          </a:ln>
        </p:spPr>
      </p:pic>
      <p:sp>
        <p:nvSpPr>
          <p:cNvPr id="429" name="Line 6"/>
          <p:cNvSpPr/>
          <p:nvPr/>
        </p:nvSpPr>
        <p:spPr>
          <a:xfrm>
            <a:off x="4901760" y="2194560"/>
            <a:ext cx="677880" cy="0"/>
          </a:xfrm>
          <a:prstGeom prst="line">
            <a:avLst/>
          </a:prstGeom>
          <a:ln w="38160">
            <a:solidFill>
              <a:srgbClr val="C9211E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431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2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spc="-1" dirty="0">
                <a:solidFill>
                  <a:srgbClr val="000000"/>
                </a:solidFill>
                <a:latin typeface="Roboto Black"/>
                <a:ea typeface="Roboto Black"/>
              </a:rPr>
              <a:t>The scariest bug</a:t>
            </a:r>
            <a:endParaRPr lang="en-US" sz="3000" spc="-1" dirty="0"/>
          </a:p>
        </p:txBody>
      </p:sp>
      <p:sp>
        <p:nvSpPr>
          <p:cNvPr id="433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44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35" name="CustomShape 5"/>
          <p:cNvSpPr/>
          <p:nvPr/>
        </p:nvSpPr>
        <p:spPr>
          <a:xfrm>
            <a:off x="358658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436" name="Picture 435"/>
          <p:cNvPicPr/>
          <p:nvPr/>
        </p:nvPicPr>
        <p:blipFill>
          <a:blip r:embed="rId3"/>
          <a:stretch/>
        </p:blipFill>
        <p:spPr>
          <a:xfrm>
            <a:off x="91440" y="1645920"/>
            <a:ext cx="9029520" cy="1886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438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9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spc="-1" dirty="0">
                <a:solidFill>
                  <a:srgbClr val="000000"/>
                </a:solidFill>
                <a:latin typeface="Roboto Black"/>
                <a:ea typeface="Roboto Black"/>
              </a:rPr>
              <a:t>The scariest bug</a:t>
            </a:r>
            <a:endParaRPr lang="en-US" sz="3000" spc="-1" dirty="0"/>
          </a:p>
        </p:txBody>
      </p:sp>
      <p:sp>
        <p:nvSpPr>
          <p:cNvPr id="440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1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45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42" name="CustomShape 5"/>
          <p:cNvSpPr/>
          <p:nvPr/>
        </p:nvSpPr>
        <p:spPr>
          <a:xfrm>
            <a:off x="358658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443" name="Picture 442"/>
          <p:cNvPicPr/>
          <p:nvPr/>
        </p:nvPicPr>
        <p:blipFill>
          <a:blip r:embed="rId3"/>
          <a:stretch/>
        </p:blipFill>
        <p:spPr>
          <a:xfrm>
            <a:off x="56160" y="1626840"/>
            <a:ext cx="9032040" cy="1887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445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6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 dirty="0" smtClean="0">
                <a:solidFill>
                  <a:srgbClr val="000000"/>
                </a:solidFill>
                <a:latin typeface="Roboto Black"/>
                <a:ea typeface="Roboto Black"/>
              </a:rPr>
              <a:t>Takeaway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447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8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46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49" name="CustomShape 5"/>
          <p:cNvSpPr/>
          <p:nvPr/>
        </p:nvSpPr>
        <p:spPr>
          <a:xfrm>
            <a:off x="358658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450" name="Picture 449"/>
          <p:cNvPicPr/>
          <p:nvPr/>
        </p:nvPicPr>
        <p:blipFill>
          <a:blip r:embed="rId3"/>
          <a:stretch/>
        </p:blipFill>
        <p:spPr>
          <a:xfrm>
            <a:off x="5005080" y="1280160"/>
            <a:ext cx="3863520" cy="2650680"/>
          </a:xfrm>
          <a:prstGeom prst="rect">
            <a:avLst/>
          </a:prstGeom>
          <a:ln>
            <a:noFill/>
          </a:ln>
        </p:spPr>
      </p:pic>
      <p:sp>
        <p:nvSpPr>
          <p:cNvPr id="451" name="CustomShape 6"/>
          <p:cNvSpPr/>
          <p:nvPr/>
        </p:nvSpPr>
        <p:spPr>
          <a:xfrm>
            <a:off x="182880" y="1097280"/>
            <a:ext cx="4739760" cy="22914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16000" indent="-21492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 smtClean="0">
                <a:solidFill>
                  <a:srgbClr val="000000"/>
                </a:solidFill>
                <a:latin typeface="Roboto"/>
                <a:ea typeface="DejaVu Sans"/>
              </a:rPr>
              <a:t>Tests are awesome</a:t>
            </a:r>
            <a:endParaRPr lang="en-US" sz="1800" b="0" strike="noStrike" spc="-1" dirty="0">
              <a:latin typeface="Arial"/>
            </a:endParaRPr>
          </a:p>
          <a:p>
            <a:pPr marL="216000" indent="-21492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 smtClean="0">
                <a:solidFill>
                  <a:srgbClr val="000000"/>
                </a:solidFill>
                <a:latin typeface="Roboto"/>
                <a:ea typeface="DejaVu Sans"/>
              </a:rPr>
              <a:t>But humans are inventive</a:t>
            </a:r>
            <a:endParaRPr lang="en-US" sz="1800" b="0" strike="noStrike" spc="-1" dirty="0">
              <a:latin typeface="Arial"/>
            </a:endParaRPr>
          </a:p>
          <a:p>
            <a:pPr marL="216000" indent="-21492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 smtClean="0">
                <a:solidFill>
                  <a:srgbClr val="000000"/>
                </a:solidFill>
                <a:latin typeface="Roboto"/>
                <a:ea typeface="DejaVu Sans"/>
              </a:rPr>
              <a:t>We love our users and want to hel</a:t>
            </a:r>
            <a:r>
              <a:rPr lang="en-US" spc="-1" dirty="0" smtClean="0">
                <a:solidFill>
                  <a:srgbClr val="000000"/>
                </a:solidFill>
                <a:latin typeface="Roboto"/>
                <a:ea typeface="DejaVu Sans"/>
              </a:rPr>
              <a:t>p them</a:t>
            </a:r>
            <a:endParaRPr lang="en-US" sz="1800" b="0" strike="noStrike" spc="-1" dirty="0">
              <a:latin typeface="Arial"/>
            </a:endParaRPr>
          </a:p>
          <a:p>
            <a:pPr marL="216000" indent="-21492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 smtClean="0">
                <a:solidFill>
                  <a:srgbClr val="000000"/>
                </a:solidFill>
                <a:latin typeface="Roboto"/>
                <a:ea typeface="DejaVu Sans"/>
              </a:rPr>
              <a:t>But don’t 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Roboto"/>
                <a:ea typeface="DejaVu Sans"/>
              </a:rPr>
              <a:t>take on C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Roboto"/>
                <a:ea typeface="DejaVu Sans"/>
              </a:rPr>
              <a:t>++ 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Roboto"/>
                <a:ea typeface="DejaVu Sans"/>
              </a:rPr>
              <a:t>programmers support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94;p16"/>
          <p:cNvPicPr/>
          <p:nvPr/>
        </p:nvPicPr>
        <p:blipFill>
          <a:blip r:embed="rId2"/>
          <a:stretch/>
        </p:blipFill>
        <p:spPr>
          <a:xfrm>
            <a:off x="720" y="720"/>
            <a:ext cx="9129960" cy="5129640"/>
          </a:xfrm>
          <a:prstGeom prst="rect">
            <a:avLst/>
          </a:prstGeom>
          <a:ln>
            <a:noFill/>
          </a:ln>
        </p:spPr>
      </p:pic>
      <p:sp>
        <p:nvSpPr>
          <p:cNvPr id="453" name="CustomShape 1"/>
          <p:cNvSpPr/>
          <p:nvPr/>
        </p:nvSpPr>
        <p:spPr>
          <a:xfrm>
            <a:off x="312120" y="4002480"/>
            <a:ext cx="345600" cy="24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FBF1B"/>
                </a:solidFill>
                <a:latin typeface="Poppins Medium"/>
                <a:ea typeface="Poppins Medium"/>
              </a:rPr>
              <a:t>+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54" name="CustomShape 2"/>
          <p:cNvSpPr/>
          <p:nvPr/>
        </p:nvSpPr>
        <p:spPr>
          <a:xfrm>
            <a:off x="453600" y="2393640"/>
            <a:ext cx="345600" cy="24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AFBF1B"/>
                </a:solidFill>
                <a:latin typeface="Poppins Medium"/>
                <a:ea typeface="Poppins Medium"/>
              </a:rPr>
              <a:t>+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455" name="CustomShape 3"/>
          <p:cNvSpPr/>
          <p:nvPr/>
        </p:nvSpPr>
        <p:spPr>
          <a:xfrm>
            <a:off x="8392320" y="2319840"/>
            <a:ext cx="345600" cy="24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AFBF1B"/>
                </a:solidFill>
                <a:latin typeface="Poppins Medium"/>
                <a:ea typeface="Poppins Medium"/>
              </a:rPr>
              <a:t>+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56" name="CustomShape 4"/>
          <p:cNvSpPr/>
          <p:nvPr/>
        </p:nvSpPr>
        <p:spPr>
          <a:xfrm>
            <a:off x="8617680" y="3912480"/>
            <a:ext cx="345600" cy="24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700" b="0" strike="noStrike" spc="-1">
                <a:solidFill>
                  <a:srgbClr val="AFBF1B"/>
                </a:solidFill>
                <a:latin typeface="Poppins Medium"/>
                <a:ea typeface="Poppins Medium"/>
              </a:rPr>
              <a:t>+</a:t>
            </a:r>
            <a:endParaRPr lang="en-US" sz="1700" b="0" strike="noStrike" spc="-1">
              <a:latin typeface="Arial"/>
            </a:endParaRPr>
          </a:p>
        </p:txBody>
      </p:sp>
      <p:sp>
        <p:nvSpPr>
          <p:cNvPr id="457" name="CustomShape 5"/>
          <p:cNvSpPr/>
          <p:nvPr/>
        </p:nvSpPr>
        <p:spPr>
          <a:xfrm>
            <a:off x="7857000" y="3299760"/>
            <a:ext cx="345600" cy="18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FBF1B"/>
                </a:solidFill>
                <a:latin typeface="Poppins Medium"/>
                <a:ea typeface="Poppins Medium"/>
              </a:rPr>
              <a:t>+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58" name="CustomShape 6"/>
          <p:cNvSpPr/>
          <p:nvPr/>
        </p:nvSpPr>
        <p:spPr>
          <a:xfrm>
            <a:off x="1225080" y="3376440"/>
            <a:ext cx="345600" cy="13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AFBF1B"/>
                </a:solidFill>
                <a:latin typeface="Poppins Medium"/>
                <a:ea typeface="Poppins Medium"/>
              </a:rPr>
              <a:t>+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59" name="CustomShape 7"/>
          <p:cNvSpPr/>
          <p:nvPr/>
        </p:nvSpPr>
        <p:spPr>
          <a:xfrm>
            <a:off x="3565800" y="2319840"/>
            <a:ext cx="345600" cy="24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FBF1B"/>
                </a:solidFill>
                <a:latin typeface="Poppins Medium"/>
                <a:ea typeface="Poppins Medium"/>
              </a:rPr>
              <a:t>+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60" name="CustomShape 8"/>
          <p:cNvSpPr/>
          <p:nvPr/>
        </p:nvSpPr>
        <p:spPr>
          <a:xfrm>
            <a:off x="1425960" y="2576880"/>
            <a:ext cx="6278040" cy="78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4400" b="0" strike="noStrike" spc="-1">
                <a:solidFill>
                  <a:srgbClr val="AFBF1B"/>
                </a:solidFill>
                <a:latin typeface="Roboto Black"/>
                <a:ea typeface="Roboto Black"/>
              </a:rPr>
              <a:t>Q&amp;A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461" name="CustomShape 9"/>
          <p:cNvSpPr/>
          <p:nvPr/>
        </p:nvSpPr>
        <p:spPr>
          <a:xfrm>
            <a:off x="867600" y="4259880"/>
            <a:ext cx="7440120" cy="70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 dirty="0" smtClean="0">
                <a:solidFill>
                  <a:srgbClr val="000000"/>
                </a:solidFill>
                <a:latin typeface="Roboto"/>
                <a:ea typeface="Roboto"/>
              </a:rPr>
              <a:t>Yuri Minaev </a:t>
            </a:r>
            <a:r>
              <a:rPr lang="en-US" sz="1800" b="1" strike="noStrike" spc="-1" dirty="0">
                <a:solidFill>
                  <a:srgbClr val="000000"/>
                </a:solidFill>
                <a:latin typeface="Roboto"/>
                <a:ea typeface="Roboto"/>
              </a:rPr>
              <a:t>– </a:t>
            </a:r>
            <a:r>
              <a:rPr lang="en-US" sz="1800" b="1" u="sng" strike="noStrike" spc="-1" dirty="0">
                <a:solidFill>
                  <a:srgbClr val="0097A7"/>
                </a:solidFill>
                <a:uFillTx/>
                <a:latin typeface="Roboto"/>
                <a:ea typeface="Roboto"/>
                <a:hlinkClick r:id="rId3"/>
              </a:rPr>
              <a:t>minaev@viva64.com</a:t>
            </a:r>
            <a:r>
              <a:rPr lang="en-US" sz="1800" b="1" strike="noStrike" spc="-1" dirty="0">
                <a:solidFill>
                  <a:srgbClr val="000000"/>
                </a:solidFill>
                <a:latin typeface="Roboto"/>
                <a:ea typeface="Roboto"/>
              </a:rPr>
              <a:t>  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462" name="CustomShape 10"/>
          <p:cNvSpPr/>
          <p:nvPr/>
        </p:nvSpPr>
        <p:spPr>
          <a:xfrm>
            <a:off x="6127560" y="2197800"/>
            <a:ext cx="345600" cy="18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FBF1B"/>
                </a:solidFill>
                <a:latin typeface="Poppins Medium"/>
                <a:ea typeface="Poppins Medium"/>
              </a:rPr>
              <a:t>+</a:t>
            </a:r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111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spc="-1" dirty="0">
                <a:solidFill>
                  <a:srgbClr val="000000"/>
                </a:solidFill>
                <a:latin typeface="Roboto Black"/>
                <a:ea typeface="Roboto Black"/>
              </a:rPr>
              <a:t>On tech support</a:t>
            </a:r>
            <a:endParaRPr lang="en-US" sz="3000" spc="-1" dirty="0"/>
          </a:p>
        </p:txBody>
      </p:sp>
      <p:sp>
        <p:nvSpPr>
          <p:cNvPr id="113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04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15" name="CustomShape 5"/>
          <p:cNvSpPr/>
          <p:nvPr/>
        </p:nvSpPr>
        <p:spPr>
          <a:xfrm>
            <a:off x="352080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116" name="CustomShape 6"/>
          <p:cNvSpPr/>
          <p:nvPr/>
        </p:nvSpPr>
        <p:spPr>
          <a:xfrm>
            <a:off x="548640" y="1188720"/>
            <a:ext cx="8135280" cy="20760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16000" indent="-21312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 dirty="0" smtClean="0">
                <a:solidFill>
                  <a:srgbClr val="000000"/>
                </a:solidFill>
                <a:latin typeface="Roboto"/>
                <a:ea typeface="DejaVu Sans"/>
              </a:rPr>
              <a:t>Programmers typically know what they want...</a:t>
            </a:r>
            <a:endParaRPr lang="en-US" sz="2600" b="0" strike="noStrike" spc="-1" dirty="0">
              <a:latin typeface="Arial"/>
            </a:endParaRPr>
          </a:p>
          <a:p>
            <a:pPr marL="216000" indent="-21312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 dirty="0" smtClean="0">
                <a:solidFill>
                  <a:srgbClr val="000000"/>
                </a:solidFill>
                <a:latin typeface="Roboto"/>
                <a:ea typeface="DejaVu Sans"/>
              </a:rPr>
              <a:t>...and often can understand what the problem is</a:t>
            </a:r>
            <a:endParaRPr lang="en-US" sz="2600" b="0" strike="noStrike" spc="-1" dirty="0">
              <a:latin typeface="Arial"/>
            </a:endParaRPr>
          </a:p>
          <a:p>
            <a:pPr marL="216000" indent="-21312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 dirty="0" smtClean="0">
                <a:solidFill>
                  <a:srgbClr val="000000"/>
                </a:solidFill>
                <a:latin typeface="Roboto"/>
                <a:ea typeface="DejaVu Sans"/>
              </a:rPr>
              <a:t>It’s a pleasure to talk to a smart person</a:t>
            </a:r>
            <a:endParaRPr lang="en-US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118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 dirty="0" smtClean="0">
                <a:solidFill>
                  <a:srgbClr val="000000"/>
                </a:solidFill>
                <a:latin typeface="Roboto Black"/>
                <a:ea typeface="Roboto Black"/>
              </a:rPr>
              <a:t>9 circles of testing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120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05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22" name="CustomShape 5"/>
          <p:cNvSpPr/>
          <p:nvPr/>
        </p:nvSpPr>
        <p:spPr>
          <a:xfrm>
            <a:off x="343768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123" name="CustomShape 6"/>
          <p:cNvSpPr/>
          <p:nvPr/>
        </p:nvSpPr>
        <p:spPr>
          <a:xfrm>
            <a:off x="526320" y="1280160"/>
            <a:ext cx="4682520" cy="28608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Roboto"/>
                <a:ea typeface="DejaVu Sans"/>
              </a:rPr>
              <a:t>We test: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endParaRPr lang="en-US" sz="2800" b="0" strike="noStrike" spc="-1" dirty="0">
              <a:latin typeface="Arial"/>
            </a:endParaRPr>
          </a:p>
          <a:p>
            <a:pPr marL="216000" indent="-21276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spc="-1" dirty="0" smtClean="0">
                <a:solidFill>
                  <a:srgbClr val="000000"/>
                </a:solidFill>
                <a:latin typeface="Roboto"/>
                <a:ea typeface="Microsoft YaHei"/>
              </a:rPr>
              <a:t>A lot</a:t>
            </a:r>
            <a:endParaRPr lang="en-US" sz="2800" b="0" strike="noStrike" spc="-1" dirty="0">
              <a:latin typeface="Arial"/>
            </a:endParaRPr>
          </a:p>
          <a:p>
            <a:pPr marL="216000" indent="-21276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Roboto"/>
                <a:ea typeface="Microsoft YaHei"/>
              </a:rPr>
              <a:t>Often</a:t>
            </a:r>
            <a:endParaRPr lang="en-US" sz="2800" b="0" strike="noStrike" spc="-1" dirty="0">
              <a:latin typeface="Arial"/>
            </a:endParaRPr>
          </a:p>
          <a:p>
            <a:pPr marL="216000" indent="-21276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Roboto"/>
                <a:ea typeface="Microsoft YaHei"/>
              </a:rPr>
              <a:t>In various ways</a:t>
            </a:r>
            <a:endParaRPr lang="en-US" sz="2800" b="0" strike="noStrike" spc="-1" dirty="0">
              <a:latin typeface="Arial"/>
            </a:endParaRPr>
          </a:p>
        </p:txBody>
      </p:sp>
      <p:pic>
        <p:nvPicPr>
          <p:cNvPr id="124" name="Picture 123"/>
          <p:cNvPicPr/>
          <p:nvPr/>
        </p:nvPicPr>
        <p:blipFill>
          <a:blip r:embed="rId3"/>
          <a:stretch/>
        </p:blipFill>
        <p:spPr>
          <a:xfrm>
            <a:off x="4937760" y="1400760"/>
            <a:ext cx="3371760" cy="252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126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spc="-1" dirty="0">
                <a:solidFill>
                  <a:srgbClr val="000000"/>
                </a:solidFill>
                <a:latin typeface="Roboto Black"/>
                <a:ea typeface="Roboto Black"/>
              </a:rPr>
              <a:t>9 circles of testing</a:t>
            </a:r>
            <a:endParaRPr lang="en-US" sz="3000" spc="-1" dirty="0"/>
          </a:p>
        </p:txBody>
      </p:sp>
      <p:sp>
        <p:nvSpPr>
          <p:cNvPr id="128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06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30" name="CustomShape 5"/>
          <p:cNvSpPr/>
          <p:nvPr/>
        </p:nvSpPr>
        <p:spPr>
          <a:xfrm>
            <a:off x="338924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131" name="CustomShape 6"/>
          <p:cNvSpPr/>
          <p:nvPr/>
        </p:nvSpPr>
        <p:spPr>
          <a:xfrm>
            <a:off x="467640" y="908610"/>
            <a:ext cx="5210280" cy="3753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16000" indent="-2142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en-US" sz="2200" b="0" strike="noStrike" spc="-1" dirty="0" smtClean="0">
                <a:solidFill>
                  <a:srgbClr val="000000"/>
                </a:solidFill>
                <a:latin typeface="Roboto"/>
                <a:ea typeface="DejaVu Sans"/>
              </a:rPr>
              <a:t>Documentation tests</a:t>
            </a:r>
            <a:endParaRPr lang="en-US" sz="2200" b="0" strike="noStrike" spc="-1" dirty="0">
              <a:latin typeface="Arial"/>
            </a:endParaRPr>
          </a:p>
          <a:p>
            <a:pPr marL="216000" indent="-2142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en-US" sz="2200" b="0" strike="noStrike" spc="-1" dirty="0" smtClean="0">
                <a:solidFill>
                  <a:srgbClr val="000000"/>
                </a:solidFill>
                <a:latin typeface="Roboto"/>
                <a:ea typeface="DejaVu Sans"/>
              </a:rPr>
              <a:t>UI tests</a:t>
            </a:r>
            <a:endParaRPr lang="en-US" sz="2200" b="0" strike="noStrike" spc="-1" dirty="0">
              <a:latin typeface="Arial"/>
            </a:endParaRPr>
          </a:p>
          <a:p>
            <a:pPr marL="216000" indent="-2142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en-US" sz="2200" b="0" strike="noStrike" spc="-1" dirty="0" smtClean="0">
                <a:solidFill>
                  <a:srgbClr val="000000"/>
                </a:solidFill>
                <a:latin typeface="Roboto"/>
                <a:ea typeface="DejaVu Sans"/>
              </a:rPr>
              <a:t>Unit tests</a:t>
            </a:r>
            <a:endParaRPr lang="en-US" sz="2200" b="0" strike="noStrike" spc="-1" dirty="0">
              <a:latin typeface="Arial"/>
            </a:endParaRPr>
          </a:p>
          <a:p>
            <a:pPr marL="216000" indent="-2142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en-US" sz="2200" b="0" strike="noStrike" spc="-1" dirty="0" smtClean="0">
                <a:solidFill>
                  <a:srgbClr val="000000"/>
                </a:solidFill>
                <a:latin typeface="Roboto"/>
                <a:ea typeface="DejaVu Sans"/>
              </a:rPr>
              <a:t>Diagnostic tests</a:t>
            </a:r>
            <a:endParaRPr lang="en-US" sz="2200" b="0" strike="noStrike" spc="-1" dirty="0">
              <a:latin typeface="Arial"/>
            </a:endParaRPr>
          </a:p>
          <a:p>
            <a:pPr marL="216000" indent="-2142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en-US" sz="2200" b="0" strike="noStrike" spc="-1" dirty="0" smtClean="0">
                <a:solidFill>
                  <a:srgbClr val="000000"/>
                </a:solidFill>
                <a:latin typeface="Roboto"/>
                <a:ea typeface="DejaVu Sans"/>
              </a:rPr>
              <a:t>Runs agains</a:t>
            </a:r>
            <a:r>
              <a:rPr lang="en-US" sz="2200" spc="-1" dirty="0" smtClean="0">
                <a:solidFill>
                  <a:srgbClr val="000000"/>
                </a:solidFill>
                <a:latin typeface="Roboto"/>
                <a:ea typeface="DejaVu Sans"/>
              </a:rPr>
              <a:t>t an array of real projects</a:t>
            </a:r>
            <a:endParaRPr lang="en-US" sz="2200" b="0" strike="noStrike" spc="-1" dirty="0">
              <a:latin typeface="Arial"/>
            </a:endParaRPr>
          </a:p>
          <a:p>
            <a:pPr marL="216000" indent="-2142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en-US" sz="2200" b="0" strike="noStrike" spc="-1" dirty="0" smtClean="0">
                <a:solidFill>
                  <a:srgbClr val="000000"/>
                </a:solidFill>
                <a:latin typeface="Roboto"/>
                <a:ea typeface="DejaVu Sans"/>
              </a:rPr>
              <a:t>Dynamic analysis</a:t>
            </a:r>
            <a:endParaRPr lang="en-US" sz="2200" b="0" strike="noStrike" spc="-1" dirty="0">
              <a:latin typeface="Arial"/>
            </a:endParaRPr>
          </a:p>
          <a:p>
            <a:pPr marL="216000" indent="-2142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en-US" sz="2200" b="0" strike="noStrike" spc="-1" dirty="0" smtClean="0">
                <a:solidFill>
                  <a:srgbClr val="000000"/>
                </a:solidFill>
                <a:latin typeface="Roboto"/>
                <a:ea typeface="DejaVu Sans"/>
              </a:rPr>
              <a:t>Static analysis</a:t>
            </a:r>
            <a:endParaRPr lang="en-US" sz="2200" b="0" strike="noStrike" spc="-1" dirty="0">
              <a:latin typeface="Arial"/>
            </a:endParaRPr>
          </a:p>
          <a:p>
            <a:pPr marL="216000" indent="-2142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en-US" sz="2200" b="0" strike="noStrike" spc="-1" dirty="0" smtClean="0">
                <a:solidFill>
                  <a:srgbClr val="000000"/>
                </a:solidFill>
                <a:latin typeface="Roboto"/>
                <a:ea typeface="DejaVu Sans"/>
              </a:rPr>
              <a:t>Compilation monitor tests</a:t>
            </a:r>
            <a:endParaRPr lang="en-US" sz="2200" b="0" strike="noStrike" spc="-1" dirty="0">
              <a:latin typeface="Arial"/>
            </a:endParaRPr>
          </a:p>
          <a:p>
            <a:pPr marL="216000" indent="-2142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StarSymbol"/>
              <a:buAutoNum type="arabicPeriod"/>
            </a:pPr>
            <a:r>
              <a:rPr lang="en-US" sz="2200" b="0" strike="noStrike" spc="-1" dirty="0" smtClean="0">
                <a:solidFill>
                  <a:srgbClr val="000000"/>
                </a:solidFill>
                <a:latin typeface="Roboto"/>
                <a:ea typeface="DejaVu Sans"/>
              </a:rPr>
              <a:t>Docker tests</a:t>
            </a:r>
            <a:endParaRPr lang="en-US" sz="2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133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 dirty="0" smtClean="0">
                <a:solidFill>
                  <a:srgbClr val="000000"/>
                </a:solidFill>
                <a:latin typeface="Roboto Black"/>
                <a:ea typeface="Roboto Black"/>
              </a:rPr>
              <a:t>Story time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07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37" name="CustomShape 5"/>
          <p:cNvSpPr/>
          <p:nvPr/>
        </p:nvSpPr>
        <p:spPr>
          <a:xfrm>
            <a:off x="325766" y="48027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pic>
        <p:nvPicPr>
          <p:cNvPr id="138" name="Picture 137"/>
          <p:cNvPicPr/>
          <p:nvPr/>
        </p:nvPicPr>
        <p:blipFill>
          <a:blip r:embed="rId3"/>
          <a:stretch/>
        </p:blipFill>
        <p:spPr>
          <a:xfrm>
            <a:off x="1097280" y="831600"/>
            <a:ext cx="7068960" cy="3971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82;p15"/>
          <p:cNvPicPr/>
          <p:nvPr/>
        </p:nvPicPr>
        <p:blipFill>
          <a:blip r:embed="rId2"/>
          <a:srcRect t="55936" b="39310"/>
          <a:stretch/>
        </p:blipFill>
        <p:spPr>
          <a:xfrm rot="10800000">
            <a:off x="15480" y="4874040"/>
            <a:ext cx="9129960" cy="255600"/>
          </a:xfrm>
          <a:prstGeom prst="rect">
            <a:avLst/>
          </a:prstGeom>
          <a:ln>
            <a:noFill/>
          </a:ln>
        </p:spPr>
      </p:pic>
      <p:sp>
        <p:nvSpPr>
          <p:cNvPr id="140" name="CustomShape 1"/>
          <p:cNvSpPr/>
          <p:nvPr/>
        </p:nvSpPr>
        <p:spPr>
          <a:xfrm>
            <a:off x="447120" y="307800"/>
            <a:ext cx="41040" cy="400320"/>
          </a:xfrm>
          <a:prstGeom prst="rect">
            <a:avLst/>
          </a:prstGeom>
          <a:solidFill>
            <a:srgbClr val="AFBF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2"/>
          <p:cNvSpPr/>
          <p:nvPr/>
        </p:nvSpPr>
        <p:spPr>
          <a:xfrm>
            <a:off x="684000" y="243000"/>
            <a:ext cx="78066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000" b="0" strike="noStrike" spc="-1" dirty="0" smtClean="0">
                <a:solidFill>
                  <a:srgbClr val="000000"/>
                </a:solidFill>
                <a:latin typeface="Roboto Black"/>
                <a:ea typeface="Roboto Black"/>
              </a:rPr>
              <a:t>Don’t trust standard functions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142" name="CustomShape 3"/>
          <p:cNvSpPr/>
          <p:nvPr/>
        </p:nvSpPr>
        <p:spPr>
          <a:xfrm>
            <a:off x="8341560" y="4693680"/>
            <a:ext cx="450720" cy="33516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CustomShape 4"/>
          <p:cNvSpPr/>
          <p:nvPr/>
        </p:nvSpPr>
        <p:spPr>
          <a:xfrm>
            <a:off x="8372160" y="4705560"/>
            <a:ext cx="450720" cy="2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b="0" strike="noStrike" spc="-1">
                <a:solidFill>
                  <a:srgbClr val="FFFFFF"/>
                </a:solidFill>
                <a:latin typeface="Roboto Medium"/>
                <a:ea typeface="Roboto Medium"/>
              </a:rPr>
              <a:t>08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44" name="CustomShape 5"/>
          <p:cNvSpPr/>
          <p:nvPr/>
        </p:nvSpPr>
        <p:spPr>
          <a:xfrm>
            <a:off x="358658" y="4809960"/>
            <a:ext cx="4995000" cy="3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b="1" strike="noStrike" spc="-1" dirty="0" err="1">
                <a:solidFill>
                  <a:srgbClr val="FFFFFF"/>
                </a:solidFill>
                <a:latin typeface="Roboto"/>
                <a:ea typeface="Roboto"/>
              </a:rPr>
              <a:t>CoreHard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145" name="CustomShape 6"/>
          <p:cNvSpPr/>
          <p:nvPr/>
        </p:nvSpPr>
        <p:spPr>
          <a:xfrm>
            <a:off x="640080" y="1097280"/>
            <a:ext cx="7759800" cy="301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FF"/>
                </a:solidFill>
                <a:latin typeface="Consolas"/>
                <a:ea typeface="Consolas"/>
              </a:rPr>
              <a:t>bool</a:t>
            </a:r>
            <a:r>
              <a:rPr lang="en-US" sz="24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onsolas"/>
                <a:ea typeface="Consolas"/>
              </a:rPr>
              <a:t>set_value_convert</a:t>
            </a:r>
            <a:r>
              <a:rPr lang="en-US" sz="24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(</a:t>
            </a:r>
            <a:r>
              <a:rPr lang="en-US" sz="2400" b="0" strike="noStrike" spc="-1" dirty="0" err="1">
                <a:solidFill>
                  <a:srgbClr val="2B91AF"/>
                </a:solidFill>
                <a:latin typeface="Consolas"/>
                <a:ea typeface="Consolas"/>
              </a:rPr>
              <a:t>char_t</a:t>
            </a:r>
            <a:r>
              <a:rPr lang="en-US" sz="24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*&amp;</a:t>
            </a:r>
            <a:r>
              <a:rPr lang="en-US" sz="2400" b="0" strike="noStrike" spc="-1" dirty="0" err="1">
                <a:solidFill>
                  <a:srgbClr val="808080"/>
                </a:solidFill>
                <a:latin typeface="Consolas"/>
                <a:ea typeface="Consolas"/>
              </a:rPr>
              <a:t>dest</a:t>
            </a:r>
            <a:r>
              <a:rPr lang="en-US" sz="24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, ....,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                      </a:t>
            </a:r>
            <a:r>
              <a:rPr lang="en-US" sz="2400" b="0" strike="noStrike" spc="-1" dirty="0" err="1">
                <a:solidFill>
                  <a:srgbClr val="0000FF"/>
                </a:solidFill>
                <a:latin typeface="Consolas"/>
                <a:ea typeface="Consolas"/>
              </a:rPr>
              <a:t>int</a:t>
            </a:r>
            <a:r>
              <a:rPr lang="en-US" sz="24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value)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{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	</a:t>
            </a:r>
            <a:r>
              <a:rPr lang="en-US" sz="2400" b="0" strike="noStrike" spc="-1" dirty="0">
                <a:solidFill>
                  <a:srgbClr val="0000FF"/>
                </a:solidFill>
                <a:latin typeface="Consolas"/>
                <a:ea typeface="Consolas"/>
              </a:rPr>
              <a:t>char</a:t>
            </a:r>
            <a:r>
              <a:rPr lang="en-US" sz="24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onsolas"/>
                <a:ea typeface="Consolas"/>
              </a:rPr>
              <a:t>buf</a:t>
            </a:r>
            <a:r>
              <a:rPr lang="en-US" sz="24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[128];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	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onsolas"/>
                <a:ea typeface="Consolas"/>
              </a:rPr>
              <a:t>sprintf</a:t>
            </a:r>
            <a:r>
              <a:rPr lang="en-US" sz="24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(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onsolas"/>
                <a:ea typeface="Consolas"/>
              </a:rPr>
              <a:t>buf</a:t>
            </a:r>
            <a:r>
              <a:rPr lang="en-US" sz="24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, </a:t>
            </a:r>
            <a:r>
              <a:rPr lang="en-US" sz="2400" b="0" strike="noStrike" spc="-1" dirty="0">
                <a:solidFill>
                  <a:srgbClr val="A31515"/>
                </a:solidFill>
                <a:latin typeface="Consolas"/>
                <a:ea typeface="Consolas"/>
              </a:rPr>
              <a:t>"%d"</a:t>
            </a:r>
            <a:r>
              <a:rPr lang="en-US" sz="24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, value);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	</a:t>
            </a:r>
            <a:r>
              <a:rPr lang="en-US" sz="2400" b="0" strike="noStrike" spc="-1" dirty="0">
                <a:solidFill>
                  <a:srgbClr val="0000FF"/>
                </a:solidFill>
                <a:latin typeface="Consolas"/>
                <a:ea typeface="Consolas"/>
              </a:rPr>
              <a:t>return</a:t>
            </a:r>
            <a:r>
              <a:rPr lang="en-US" sz="24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onsolas"/>
                <a:ea typeface="Consolas"/>
              </a:rPr>
              <a:t>set_value_buffer</a:t>
            </a:r>
            <a:r>
              <a:rPr lang="en-US" sz="24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(....,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onsolas"/>
                <a:ea typeface="Consolas"/>
              </a:rPr>
              <a:t>buf</a:t>
            </a:r>
            <a:r>
              <a:rPr lang="en-US" sz="24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);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Consolas"/>
                <a:ea typeface="Consolas"/>
              </a:rPr>
              <a:t>}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146" name="CustomShape 7"/>
          <p:cNvSpPr/>
          <p:nvPr/>
        </p:nvSpPr>
        <p:spPr>
          <a:xfrm>
            <a:off x="640080" y="4268160"/>
            <a:ext cx="7668360" cy="4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 b="1" strike="noStrike" spc="-1">
                <a:solidFill>
                  <a:srgbClr val="000000"/>
                </a:solidFill>
                <a:latin typeface="Roboto"/>
                <a:ea typeface="DejaVu Sans"/>
              </a:rPr>
              <a:t>V614</a:t>
            </a:r>
            <a:r>
              <a:rPr lang="en-US" sz="2200" b="0" strike="noStrike" spc="-1">
                <a:solidFill>
                  <a:srgbClr val="000000"/>
                </a:solidFill>
                <a:latin typeface="Roboto"/>
                <a:ea typeface="DejaVu Sans"/>
              </a:rPr>
              <a:t> Uninitialized buffer 'buf' used.</a:t>
            </a:r>
            <a:endParaRPr lang="en-US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</TotalTime>
  <Words>1066</Words>
  <Application>Microsoft Office PowerPoint</Application>
  <PresentationFormat>On-screen Show (16:9)</PresentationFormat>
  <Paragraphs>355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62" baseType="lpstr">
      <vt:lpstr>Microsoft YaHei</vt:lpstr>
      <vt:lpstr>Arial</vt:lpstr>
      <vt:lpstr>Consolas</vt:lpstr>
      <vt:lpstr>DejaVu Sans</vt:lpstr>
      <vt:lpstr>Poppins Medium</vt:lpstr>
      <vt:lpstr>Roboto</vt:lpstr>
      <vt:lpstr>Roboto Black</vt:lpstr>
      <vt:lpstr>Roboto Medium</vt:lpstr>
      <vt:lpstr>Roboto Medium</vt:lpstr>
      <vt:lpstr>StarSymbol</vt:lpstr>
      <vt:lpstr>Symbol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Yuri Minaev</cp:lastModifiedBy>
  <cp:revision>409</cp:revision>
  <dcterms:modified xsi:type="dcterms:W3CDTF">2019-06-04T09:42:29Z</dcterms:modified>
  <dc:language>en-US</dc:language>
</cp:coreProperties>
</file>